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84"/>
  </p:notesMasterIdLst>
  <p:handoutMasterIdLst>
    <p:handoutMasterId r:id="rId85"/>
  </p:handoutMasterIdLst>
  <p:sldIdLst>
    <p:sldId id="256" r:id="rId2"/>
    <p:sldId id="336" r:id="rId3"/>
    <p:sldId id="337" r:id="rId4"/>
    <p:sldId id="339" r:id="rId5"/>
    <p:sldId id="398" r:id="rId6"/>
    <p:sldId id="430" r:id="rId7"/>
    <p:sldId id="432" r:id="rId8"/>
    <p:sldId id="402" r:id="rId9"/>
    <p:sldId id="422" r:id="rId10"/>
    <p:sldId id="423" r:id="rId11"/>
    <p:sldId id="424" r:id="rId12"/>
    <p:sldId id="425" r:id="rId13"/>
    <p:sldId id="426" r:id="rId14"/>
    <p:sldId id="427" r:id="rId15"/>
    <p:sldId id="428" r:id="rId16"/>
    <p:sldId id="460" r:id="rId17"/>
    <p:sldId id="433" r:id="rId18"/>
    <p:sldId id="434" r:id="rId19"/>
    <p:sldId id="435" r:id="rId20"/>
    <p:sldId id="443" r:id="rId21"/>
    <p:sldId id="439" r:id="rId22"/>
    <p:sldId id="440" r:id="rId23"/>
    <p:sldId id="441" r:id="rId24"/>
    <p:sldId id="438" r:id="rId25"/>
    <p:sldId id="442" r:id="rId26"/>
    <p:sldId id="444" r:id="rId27"/>
    <p:sldId id="445" r:id="rId28"/>
    <p:sldId id="446" r:id="rId29"/>
    <p:sldId id="447" r:id="rId30"/>
    <p:sldId id="448" r:id="rId31"/>
    <p:sldId id="449" r:id="rId32"/>
    <p:sldId id="450" r:id="rId33"/>
    <p:sldId id="451" r:id="rId34"/>
    <p:sldId id="452" r:id="rId35"/>
    <p:sldId id="453" r:id="rId36"/>
    <p:sldId id="454" r:id="rId37"/>
    <p:sldId id="455" r:id="rId38"/>
    <p:sldId id="456" r:id="rId39"/>
    <p:sldId id="457" r:id="rId40"/>
    <p:sldId id="431" r:id="rId41"/>
    <p:sldId id="397" r:id="rId42"/>
    <p:sldId id="383" r:id="rId43"/>
    <p:sldId id="384" r:id="rId44"/>
    <p:sldId id="385" r:id="rId45"/>
    <p:sldId id="386" r:id="rId46"/>
    <p:sldId id="387" r:id="rId47"/>
    <p:sldId id="400" r:id="rId48"/>
    <p:sldId id="358" r:id="rId49"/>
    <p:sldId id="401" r:id="rId50"/>
    <p:sldId id="353" r:id="rId51"/>
    <p:sldId id="354" r:id="rId52"/>
    <p:sldId id="355" r:id="rId53"/>
    <p:sldId id="356" r:id="rId54"/>
    <p:sldId id="357" r:id="rId55"/>
    <p:sldId id="364" r:id="rId56"/>
    <p:sldId id="365" r:id="rId57"/>
    <p:sldId id="366" r:id="rId58"/>
    <p:sldId id="368" r:id="rId59"/>
    <p:sldId id="458" r:id="rId60"/>
    <p:sldId id="330" r:id="rId61"/>
    <p:sldId id="393" r:id="rId62"/>
    <p:sldId id="394" r:id="rId63"/>
    <p:sldId id="321" r:id="rId64"/>
    <p:sldId id="325" r:id="rId65"/>
    <p:sldId id="326" r:id="rId66"/>
    <p:sldId id="327" r:id="rId67"/>
    <p:sldId id="459" r:id="rId68"/>
    <p:sldId id="380" r:id="rId69"/>
    <p:sldId id="320" r:id="rId70"/>
    <p:sldId id="317" r:id="rId71"/>
    <p:sldId id="414" r:id="rId72"/>
    <p:sldId id="415" r:id="rId73"/>
    <p:sldId id="416" r:id="rId74"/>
    <p:sldId id="417" r:id="rId75"/>
    <p:sldId id="418" r:id="rId76"/>
    <p:sldId id="419" r:id="rId77"/>
    <p:sldId id="420" r:id="rId78"/>
    <p:sldId id="340" r:id="rId79"/>
    <p:sldId id="367" r:id="rId80"/>
    <p:sldId id="375" r:id="rId81"/>
    <p:sldId id="396" r:id="rId82"/>
    <p:sldId id="413"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EACA52F-BBCD-450E-A210-87F0E04294B9}">
          <p14:sldIdLst>
            <p14:sldId id="256"/>
          </p14:sldIdLst>
        </p14:section>
        <p14:section name="Introduction" id="{8F08B36F-B5AF-4BA6-8BF7-663920DFB509}">
          <p14:sldIdLst>
            <p14:sldId id="336"/>
            <p14:sldId id="337"/>
            <p14:sldId id="339"/>
            <p14:sldId id="398"/>
          </p14:sldIdLst>
        </p14:section>
        <p14:section name="XFER" id="{473ED131-040A-47EB-8C30-D2B96E10FA62}">
          <p14:sldIdLst>
            <p14:sldId id="430"/>
            <p14:sldId id="432"/>
            <p14:sldId id="402"/>
            <p14:sldId id="422"/>
            <p14:sldId id="423"/>
            <p14:sldId id="424"/>
            <p14:sldId id="425"/>
            <p14:sldId id="426"/>
            <p14:sldId id="427"/>
            <p14:sldId id="428"/>
            <p14:sldId id="460"/>
            <p14:sldId id="433"/>
            <p14:sldId id="434"/>
            <p14:sldId id="435"/>
            <p14:sldId id="443"/>
            <p14:sldId id="439"/>
            <p14:sldId id="440"/>
            <p14:sldId id="441"/>
            <p14:sldId id="438"/>
            <p14:sldId id="442"/>
            <p14:sldId id="444"/>
            <p14:sldId id="445"/>
            <p14:sldId id="446"/>
            <p14:sldId id="447"/>
            <p14:sldId id="448"/>
            <p14:sldId id="449"/>
            <p14:sldId id="450"/>
            <p14:sldId id="451"/>
            <p14:sldId id="452"/>
            <p14:sldId id="453"/>
            <p14:sldId id="454"/>
            <p14:sldId id="455"/>
            <p14:sldId id="456"/>
            <p14:sldId id="457"/>
          </p14:sldIdLst>
        </p14:section>
        <p14:section name="FNAS" id="{0573D879-9717-4582-BF55-2613D6A825F3}">
          <p14:sldIdLst>
            <p14:sldId id="431"/>
            <p14:sldId id="397"/>
            <p14:sldId id="383"/>
            <p14:sldId id="384"/>
            <p14:sldId id="385"/>
            <p14:sldId id="386"/>
            <p14:sldId id="387"/>
            <p14:sldId id="400"/>
            <p14:sldId id="358"/>
            <p14:sldId id="401"/>
            <p14:sldId id="353"/>
            <p14:sldId id="354"/>
            <p14:sldId id="355"/>
            <p14:sldId id="356"/>
            <p14:sldId id="357"/>
            <p14:sldId id="364"/>
            <p14:sldId id="365"/>
            <p14:sldId id="366"/>
            <p14:sldId id="368"/>
          </p14:sldIdLst>
        </p14:section>
        <p14:section name="Extension" id="{C335963E-81BB-4563-B9C8-DEAC7C3509E8}">
          <p14:sldIdLst>
            <p14:sldId id="458"/>
            <p14:sldId id="330"/>
            <p14:sldId id="393"/>
            <p14:sldId id="394"/>
            <p14:sldId id="321"/>
            <p14:sldId id="325"/>
            <p14:sldId id="326"/>
            <p14:sldId id="327"/>
            <p14:sldId id="459"/>
            <p14:sldId id="380"/>
            <p14:sldId id="320"/>
            <p14:sldId id="317"/>
          </p14:sldIdLst>
        </p14:section>
        <p14:section name="backup" id="{FEA27ABE-810F-4B7B-9A36-AD2F010DFACA}">
          <p14:sldIdLst>
            <p14:sldId id="414"/>
            <p14:sldId id="415"/>
            <p14:sldId id="416"/>
            <p14:sldId id="417"/>
            <p14:sldId id="418"/>
            <p14:sldId id="419"/>
            <p14:sldId id="420"/>
            <p14:sldId id="340"/>
            <p14:sldId id="367"/>
            <p14:sldId id="375"/>
            <p14:sldId id="396"/>
            <p14:sldId id="41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30"/>
    <a:srgbClr val="454545"/>
    <a:srgbClr val="444444"/>
    <a:srgbClr val="A9A9A9"/>
    <a:srgbClr val="ABABAB"/>
    <a:srgbClr val="092654"/>
    <a:srgbClr val="B6BA85"/>
    <a:srgbClr val="002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8" autoAdjust="0"/>
    <p:restoredTop sz="70500" autoAdjust="0"/>
  </p:normalViewPr>
  <p:slideViewPr>
    <p:cSldViewPr snapToGrid="0" snapToObjects="1" showGuides="1">
      <p:cViewPr varScale="1">
        <p:scale>
          <a:sx n="64" d="100"/>
          <a:sy n="64" d="100"/>
        </p:scale>
        <p:origin x="861" y="6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46B873-8857-9C4B-B965-1B6E47CBECE3}" type="datetimeFigureOut">
              <a:rPr lang="en-US" smtClean="0"/>
              <a:pPr/>
              <a:t>10/18/2019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614672-A92C-4945-AA3E-6B5595A105C3}"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A5628F-5222-7249-A7FE-CEEFDBD0E35F}" type="datetimeFigureOut">
              <a:rPr lang="en-US" smtClean="0"/>
              <a:pPr/>
              <a:t>10/18/2019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FE92ED-C7E3-5E48-B988-0B303B117ED0}"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Page</a:t>
            </a:r>
            <a:r>
              <a:rPr lang="en-US" altLang="zh-CN" baseline="0" dirty="0" smtClean="0"/>
              <a:t> 1:</a:t>
            </a:r>
            <a:endParaRPr lang="en-US" altLang="zh-CN" dirty="0" smtClean="0"/>
          </a:p>
          <a:p>
            <a:endParaRPr lang="en-US" altLang="zh-CN" dirty="0" smtClean="0"/>
          </a:p>
          <a:p>
            <a:r>
              <a:rPr lang="en-US" altLang="zh-CN" dirty="0" smtClean="0"/>
              <a:t>My talk</a:t>
            </a:r>
            <a:r>
              <a:rPr lang="en-US" altLang="zh-CN" baseline="0" dirty="0" smtClean="0"/>
              <a:t> will be composed of four parts. </a:t>
            </a:r>
          </a:p>
          <a:p>
            <a:r>
              <a:rPr lang="en-US" altLang="zh-CN" baseline="0" dirty="0" smtClean="0"/>
              <a:t>First, I will brefiely introduce the background of these works. </a:t>
            </a:r>
          </a:p>
          <a:p>
            <a:r>
              <a:rPr lang="en-US" altLang="zh-CN" baseline="0" dirty="0" smtClean="0"/>
              <a:t>Then, I’ll present two recent works. The first one is transfer, which is a design to achieve super-linear performance of convolutional neural networks across Multiple FPGAs. This work is just accepted by CODES+ISSS.</a:t>
            </a:r>
          </a:p>
          <a:p>
            <a:r>
              <a:rPr lang="en-US" altLang="zh-CN" baseline="0" dirty="0" smtClean="0"/>
              <a:t>The second one is FNAS, which is a framework to support co-exploration of Neural Architectures and FPGA implementations.</a:t>
            </a:r>
          </a:p>
          <a:p>
            <a:r>
              <a:rPr lang="en-US" altLang="zh-CN" baseline="0" dirty="0" smtClean="0"/>
              <a:t>Finally, I’ll conclude this talk.</a:t>
            </a:r>
          </a:p>
        </p:txBody>
      </p:sp>
      <p:sp>
        <p:nvSpPr>
          <p:cNvPr id="4" name="灯片编号占位符 3"/>
          <p:cNvSpPr>
            <a:spLocks noGrp="1"/>
          </p:cNvSpPr>
          <p:nvPr>
            <p:ph type="sldNum" sz="quarter" idx="10"/>
          </p:nvPr>
        </p:nvSpPr>
        <p:spPr/>
        <p:txBody>
          <a:bodyPr/>
          <a:lstStyle/>
          <a:p>
            <a:fld id="{35FE92ED-C7E3-5E48-B988-0B303B117ED0}" type="slidenum">
              <a:rPr lang="en-US" smtClean="0"/>
              <a:pPr/>
              <a:t>1</a:t>
            </a:fld>
            <a:endParaRPr lang="en-US"/>
          </a:p>
        </p:txBody>
      </p:sp>
    </p:spTree>
    <p:extLst>
      <p:ext uri="{BB962C8B-B14F-4D97-AF65-F5344CB8AC3E}">
        <p14:creationId xmlns:p14="http://schemas.microsoft.com/office/powerpoint/2010/main" val="285504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a:t>
            </a:r>
            <a:r>
              <a:rPr lang="en-US" altLang="zh-CN" baseline="0" dirty="0" smtClean="0"/>
              <a:t> shown in this slides, the determination of design parameters depend on the performance model. We next show the effects of performance model on optimizing designs.</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12</a:t>
            </a:fld>
            <a:endParaRPr lang="en-US"/>
          </a:p>
        </p:txBody>
      </p:sp>
    </p:spTree>
    <p:extLst>
      <p:ext uri="{BB962C8B-B14F-4D97-AF65-F5344CB8AC3E}">
        <p14:creationId xmlns:p14="http://schemas.microsoft.com/office/powerpoint/2010/main" val="25708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shown in this slides</a:t>
            </a:r>
            <a:r>
              <a:rPr lang="en-US" altLang="zh-CN" baseline="0" dirty="0" smtClean="0"/>
              <a:t>, after we implementing two specific designs, A and B onto the Xilinx board. We observe that the existing performance model without fin-grained communication model is inaccurate. In addition, we observe that the best model performance will not be the best real performance. This indicates that the inaccurate model will lead to the sup-optimal solution.</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13</a:t>
            </a:fld>
            <a:endParaRPr lang="en-US"/>
          </a:p>
        </p:txBody>
      </p:sp>
    </p:spTree>
    <p:extLst>
      <p:ext uri="{BB962C8B-B14F-4D97-AF65-F5344CB8AC3E}">
        <p14:creationId xmlns:p14="http://schemas.microsoft.com/office/powerpoint/2010/main" val="2212395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Finally,</a:t>
            </a:r>
            <a:r>
              <a:rPr lang="en-US" altLang="zh-CN" baseline="0" dirty="0" smtClean="0"/>
              <a:t> let’s review the pipelining design. Such a design can improve throughput benefiting from multiple FPGAs, but it cannot improve and even degrade the latency. On the other hand, the current applications mainly have the real-time requirement. In consequence, we need innovations in multi-FPGA design.</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14</a:t>
            </a:fld>
            <a:endParaRPr lang="en-US"/>
          </a:p>
        </p:txBody>
      </p:sp>
    </p:spTree>
    <p:extLst>
      <p:ext uri="{BB962C8B-B14F-4D97-AF65-F5344CB8AC3E}">
        <p14:creationId xmlns:p14="http://schemas.microsoft.com/office/powerpoint/2010/main" val="1532293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Multi-FPGA is a</a:t>
            </a:r>
            <a:r>
              <a:rPr lang="en-US" altLang="zh-CN" baseline="0" dirty="0" smtClean="0"/>
              <a:t> good solution to response to the limited resource.</a:t>
            </a:r>
          </a:p>
          <a:p>
            <a:r>
              <a:rPr lang="en-US" altLang="zh-CN" dirty="0" smtClean="0"/>
              <a:t>In the early</a:t>
            </a:r>
            <a:r>
              <a:rPr lang="en-US" altLang="zh-CN" baseline="0" dirty="0" smtClean="0"/>
              <a:t> design stage, the single FPGA is applied to accelerate the DNN applications. </a:t>
            </a:r>
            <a:endParaRPr lang="en-US" altLang="zh-CN" dirty="0" smtClean="0"/>
          </a:p>
          <a:p>
            <a:r>
              <a:rPr lang="en-US" altLang="zh-CN" baseline="0" dirty="0" smtClean="0"/>
              <a:t>To increase hardware resource, it is naturally to employing multiple FPGAs to increase performance.</a:t>
            </a:r>
          </a:p>
          <a:p>
            <a:r>
              <a:rPr lang="en-US" altLang="zh-CN" baseline="0" dirty="0" smtClean="0"/>
              <a:t>As shown in this slides, authors apply pipelining FPGAs to boost performance.</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15</a:t>
            </a:fld>
            <a:endParaRPr lang="en-US"/>
          </a:p>
        </p:txBody>
      </p:sp>
    </p:spTree>
    <p:extLst>
      <p:ext uri="{BB962C8B-B14F-4D97-AF65-F5344CB8AC3E}">
        <p14:creationId xmlns:p14="http://schemas.microsoft.com/office/powerpoint/2010/main" val="27462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35FE92ED-C7E3-5E48-B988-0B303B117ED0}" type="slidenum">
              <a:rPr lang="en-US" smtClean="0"/>
              <a:pPr/>
              <a:t>16</a:t>
            </a:fld>
            <a:endParaRPr lang="en-US"/>
          </a:p>
        </p:txBody>
      </p:sp>
    </p:spTree>
    <p:extLst>
      <p:ext uri="{BB962C8B-B14F-4D97-AF65-F5344CB8AC3E}">
        <p14:creationId xmlns:p14="http://schemas.microsoft.com/office/powerpoint/2010/main" val="1077226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a:t>
            </a:r>
            <a:r>
              <a:rPr lang="en-US" altLang="zh-CN" baseline="0" dirty="0" smtClean="0"/>
              <a:t> we propose a novel XFER design that targets on minimizing latency.</a:t>
            </a:r>
          </a:p>
          <a:p>
            <a:r>
              <a:rPr lang="en-US" altLang="zh-CN" baseline="0" dirty="0" smtClean="0"/>
              <a:t>Second, we proposed a optimization model which can accurately predict the latency of a given design. In addition, the model can support the proposed XFER design with multiple FPGAs.</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17</a:t>
            </a:fld>
            <a:endParaRPr lang="en-US"/>
          </a:p>
        </p:txBody>
      </p:sp>
    </p:spTree>
    <p:extLst>
      <p:ext uri="{BB962C8B-B14F-4D97-AF65-F5344CB8AC3E}">
        <p14:creationId xmlns:p14="http://schemas.microsoft.com/office/powerpoint/2010/main" val="2291791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35FE92ED-C7E3-5E48-B988-0B303B117ED0}" type="slidenum">
              <a:rPr lang="en-US" smtClean="0"/>
              <a:pPr/>
              <a:t>19</a:t>
            </a:fld>
            <a:endParaRPr lang="en-US"/>
          </a:p>
        </p:txBody>
      </p:sp>
    </p:spTree>
    <p:extLst>
      <p:ext uri="{BB962C8B-B14F-4D97-AF65-F5344CB8AC3E}">
        <p14:creationId xmlns:p14="http://schemas.microsoft.com/office/powerpoint/2010/main" val="2736785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20</a:t>
            </a:fld>
            <a:endParaRPr lang="en-US" altLang="x-none"/>
          </a:p>
        </p:txBody>
      </p:sp>
    </p:spTree>
    <p:extLst>
      <p:ext uri="{BB962C8B-B14F-4D97-AF65-F5344CB8AC3E}">
        <p14:creationId xmlns:p14="http://schemas.microsoft.com/office/powerpoint/2010/main" val="378070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21</a:t>
            </a:fld>
            <a:endParaRPr lang="en-US" altLang="x-none"/>
          </a:p>
        </p:txBody>
      </p:sp>
    </p:spTree>
    <p:extLst>
      <p:ext uri="{BB962C8B-B14F-4D97-AF65-F5344CB8AC3E}">
        <p14:creationId xmlns:p14="http://schemas.microsoft.com/office/powerpoint/2010/main" val="2355313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22</a:t>
            </a:fld>
            <a:endParaRPr lang="en-US" altLang="x-none"/>
          </a:p>
        </p:txBody>
      </p:sp>
    </p:spTree>
    <p:extLst>
      <p:ext uri="{BB962C8B-B14F-4D97-AF65-F5344CB8AC3E}">
        <p14:creationId xmlns:p14="http://schemas.microsoft.com/office/powerpoint/2010/main" val="54757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Page 6:</a:t>
            </a:r>
          </a:p>
          <a:p>
            <a:endParaRPr lang="en-US" altLang="zh-CN" dirty="0" smtClean="0"/>
          </a:p>
          <a:p>
            <a:r>
              <a:rPr lang="en-US" altLang="zh-CN" dirty="0" smtClean="0"/>
              <a:t>Now, let’s move</a:t>
            </a:r>
            <a:r>
              <a:rPr lang="en-US" altLang="zh-CN" baseline="0" dirty="0" smtClean="0"/>
              <a:t> our</a:t>
            </a:r>
            <a:r>
              <a:rPr lang="en-US" altLang="zh-CN" dirty="0" smtClean="0"/>
              <a:t> eyesight</a:t>
            </a:r>
            <a:r>
              <a:rPr lang="en-US" altLang="zh-CN" baseline="0" dirty="0" smtClean="0"/>
              <a:t> to the other side of the bridge. I will introduce the progress of neural architecture search in the following.</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4</a:t>
            </a:fld>
            <a:endParaRPr lang="en-US"/>
          </a:p>
        </p:txBody>
      </p:sp>
    </p:spTree>
    <p:extLst>
      <p:ext uri="{BB962C8B-B14F-4D97-AF65-F5344CB8AC3E}">
        <p14:creationId xmlns:p14="http://schemas.microsoft.com/office/powerpoint/2010/main" val="2512114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35FE92ED-C7E3-5E48-B988-0B303B117ED0}" type="slidenum">
              <a:rPr lang="en-US" smtClean="0"/>
              <a:pPr/>
              <a:t>24</a:t>
            </a:fld>
            <a:endParaRPr lang="en-US"/>
          </a:p>
        </p:txBody>
      </p:sp>
    </p:spTree>
    <p:extLst>
      <p:ext uri="{BB962C8B-B14F-4D97-AF65-F5344CB8AC3E}">
        <p14:creationId xmlns:p14="http://schemas.microsoft.com/office/powerpoint/2010/main" val="321111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35FE92ED-C7E3-5E48-B988-0B303B117ED0}" type="slidenum">
              <a:rPr lang="en-US" smtClean="0"/>
              <a:pPr/>
              <a:t>34</a:t>
            </a:fld>
            <a:endParaRPr lang="en-US"/>
          </a:p>
        </p:txBody>
      </p:sp>
    </p:spTree>
    <p:extLst>
      <p:ext uri="{BB962C8B-B14F-4D97-AF65-F5344CB8AC3E}">
        <p14:creationId xmlns:p14="http://schemas.microsoft.com/office/powerpoint/2010/main" val="2743764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Page 22:</a:t>
            </a:r>
          </a:p>
          <a:p>
            <a:endParaRPr lang="en-US" altLang="zh-CN" dirty="0" smtClean="0"/>
          </a:p>
          <a:p>
            <a:r>
              <a:rPr lang="en-US" altLang="zh-CN" dirty="0" smtClean="0"/>
              <a:t>Finally,</a:t>
            </a:r>
            <a:r>
              <a:rPr lang="en-US" altLang="zh-CN" baseline="0" dirty="0" smtClean="0"/>
              <a:t> we conduct experiments on Xilinx ZCU102 boards.</a:t>
            </a:r>
          </a:p>
          <a:p>
            <a:r>
              <a:rPr lang="en-US" altLang="zh-CN" baseline="0" dirty="0" smtClean="0"/>
              <a:t>Compared with GPU and the existing FPGA implementations, we can see that XFER can achieve the lowest latency.</a:t>
            </a:r>
            <a:endParaRPr lang="en-US" altLang="zh-CN" dirty="0" smtClean="0"/>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35</a:t>
            </a:fld>
            <a:endParaRPr lang="en-US" altLang="x-none"/>
          </a:p>
        </p:txBody>
      </p:sp>
    </p:spTree>
    <p:extLst>
      <p:ext uri="{BB962C8B-B14F-4D97-AF65-F5344CB8AC3E}">
        <p14:creationId xmlns:p14="http://schemas.microsoft.com/office/powerpoint/2010/main" val="3477113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 23:</a:t>
            </a:r>
          </a:p>
          <a:p>
            <a:endParaRPr lang="en-US" dirty="0" smtClean="0"/>
          </a:p>
          <a:p>
            <a:r>
              <a:rPr lang="en-US" dirty="0" smtClean="0"/>
              <a:t>Compare</a:t>
            </a:r>
            <a:r>
              <a:rPr lang="en-US" baseline="0" dirty="0" smtClean="0"/>
              <a:t> with the single-FPGA design, we can see that we can achieve more than 2 times speedup with 2 FPGAs.</a:t>
            </a:r>
            <a:endParaRPr lang="en-US" dirty="0"/>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36</a:t>
            </a:fld>
            <a:endParaRPr lang="en-US" altLang="x-none"/>
          </a:p>
        </p:txBody>
      </p:sp>
    </p:spTree>
    <p:extLst>
      <p:ext uri="{BB962C8B-B14F-4D97-AF65-F5344CB8AC3E}">
        <p14:creationId xmlns:p14="http://schemas.microsoft.com/office/powerpoint/2010/main" val="193052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Page</a:t>
            </a:r>
            <a:r>
              <a:rPr lang="en-US" altLang="zh-CN" baseline="0" dirty="0" smtClean="0"/>
              <a:t> 1:</a:t>
            </a:r>
            <a:endParaRPr lang="en-US" altLang="zh-CN" dirty="0" smtClean="0"/>
          </a:p>
          <a:p>
            <a:endParaRPr lang="en-US" altLang="zh-CN" dirty="0" smtClean="0"/>
          </a:p>
          <a:p>
            <a:r>
              <a:rPr lang="en-US" altLang="zh-CN" dirty="0" smtClean="0"/>
              <a:t>My talk</a:t>
            </a:r>
            <a:r>
              <a:rPr lang="en-US" altLang="zh-CN" baseline="0" dirty="0" smtClean="0"/>
              <a:t> will be composed of four parts. </a:t>
            </a:r>
          </a:p>
          <a:p>
            <a:r>
              <a:rPr lang="en-US" altLang="zh-CN" baseline="0" dirty="0" smtClean="0"/>
              <a:t>First, I will brefiely introduce the background of these works. </a:t>
            </a:r>
          </a:p>
          <a:p>
            <a:r>
              <a:rPr lang="en-US" altLang="zh-CN" baseline="0" dirty="0" smtClean="0"/>
              <a:t>Then, I’ll present two recent works. The first one is transfer, which is a design to achieve super-linear performance of convolutional neural networks across Multiple FPGAs. This work is just accepted by CODES+ISSS.</a:t>
            </a:r>
          </a:p>
          <a:p>
            <a:r>
              <a:rPr lang="en-US" altLang="zh-CN" baseline="0" dirty="0" smtClean="0"/>
              <a:t>The second one is FNAS, which is a framework to support co-exploration of Neural Architectures and FPGA implementations.</a:t>
            </a:r>
          </a:p>
          <a:p>
            <a:r>
              <a:rPr lang="en-US" altLang="zh-CN" baseline="0" dirty="0" smtClean="0"/>
              <a:t>Finally, I’ll conclude this talk.</a:t>
            </a:r>
          </a:p>
        </p:txBody>
      </p:sp>
      <p:sp>
        <p:nvSpPr>
          <p:cNvPr id="4" name="灯片编号占位符 3"/>
          <p:cNvSpPr>
            <a:spLocks noGrp="1"/>
          </p:cNvSpPr>
          <p:nvPr>
            <p:ph type="sldNum" sz="quarter" idx="10"/>
          </p:nvPr>
        </p:nvSpPr>
        <p:spPr/>
        <p:txBody>
          <a:bodyPr/>
          <a:lstStyle/>
          <a:p>
            <a:fld id="{35FE92ED-C7E3-5E48-B988-0B303B117ED0}" type="slidenum">
              <a:rPr lang="en-US" smtClean="0"/>
              <a:pPr/>
              <a:t>39</a:t>
            </a:fld>
            <a:endParaRPr lang="en-US"/>
          </a:p>
        </p:txBody>
      </p:sp>
    </p:spTree>
    <p:extLst>
      <p:ext uri="{BB962C8B-B14F-4D97-AF65-F5344CB8AC3E}">
        <p14:creationId xmlns:p14="http://schemas.microsoft.com/office/powerpoint/2010/main" val="4229578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dirty="0" smtClean="0">
                <a:ea typeface="ＭＳ Ｐゴシック" charset="-128"/>
              </a:rPr>
              <a:t>To</a:t>
            </a:r>
            <a:r>
              <a:rPr lang="en-US" altLang="en-US" baseline="0" dirty="0" smtClean="0">
                <a:ea typeface="ＭＳ Ｐゴシック" charset="-128"/>
              </a:rPr>
              <a:t> maximize </a:t>
            </a:r>
            <a:r>
              <a:rPr lang="en-US" altLang="en-US" dirty="0" smtClean="0">
                <a:ea typeface="ＭＳ Ｐゴシック" charset="-128"/>
              </a:rPr>
              <a:t>the energy efficiency, starting from 2015, </a:t>
            </a:r>
            <a:r>
              <a:rPr lang="en-US" altLang="en-US" baseline="0" dirty="0" smtClean="0">
                <a:ea typeface="ＭＳ Ｐゴシック" charset="-128"/>
              </a:rPr>
              <a:t>a lot of works are carried out to implement a fixed architecture on FPGA.</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en-US" baseline="0" dirty="0" smtClean="0">
                <a:ea typeface="ＭＳ Ｐゴシック" charset="-128"/>
              </a:rPr>
              <a:t>However, with the growing demands on real-time AI, it is more critical to improve the timing performance of FPGA accelerators, which are usually bounded by the limited resource on one FPGA.</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en-US" baseline="0" dirty="0" smtClean="0">
                <a:ea typeface="ＭＳ Ｐゴシック" charset="-128"/>
              </a:rPr>
              <a:t>To response to this problem,  there is trend to involve multiple FPGAs to implement deep neural networks.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en-US" baseline="0" dirty="0" smtClean="0">
                <a:ea typeface="ＭＳ Ｐゴシック" charset="-128"/>
              </a:rPr>
              <a:t>But, it still lacks a design to efficiently utilize multiple FPGAs. Our transfer work aims to address this problem.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en-US" baseline="0" dirty="0" smtClean="0">
              <a:ea typeface="ＭＳ Ｐゴシック" charset="-128"/>
            </a:endParaRPr>
          </a:p>
          <a:p>
            <a:r>
              <a:rPr lang="en-US" altLang="en-US" dirty="0" smtClean="0">
                <a:ea typeface="ＭＳ Ｐゴシック" charset="-128"/>
              </a:rPr>
              <a:t>On the other hand, in the last 2 years, there are sharply</a:t>
            </a:r>
            <a:r>
              <a:rPr lang="en-US" altLang="en-US" baseline="0" dirty="0" smtClean="0">
                <a:ea typeface="ＭＳ Ｐゴシック" charset="-128"/>
              </a:rPr>
              <a:t> increasing number of works targeting on neural architecture search. This has already become a very hot topic.</a:t>
            </a:r>
          </a:p>
          <a:p>
            <a:r>
              <a:rPr lang="en-US" altLang="en-US" baseline="0" dirty="0" smtClean="0">
                <a:ea typeface="ＭＳ Ｐゴシック" charset="-128"/>
              </a:rPr>
              <a:t>However, there is still a missing link between the neural architecture search and FPGA-implementation, so how do we search for neural architecture that works best for FPGA is still unknown.</a:t>
            </a:r>
          </a:p>
          <a:p>
            <a:r>
              <a:rPr lang="en-US" altLang="en-US" baseline="0" dirty="0" smtClean="0">
                <a:ea typeface="ＭＳ Ｐゴシック" charset="-128"/>
              </a:rPr>
              <a:t>Our FNAS work aims to propose a co-exploration framework to fill this gap.</a:t>
            </a:r>
          </a:p>
          <a:p>
            <a:endParaRPr lang="en-US" altLang="en-US" baseline="0" dirty="0" smtClean="0">
              <a:ea typeface="ＭＳ Ｐゴシック" charset="-128"/>
            </a:endParaRPr>
          </a:p>
          <a:p>
            <a:r>
              <a:rPr lang="en-US" altLang="en-US" baseline="0" dirty="0" smtClean="0">
                <a:ea typeface="ＭＳ Ｐゴシック" charset="-128"/>
              </a:rPr>
              <a:t>In the following, I’ll introduce the backgrounds on FPGA-implementation side and Neural Architecture Search side in turn.</a:t>
            </a:r>
            <a:endParaRPr lang="en-US" altLang="en-US" dirty="0" smtClean="0">
              <a:ea typeface="ＭＳ Ｐゴシック" charset="-128"/>
            </a:endParaRPr>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40</a:t>
            </a:fld>
            <a:endParaRPr lang="en-US"/>
          </a:p>
        </p:txBody>
      </p:sp>
    </p:spTree>
    <p:extLst>
      <p:ext uri="{BB962C8B-B14F-4D97-AF65-F5344CB8AC3E}">
        <p14:creationId xmlns:p14="http://schemas.microsoft.com/office/powerpoint/2010/main" val="1434687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We can divide the evolution of exploring neural architectures in four stages.</a:t>
            </a:r>
          </a:p>
          <a:p>
            <a:r>
              <a:rPr lang="en-US" altLang="zh-CN" baseline="0" dirty="0" smtClean="0"/>
              <a:t>The first stage is human invented stage, in which neural architectures are manually explored by experts, however, it requires large expertise and labor. </a:t>
            </a:r>
            <a:r>
              <a:rPr lang="en-US" altLang="zh-CN" dirty="0" smtClean="0">
                <a:solidFill>
                  <a:schemeClr val="tx1"/>
                </a:solidFill>
              </a:rPr>
              <a:t>(click) </a:t>
            </a:r>
            <a:endParaRPr lang="en-US" altLang="zh-CN" baseline="0" dirty="0" smtClean="0"/>
          </a:p>
          <a:p>
            <a:r>
              <a:rPr lang="en-US" altLang="zh-CN" baseline="0" dirty="0" smtClean="0"/>
              <a:t>Then, in the second stage, neural architecture search algorithms is proposed to automatically identify architectures. It release the expertise but can easily become useless since their structures are too complicated and cannot satisfy the timing performance. </a:t>
            </a:r>
            <a:r>
              <a:rPr lang="en-US" altLang="zh-CN" dirty="0" smtClean="0">
                <a:solidFill>
                  <a:schemeClr val="tx1"/>
                </a:solidFill>
              </a:rPr>
              <a:t>(click) </a:t>
            </a:r>
            <a:endParaRPr lang="en-US" altLang="zh-CN" baseline="0" dirty="0" smtClean="0"/>
          </a:p>
          <a:p>
            <a:r>
              <a:rPr lang="en-US" altLang="zh-CN" baseline="0" dirty="0" smtClean="0"/>
              <a:t>The third stage is the hardware-aware neural architecture search, which involve the hardware-efficiency in the search loop. </a:t>
            </a:r>
            <a:r>
              <a:rPr lang="en-US" altLang="zh-CN" dirty="0" smtClean="0">
                <a:solidFill>
                  <a:schemeClr val="tx1"/>
                </a:solidFill>
              </a:rPr>
              <a:t>(click) </a:t>
            </a:r>
            <a:endParaRPr lang="en-US" altLang="zh-CN" baseline="0" dirty="0" smtClean="0"/>
          </a:p>
          <a:p>
            <a:r>
              <a:rPr lang="en-US" altLang="zh-CN" baseline="0" dirty="0" smtClean="0"/>
              <a:t>Finally, our FNAS work pushes the exploration to the fourth stage, which will co-explore neural architecture and hardware design.</a:t>
            </a:r>
          </a:p>
          <a:p>
            <a:r>
              <a:rPr lang="en-US" altLang="zh-CN" baseline="0" dirty="0" smtClean="0"/>
              <a:t>In the following slides, I will introduce each stage in detail and show the motivation of the co-exploration.</a:t>
            </a:r>
          </a:p>
          <a:p>
            <a:endParaRPr lang="en-US" altLang="zh-CN" baseline="0" dirty="0" smtClean="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41</a:t>
            </a:fld>
            <a:endParaRPr lang="en-US" altLang="x-none"/>
          </a:p>
        </p:txBody>
      </p:sp>
    </p:spTree>
    <p:extLst>
      <p:ext uri="{BB962C8B-B14F-4D97-AF65-F5344CB8AC3E}">
        <p14:creationId xmlns:p14="http://schemas.microsoft.com/office/powerpoint/2010/main" val="2961934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In</a:t>
            </a:r>
            <a:r>
              <a:rPr lang="en-US" altLang="zh-CN" baseline="0" dirty="0" smtClean="0"/>
              <a:t> the first stage, the neural network architectures are designed for the dedicate applications and dataset; for instance, the </a:t>
            </a:r>
            <a:r>
              <a:rPr lang="en-US" altLang="zh-CN" baseline="0" dirty="0" err="1" smtClean="0"/>
              <a:t>AlexNet</a:t>
            </a:r>
            <a:r>
              <a:rPr lang="en-US" altLang="zh-CN" baseline="0" dirty="0" smtClean="0"/>
              <a:t> and </a:t>
            </a:r>
            <a:r>
              <a:rPr lang="en-US" altLang="zh-CN" baseline="0" dirty="0" err="1" smtClean="0"/>
              <a:t>VGGNet</a:t>
            </a:r>
            <a:r>
              <a:rPr lang="en-US" altLang="zh-CN" baseline="0" dirty="0" smtClean="0"/>
              <a:t> are designed for image classification application on ImageNet dataset. </a:t>
            </a:r>
            <a:r>
              <a:rPr lang="en-US" altLang="zh-CN" dirty="0" smtClean="0">
                <a:solidFill>
                  <a:schemeClr val="tx1"/>
                </a:solidFill>
              </a:rPr>
              <a:t>(click) </a:t>
            </a:r>
            <a:endParaRPr lang="en-US" altLang="zh-CN" baseline="0" dirty="0" smtClean="0"/>
          </a:p>
          <a:p>
            <a:r>
              <a:rPr lang="en-US" altLang="zh-CN" dirty="0" smtClean="0"/>
              <a:t>However,</a:t>
            </a:r>
            <a:r>
              <a:rPr lang="en-US" altLang="zh-CN" baseline="0" dirty="0" smtClean="0"/>
              <a:t> when it comes to the era of AI democratization, there are exponentially growing number of applications. As a result, it is impossible to manually design architectures for each application.</a:t>
            </a:r>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42</a:t>
            </a:fld>
            <a:endParaRPr lang="en-US" altLang="x-none"/>
          </a:p>
        </p:txBody>
      </p:sp>
    </p:spTree>
    <p:extLst>
      <p:ext uri="{BB962C8B-B14F-4D97-AF65-F5344CB8AC3E}">
        <p14:creationId xmlns:p14="http://schemas.microsoft.com/office/powerpoint/2010/main" val="2647771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such background,</a:t>
            </a:r>
            <a:r>
              <a:rPr lang="en-US" altLang="zh-CN" baseline="0" dirty="0" smtClean="0"/>
              <a:t> the neural architecture search algorithms are proposed to automatically identify the architecture.</a:t>
            </a:r>
          </a:p>
          <a:p>
            <a:r>
              <a:rPr lang="en-US" altLang="zh-CN" baseline="0" dirty="0" smtClean="0"/>
              <a:t>The NAS is typically implemented as a search loop, which composed of two components: a controller and a trainer.</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The controller will predict the </a:t>
            </a:r>
            <a:r>
              <a:rPr lang="en-US" altLang="zh-CN" baseline="0" dirty="0" err="1" smtClean="0"/>
              <a:t>hyperparameters</a:t>
            </a:r>
            <a:r>
              <a:rPr lang="en-US" altLang="zh-CN" baseline="0" dirty="0" smtClean="0"/>
              <a:t> to identify an architecture. And the architecture will be then trained from scratch to obtain the accuracy. Then the accuracy will be feedback to update controller with the objective of maximizing the accuracy. </a:t>
            </a:r>
            <a:r>
              <a:rPr lang="en-US" altLang="zh-CN" dirty="0" smtClean="0">
                <a:solidFill>
                  <a:schemeClr val="tx1"/>
                </a:solidFill>
              </a:rPr>
              <a:t>(click)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We observe that the network explored by NAS has complicated structures, which is fine for the cloud computing with enough computing power. </a:t>
            </a:r>
            <a:r>
              <a:rPr lang="en-US" altLang="zh-CN" dirty="0" smtClean="0">
                <a:solidFill>
                  <a:schemeClr val="tx1"/>
                </a:solidFill>
              </a:rPr>
              <a:t>(click) </a:t>
            </a:r>
            <a:endParaRPr lang="en-US" altLang="zh-CN" baseline="0" dirty="0" smtClean="0"/>
          </a:p>
          <a:p>
            <a:r>
              <a:rPr lang="en-US" altLang="zh-CN" baseline="0" dirty="0" smtClean="0"/>
              <a:t>But, when it comes to edge computing, which commonly has limited resource and tight hardware specifications (such as latency and throughput), if we directly implement the identified architectures onto the edge devices, it is easily violate the specification and result in the architecture useless.</a:t>
            </a:r>
            <a:endParaRPr lang="zh-CN" altLang="en-US"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43</a:t>
            </a:fld>
            <a:endParaRPr lang="en-US" altLang="x-none"/>
          </a:p>
        </p:txBody>
      </p:sp>
    </p:spTree>
    <p:extLst>
      <p:ext uri="{BB962C8B-B14F-4D97-AF65-F5344CB8AC3E}">
        <p14:creationId xmlns:p14="http://schemas.microsoft.com/office/powerpoint/2010/main" val="2598892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solve this problem, hardware-aware</a:t>
            </a:r>
            <a:r>
              <a:rPr lang="en-US" altLang="zh-CN" baseline="0" dirty="0" smtClean="0"/>
              <a:t> NAS is proposed, which adds an extra component in the search loop as shown in this slide.</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It</a:t>
            </a:r>
            <a:r>
              <a:rPr lang="en-US" altLang="zh-CN" baseline="0" dirty="0" smtClean="0"/>
              <a:t> will test the hardware efficiency after training the neural network. </a:t>
            </a:r>
            <a:r>
              <a:rPr lang="en-US" altLang="zh-CN" dirty="0" smtClean="0">
                <a:solidFill>
                  <a:schemeClr val="tx1"/>
                </a:solidFill>
              </a:rPr>
              <a:t>(click)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In this</a:t>
            </a:r>
            <a:r>
              <a:rPr lang="en-US" altLang="zh-CN" baseline="0" dirty="0" smtClean="0"/>
              <a:t> way, the hardware efficiency can be guaranteed, but it increases the latency of search process. </a:t>
            </a:r>
            <a:r>
              <a:rPr lang="en-US" altLang="zh-CN" dirty="0" smtClean="0">
                <a:solidFill>
                  <a:schemeClr val="tx1"/>
                </a:solidFill>
              </a:rPr>
              <a:t>(click) </a:t>
            </a:r>
            <a:endParaRPr lang="en-US" altLang="zh-CN" baseline="0" dirty="0" smtClean="0"/>
          </a:p>
          <a:p>
            <a:r>
              <a:rPr lang="en-US" altLang="zh-CN" dirty="0" smtClean="0"/>
              <a:t>What’s more, it only works</a:t>
            </a:r>
            <a:r>
              <a:rPr lang="en-US" altLang="zh-CN" baseline="0" dirty="0" smtClean="0"/>
              <a:t> for fixed hardware, but not suitable for the programmable hardware.</a:t>
            </a:r>
            <a:endParaRPr lang="zh-CN" altLang="en-US"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44</a:t>
            </a:fld>
            <a:endParaRPr lang="en-US" altLang="x-none"/>
          </a:p>
        </p:txBody>
      </p:sp>
    </p:spTree>
    <p:extLst>
      <p:ext uri="{BB962C8B-B14F-4D97-AF65-F5344CB8AC3E}">
        <p14:creationId xmlns:p14="http://schemas.microsoft.com/office/powerpoint/2010/main" val="169863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Page</a:t>
            </a:r>
            <a:r>
              <a:rPr lang="en-US" altLang="zh-CN" baseline="0" dirty="0" smtClean="0"/>
              <a:t> 1:</a:t>
            </a:r>
            <a:endParaRPr lang="en-US" altLang="zh-CN" dirty="0" smtClean="0"/>
          </a:p>
          <a:p>
            <a:endParaRPr lang="en-US" altLang="zh-CN" dirty="0" smtClean="0"/>
          </a:p>
          <a:p>
            <a:r>
              <a:rPr lang="en-US" altLang="zh-CN" dirty="0" smtClean="0"/>
              <a:t>My talk</a:t>
            </a:r>
            <a:r>
              <a:rPr lang="en-US" altLang="zh-CN" baseline="0" dirty="0" smtClean="0"/>
              <a:t> will be composed of four parts. </a:t>
            </a:r>
          </a:p>
          <a:p>
            <a:r>
              <a:rPr lang="en-US" altLang="zh-CN" baseline="0" dirty="0" smtClean="0"/>
              <a:t>First, I will brefiely introduce the background of these works. </a:t>
            </a:r>
          </a:p>
          <a:p>
            <a:r>
              <a:rPr lang="en-US" altLang="zh-CN" baseline="0" dirty="0" smtClean="0"/>
              <a:t>Then, I’ll present two recent works. The first one is transfer, which is a design to achieve super-linear performance of convolutional neural networks across Multiple FPGAs. This work is just accepted by CODES+ISSS.</a:t>
            </a:r>
          </a:p>
          <a:p>
            <a:r>
              <a:rPr lang="en-US" altLang="zh-CN" baseline="0" dirty="0" smtClean="0"/>
              <a:t>The second one is FNAS, which is a framework to support co-exploration of Neural Architectures and FPGA implementations.</a:t>
            </a:r>
          </a:p>
          <a:p>
            <a:r>
              <a:rPr lang="en-US" altLang="zh-CN" baseline="0" dirty="0" smtClean="0"/>
              <a:t>Finally, I’ll conclude this talk.</a:t>
            </a:r>
          </a:p>
        </p:txBody>
      </p:sp>
      <p:sp>
        <p:nvSpPr>
          <p:cNvPr id="4" name="灯片编号占位符 3"/>
          <p:cNvSpPr>
            <a:spLocks noGrp="1"/>
          </p:cNvSpPr>
          <p:nvPr>
            <p:ph type="sldNum" sz="quarter" idx="10"/>
          </p:nvPr>
        </p:nvSpPr>
        <p:spPr/>
        <p:txBody>
          <a:bodyPr/>
          <a:lstStyle/>
          <a:p>
            <a:fld id="{35FE92ED-C7E3-5E48-B988-0B303B117ED0}" type="slidenum">
              <a:rPr lang="en-US" smtClean="0"/>
              <a:pPr/>
              <a:t>5</a:t>
            </a:fld>
            <a:endParaRPr lang="en-US"/>
          </a:p>
        </p:txBody>
      </p:sp>
    </p:spTree>
    <p:extLst>
      <p:ext uri="{BB962C8B-B14F-4D97-AF65-F5344CB8AC3E}">
        <p14:creationId xmlns:p14="http://schemas.microsoft.com/office/powerpoint/2010/main" val="2872911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Although</a:t>
            </a:r>
            <a:r>
              <a:rPr lang="en-US" altLang="zh-CN" baseline="0" dirty="0" smtClean="0"/>
              <a:t> two design spaces have been well explored, there is a missing link between these two spaces.</a:t>
            </a:r>
          </a:p>
          <a:p>
            <a:r>
              <a:rPr lang="en-US" altLang="zh-CN" dirty="0" smtClean="0"/>
              <a:t>What’s more,</a:t>
            </a:r>
            <a:r>
              <a:rPr lang="en-US" altLang="zh-CN" baseline="0" dirty="0" smtClean="0"/>
              <a:t> we observe that these two spaces are tightly coupled, separately optimization will lead to inferior solutions.</a:t>
            </a:r>
          </a:p>
          <a:p>
            <a:r>
              <a:rPr lang="en-US" altLang="zh-CN" baseline="0" dirty="0" smtClean="0"/>
              <a:t>Therefore, it is best to jointly explore these two spaces.</a:t>
            </a:r>
          </a:p>
          <a:p>
            <a:r>
              <a:rPr lang="en-US" altLang="zh-CN" baseline="0" dirty="0" smtClean="0"/>
              <a:t>FNAS is proposed to remedy this gap.</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45</a:t>
            </a:fld>
            <a:endParaRPr lang="en-US"/>
          </a:p>
        </p:txBody>
      </p:sp>
    </p:spTree>
    <p:extLst>
      <p:ext uri="{BB962C8B-B14F-4D97-AF65-F5344CB8AC3E}">
        <p14:creationId xmlns:p14="http://schemas.microsoft.com/office/powerpoint/2010/main" val="1889585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We claim that, the proposed FNAS pushes the neural architecture evolution into the fourth stage, that is, co-exploration stage.</a:t>
            </a:r>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46</a:t>
            </a:fld>
            <a:endParaRPr lang="en-US" altLang="x-none"/>
          </a:p>
        </p:txBody>
      </p:sp>
    </p:spTree>
    <p:extLst>
      <p:ext uri="{BB962C8B-B14F-4D97-AF65-F5344CB8AC3E}">
        <p14:creationId xmlns:p14="http://schemas.microsoft.com/office/powerpoint/2010/main" val="1437332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35FE92ED-C7E3-5E48-B988-0B303B117ED0}" type="slidenum">
              <a:rPr lang="en-US" smtClean="0"/>
              <a:pPr/>
              <a:t>47</a:t>
            </a:fld>
            <a:endParaRPr lang="en-US"/>
          </a:p>
        </p:txBody>
      </p:sp>
    </p:spTree>
    <p:extLst>
      <p:ext uri="{BB962C8B-B14F-4D97-AF65-F5344CB8AC3E}">
        <p14:creationId xmlns:p14="http://schemas.microsoft.com/office/powerpoint/2010/main" val="3772224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aseline="0" dirty="0" smtClean="0"/>
              <a:t>We first show the difference between the co-exploration framework with the existing hardware-aware NAS.</a:t>
            </a:r>
          </a:p>
          <a:p>
            <a:endParaRPr lang="en-US" altLang="zh-CN" baseline="0" dirty="0" smtClean="0"/>
          </a:p>
          <a:p>
            <a:r>
              <a:rPr lang="en-US" altLang="zh-CN" baseline="0" dirty="0" smtClean="0"/>
              <a:t>As stated, the hardware-aware NAS integrated a component to test the accuracy for each child network. It finally outputs a neural architecture with high accuracy. (click)</a:t>
            </a:r>
          </a:p>
          <a:p>
            <a:endParaRPr lang="en-US" altLang="zh-CN" baseline="0" dirty="0" smtClean="0"/>
          </a:p>
          <a:p>
            <a:r>
              <a:rPr lang="en-US" altLang="zh-CN" baseline="0" dirty="0" smtClean="0"/>
              <a:t>Unlike this framework, our proposed co-exploration framework is composed of two levels of exploration.</a:t>
            </a:r>
          </a:p>
          <a:p>
            <a:r>
              <a:rPr lang="en-US" altLang="zh-CN" baseline="0" dirty="0" smtClean="0"/>
              <a:t>The top layer shows the hardware exploration level, and the bottom layer shows the software exploration level.</a:t>
            </a:r>
          </a:p>
          <a:p>
            <a:r>
              <a:rPr lang="en-US" altLang="zh-CN" baseline="0" dirty="0" smtClean="0"/>
              <a:t>There are two controllers cooperatively explore neural architecture and hardware implementation.</a:t>
            </a:r>
          </a:p>
          <a:p>
            <a:endParaRPr lang="en-US" altLang="zh-CN" baseline="0" dirty="0" smtClean="0"/>
          </a:p>
          <a:p>
            <a:r>
              <a:rPr lang="en-US" altLang="zh-CN" baseline="0" dirty="0" smtClean="0"/>
              <a:t>As shown in this slides, after the controller for maximizing accuracy generate a child network, our framework can also test its hardware efficiency. If it cannot meet specifications, we can terminate the training early to reduce search time. Otherwise, it applies the latency and accuracy together to update the controller.</a:t>
            </a:r>
          </a:p>
          <a:p>
            <a:endParaRPr lang="en-US" altLang="zh-CN" baseline="0" dirty="0" smtClean="0"/>
          </a:p>
          <a:p>
            <a:r>
              <a:rPr lang="en-US" altLang="zh-CN" baseline="0" dirty="0" smtClean="0"/>
              <a:t>Then, the parameters of the controller is copied to the other controller. And it optimizes the hardware implementation with the objective of maximizing hardware efficiency.</a:t>
            </a:r>
          </a:p>
          <a:p>
            <a:endParaRPr lang="en-US" altLang="zh-CN" baseline="0" dirty="0" smtClean="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48</a:t>
            </a:fld>
            <a:endParaRPr lang="en-US" altLang="x-none"/>
          </a:p>
        </p:txBody>
      </p:sp>
    </p:spTree>
    <p:extLst>
      <p:ext uri="{BB962C8B-B14F-4D97-AF65-F5344CB8AC3E}">
        <p14:creationId xmlns:p14="http://schemas.microsoft.com/office/powerpoint/2010/main" val="2481006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a:t>
            </a:r>
            <a:r>
              <a:rPr lang="en-US" altLang="zh-CN" baseline="0" dirty="0" smtClean="0"/>
              <a:t> naïve solution is to apply hardware-aware approach and exhaustively evaluate performance.</a:t>
            </a:r>
          </a:p>
          <a:p>
            <a:r>
              <a:rPr lang="en-US" altLang="zh-CN" baseline="0" dirty="0" smtClean="0"/>
              <a:t>However, it faces a lot of challenges which leads such approach infeasible.</a:t>
            </a:r>
          </a:p>
          <a:p>
            <a:r>
              <a:rPr lang="en-US" altLang="zh-CN" baseline="0" dirty="0" smtClean="0"/>
              <a:t>First, it has huge design space. As shown in the figure, each point in the graph represent one possible design, and the design space is huge.</a:t>
            </a:r>
          </a:p>
          <a:p>
            <a:r>
              <a:rPr lang="en-US" altLang="zh-CN" baseline="0" dirty="0" smtClean="0"/>
              <a:t>Second, when we consider multiple FPGAs, the design space increases exponentially.</a:t>
            </a:r>
          </a:p>
          <a:p>
            <a:r>
              <a:rPr lang="en-US" altLang="zh-CN" baseline="0" dirty="0" smtClean="0"/>
              <a:t>Finally, if we do not have automatic approach to evaluate performance, it is time-consuming.</a:t>
            </a:r>
          </a:p>
          <a:p>
            <a:r>
              <a:rPr lang="en-US" altLang="zh-CN" baseline="0" dirty="0" smtClean="0"/>
              <a:t>To address these challenges, we propose the FNAS toolset, which contains four components.</a:t>
            </a:r>
          </a:p>
          <a:p>
            <a:endParaRPr lang="zh-CN" altLang="en-US"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49</a:t>
            </a:fld>
            <a:endParaRPr lang="en-US" altLang="x-none"/>
          </a:p>
        </p:txBody>
      </p:sp>
    </p:spTree>
    <p:extLst>
      <p:ext uri="{BB962C8B-B14F-4D97-AF65-F5344CB8AC3E}">
        <p14:creationId xmlns:p14="http://schemas.microsoft.com/office/powerpoint/2010/main" val="3927056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The first component is the FNAS-Design. It determine the on-chip buffer size, and accelerator size.</a:t>
            </a:r>
          </a:p>
          <a:p>
            <a:r>
              <a:rPr lang="en-US" altLang="zh-CN" baseline="0" dirty="0" smtClean="0"/>
              <a:t>These parameters are affected by tiling parameters. And we have an automatic algorithm to help to determine best parameters given an architecture.</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50</a:t>
            </a:fld>
            <a:endParaRPr lang="en-US" altLang="x-none"/>
          </a:p>
        </p:txBody>
      </p:sp>
    </p:spTree>
    <p:extLst>
      <p:ext uri="{BB962C8B-B14F-4D97-AF65-F5344CB8AC3E}">
        <p14:creationId xmlns:p14="http://schemas.microsoft.com/office/powerpoint/2010/main" val="987271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The second component is the graph generator. It bases the tiling results to abstract a graph model for the neural network.</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51</a:t>
            </a:fld>
            <a:endParaRPr lang="en-US"/>
          </a:p>
        </p:txBody>
      </p:sp>
    </p:spTree>
    <p:extLst>
      <p:ext uri="{BB962C8B-B14F-4D97-AF65-F5344CB8AC3E}">
        <p14:creationId xmlns:p14="http://schemas.microsoft.com/office/powerpoint/2010/main" val="972747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Based on the graph model, we build a scheduler to determine the execution order of each operation.</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52</a:t>
            </a:fld>
            <a:endParaRPr lang="en-US"/>
          </a:p>
        </p:txBody>
      </p:sp>
    </p:spTree>
    <p:extLst>
      <p:ext uri="{BB962C8B-B14F-4D97-AF65-F5344CB8AC3E}">
        <p14:creationId xmlns:p14="http://schemas.microsoft.com/office/powerpoint/2010/main" val="1936177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Finally, we based on our FPGA performance model studied in the previous work to efficiently analyze the performance without simulation.</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53</a:t>
            </a:fld>
            <a:endParaRPr lang="en-US"/>
          </a:p>
        </p:txBody>
      </p:sp>
    </p:spTree>
    <p:extLst>
      <p:ext uri="{BB962C8B-B14F-4D97-AF65-F5344CB8AC3E}">
        <p14:creationId xmlns:p14="http://schemas.microsoft.com/office/powerpoint/2010/main" val="1169165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Page</a:t>
            </a:r>
            <a:r>
              <a:rPr lang="en-US" altLang="zh-CN" baseline="0" dirty="0" smtClean="0"/>
              <a:t> 1:</a:t>
            </a:r>
            <a:endParaRPr lang="en-US" altLang="zh-CN" dirty="0" smtClean="0"/>
          </a:p>
          <a:p>
            <a:endParaRPr lang="en-US" altLang="zh-CN" dirty="0" smtClean="0"/>
          </a:p>
          <a:p>
            <a:r>
              <a:rPr lang="en-US" altLang="zh-CN" dirty="0" smtClean="0"/>
              <a:t>My talk</a:t>
            </a:r>
            <a:r>
              <a:rPr lang="en-US" altLang="zh-CN" baseline="0" dirty="0" smtClean="0"/>
              <a:t> will be composed of four parts. </a:t>
            </a:r>
          </a:p>
          <a:p>
            <a:r>
              <a:rPr lang="en-US" altLang="zh-CN" baseline="0" dirty="0" smtClean="0"/>
              <a:t>First, I will brefiely introduce the background of these works. </a:t>
            </a:r>
          </a:p>
          <a:p>
            <a:r>
              <a:rPr lang="en-US" altLang="zh-CN" baseline="0" dirty="0" smtClean="0"/>
              <a:t>Then, I’ll present two recent works. The first one is transfer, which is a design to achieve super-linear performance of convolutional neural networks across Multiple FPGAs. This work is just accepted by CODES+ISSS.</a:t>
            </a:r>
          </a:p>
          <a:p>
            <a:r>
              <a:rPr lang="en-US" altLang="zh-CN" baseline="0" dirty="0" smtClean="0"/>
              <a:t>The second one is FNAS, which is a framework to support co-exploration of Neural Architectures and FPGA implementations.</a:t>
            </a:r>
          </a:p>
          <a:p>
            <a:r>
              <a:rPr lang="en-US" altLang="zh-CN" baseline="0" dirty="0" smtClean="0"/>
              <a:t>Finally, I’ll conclude this talk.</a:t>
            </a:r>
          </a:p>
        </p:txBody>
      </p:sp>
      <p:sp>
        <p:nvSpPr>
          <p:cNvPr id="4" name="灯片编号占位符 3"/>
          <p:cNvSpPr>
            <a:spLocks noGrp="1"/>
          </p:cNvSpPr>
          <p:nvPr>
            <p:ph type="sldNum" sz="quarter" idx="10"/>
          </p:nvPr>
        </p:nvSpPr>
        <p:spPr/>
        <p:txBody>
          <a:bodyPr/>
          <a:lstStyle/>
          <a:p>
            <a:fld id="{35FE92ED-C7E3-5E48-B988-0B303B117ED0}" type="slidenum">
              <a:rPr lang="en-US" smtClean="0"/>
              <a:pPr/>
              <a:t>54</a:t>
            </a:fld>
            <a:endParaRPr lang="en-US"/>
          </a:p>
        </p:txBody>
      </p:sp>
    </p:spTree>
    <p:extLst>
      <p:ext uri="{BB962C8B-B14F-4D97-AF65-F5344CB8AC3E}">
        <p14:creationId xmlns:p14="http://schemas.microsoft.com/office/powerpoint/2010/main" val="3974079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灯片编号占位符 3"/>
          <p:cNvSpPr>
            <a:spLocks noGrp="1"/>
          </p:cNvSpPr>
          <p:nvPr>
            <p:ph type="sldNum" sz="quarter" idx="10"/>
          </p:nvPr>
        </p:nvSpPr>
        <p:spPr/>
        <p:txBody>
          <a:bodyPr/>
          <a:lstStyle/>
          <a:p>
            <a:fld id="{35FE92ED-C7E3-5E48-B988-0B303B117ED0}" type="slidenum">
              <a:rPr lang="en-US" smtClean="0"/>
              <a:pPr/>
              <a:t>6</a:t>
            </a:fld>
            <a:endParaRPr lang="en-US"/>
          </a:p>
        </p:txBody>
      </p:sp>
    </p:spTree>
    <p:extLst>
      <p:ext uri="{BB962C8B-B14F-4D97-AF65-F5344CB8AC3E}">
        <p14:creationId xmlns:p14="http://schemas.microsoft.com/office/powerpoint/2010/main" val="166955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In the experiments, we use different FPGAs to composed the hardware design space.</a:t>
            </a:r>
          </a:p>
          <a:p>
            <a:r>
              <a:rPr lang="en-US" altLang="zh-CN" baseline="0" dirty="0" smtClean="0"/>
              <a:t>For the architecture search space, we specify number of layers, filter sizes, and filter numbers for different dataset, including MNIST, CIFAR-10 and ImageNet.</a:t>
            </a:r>
          </a:p>
          <a:p>
            <a:r>
              <a:rPr lang="en-US" altLang="zh-CN" baseline="0" dirty="0" smtClean="0"/>
              <a:t>We also test using different timing specifications.</a:t>
            </a:r>
            <a:endParaRPr lang="zh-CN" altLang="en-US" dirty="0" smtClean="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55</a:t>
            </a:fld>
            <a:endParaRPr lang="en-US" altLang="x-none"/>
          </a:p>
        </p:txBody>
      </p:sp>
    </p:spTree>
    <p:extLst>
      <p:ext uri="{BB962C8B-B14F-4D97-AF65-F5344CB8AC3E}">
        <p14:creationId xmlns:p14="http://schemas.microsoft.com/office/powerpoint/2010/main" val="3477419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We conduct experiments on different hardware and datasets. We also compare FNAS with original NAS and hardware-aware NAS.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As shown in the first group of experiments, where the x-axis represent different FPGAs, and y-axis represent search time, latency, and accuracy. We can see that FNAS can achieve 11 times reduction on search time, and 7 times reductions on latency, with only 0.9 percent accuracy loss.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For different datasets, we can obtain similar results.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Finally, we show that FNAS can significantly push forward the Pareto frontiers between accuracy and efficiency tradeoff.</a:t>
            </a:r>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56</a:t>
            </a:fld>
            <a:endParaRPr lang="en-US"/>
          </a:p>
        </p:txBody>
      </p:sp>
    </p:spTree>
    <p:extLst>
      <p:ext uri="{BB962C8B-B14F-4D97-AF65-F5344CB8AC3E}">
        <p14:creationId xmlns:p14="http://schemas.microsoft.com/office/powerpoint/2010/main" val="3372308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Page</a:t>
            </a:r>
            <a:r>
              <a:rPr lang="en-US" altLang="zh-CN" baseline="0" dirty="0" smtClean="0"/>
              <a:t> 1:</a:t>
            </a:r>
            <a:endParaRPr lang="en-US" altLang="zh-CN" dirty="0" smtClean="0"/>
          </a:p>
          <a:p>
            <a:endParaRPr lang="en-US" altLang="zh-CN" dirty="0" smtClean="0"/>
          </a:p>
          <a:p>
            <a:r>
              <a:rPr lang="en-US" altLang="zh-CN" dirty="0" smtClean="0"/>
              <a:t>My talk</a:t>
            </a:r>
            <a:r>
              <a:rPr lang="en-US" altLang="zh-CN" baseline="0" dirty="0" smtClean="0"/>
              <a:t> will be composed of four parts. </a:t>
            </a:r>
          </a:p>
          <a:p>
            <a:r>
              <a:rPr lang="en-US" altLang="zh-CN" baseline="0" dirty="0" smtClean="0"/>
              <a:t>First, I will brefiely introduce the background of these works. </a:t>
            </a:r>
          </a:p>
          <a:p>
            <a:r>
              <a:rPr lang="en-US" altLang="zh-CN" baseline="0" dirty="0" smtClean="0"/>
              <a:t>Then, I’ll present two recent works. The first one is transfer, which is a design to achieve super-linear performance of convolutional neural networks across Multiple FPGAs. This work is just accepted by CODES+ISSS.</a:t>
            </a:r>
          </a:p>
          <a:p>
            <a:r>
              <a:rPr lang="en-US" altLang="zh-CN" baseline="0" dirty="0" smtClean="0"/>
              <a:t>The second one is FNAS, which is a framework to support co-exploration of Neural Architectures and FPGA implementations.</a:t>
            </a:r>
          </a:p>
          <a:p>
            <a:r>
              <a:rPr lang="en-US" altLang="zh-CN" baseline="0" dirty="0" smtClean="0"/>
              <a:t>Finally, I’ll conclude this talk.</a:t>
            </a:r>
          </a:p>
        </p:txBody>
      </p:sp>
      <p:sp>
        <p:nvSpPr>
          <p:cNvPr id="4" name="灯片编号占位符 3"/>
          <p:cNvSpPr>
            <a:spLocks noGrp="1"/>
          </p:cNvSpPr>
          <p:nvPr>
            <p:ph type="sldNum" sz="quarter" idx="10"/>
          </p:nvPr>
        </p:nvSpPr>
        <p:spPr/>
        <p:txBody>
          <a:bodyPr/>
          <a:lstStyle/>
          <a:p>
            <a:fld id="{35FE92ED-C7E3-5E48-B988-0B303B117ED0}" type="slidenum">
              <a:rPr lang="en-US" smtClean="0"/>
              <a:pPr/>
              <a:t>58</a:t>
            </a:fld>
            <a:endParaRPr lang="en-US"/>
          </a:p>
        </p:txBody>
      </p:sp>
    </p:spTree>
    <p:extLst>
      <p:ext uri="{BB962C8B-B14F-4D97-AF65-F5344CB8AC3E}">
        <p14:creationId xmlns:p14="http://schemas.microsoft.com/office/powerpoint/2010/main" val="3753033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Page</a:t>
            </a:r>
            <a:r>
              <a:rPr lang="en-US" altLang="zh-CN" baseline="0" dirty="0" smtClean="0"/>
              <a:t> 1:</a:t>
            </a:r>
            <a:endParaRPr lang="en-US" altLang="zh-CN" dirty="0" smtClean="0"/>
          </a:p>
          <a:p>
            <a:endParaRPr lang="en-US" altLang="zh-CN" dirty="0" smtClean="0"/>
          </a:p>
          <a:p>
            <a:r>
              <a:rPr lang="en-US" altLang="zh-CN" dirty="0" smtClean="0"/>
              <a:t>My talk</a:t>
            </a:r>
            <a:r>
              <a:rPr lang="en-US" altLang="zh-CN" baseline="0" dirty="0" smtClean="0"/>
              <a:t> will be composed of four parts. </a:t>
            </a:r>
          </a:p>
          <a:p>
            <a:r>
              <a:rPr lang="en-US" altLang="zh-CN" baseline="0" dirty="0" smtClean="0"/>
              <a:t>First, I will brefiely introduce the background of these works. </a:t>
            </a:r>
          </a:p>
          <a:p>
            <a:r>
              <a:rPr lang="en-US" altLang="zh-CN" baseline="0" dirty="0" smtClean="0"/>
              <a:t>Then, I’ll present two recent works. The first one is transfer, which is a design to achieve super-linear performance of convolutional neural networks across Multiple FPGAs. This work is just accepted by CODES+ISSS.</a:t>
            </a:r>
          </a:p>
          <a:p>
            <a:r>
              <a:rPr lang="en-US" altLang="zh-CN" baseline="0" dirty="0" smtClean="0"/>
              <a:t>The second one is FNAS, which is a framework to support co-exploration of Neural Architectures and FPGA implementations.</a:t>
            </a:r>
          </a:p>
          <a:p>
            <a:r>
              <a:rPr lang="en-US" altLang="zh-CN" baseline="0" dirty="0" smtClean="0"/>
              <a:t>Finally, I’ll conclude this talk.</a:t>
            </a:r>
          </a:p>
        </p:txBody>
      </p:sp>
      <p:sp>
        <p:nvSpPr>
          <p:cNvPr id="4" name="灯片编号占位符 3"/>
          <p:cNvSpPr>
            <a:spLocks noGrp="1"/>
          </p:cNvSpPr>
          <p:nvPr>
            <p:ph type="sldNum" sz="quarter" idx="10"/>
          </p:nvPr>
        </p:nvSpPr>
        <p:spPr/>
        <p:txBody>
          <a:bodyPr/>
          <a:lstStyle/>
          <a:p>
            <a:fld id="{35FE92ED-C7E3-5E48-B988-0B303B117ED0}" type="slidenum">
              <a:rPr lang="en-US" smtClean="0"/>
              <a:pPr/>
              <a:t>66</a:t>
            </a:fld>
            <a:endParaRPr lang="en-US"/>
          </a:p>
        </p:txBody>
      </p:sp>
    </p:spTree>
    <p:extLst>
      <p:ext uri="{BB962C8B-B14F-4D97-AF65-F5344CB8AC3E}">
        <p14:creationId xmlns:p14="http://schemas.microsoft.com/office/powerpoint/2010/main" val="3322183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70</a:t>
            </a:fld>
            <a:endParaRPr lang="en-US" altLang="x-none"/>
          </a:p>
        </p:txBody>
      </p:sp>
    </p:spTree>
    <p:extLst>
      <p:ext uri="{BB962C8B-B14F-4D97-AF65-F5344CB8AC3E}">
        <p14:creationId xmlns:p14="http://schemas.microsoft.com/office/powerpoint/2010/main" val="3268926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71</a:t>
            </a:fld>
            <a:endParaRPr lang="en-US" altLang="x-none"/>
          </a:p>
        </p:txBody>
      </p:sp>
    </p:spTree>
    <p:extLst>
      <p:ext uri="{BB962C8B-B14F-4D97-AF65-F5344CB8AC3E}">
        <p14:creationId xmlns:p14="http://schemas.microsoft.com/office/powerpoint/2010/main" val="2749951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72</a:t>
            </a:fld>
            <a:endParaRPr lang="en-US" altLang="x-none"/>
          </a:p>
        </p:txBody>
      </p:sp>
    </p:spTree>
    <p:extLst>
      <p:ext uri="{BB962C8B-B14F-4D97-AF65-F5344CB8AC3E}">
        <p14:creationId xmlns:p14="http://schemas.microsoft.com/office/powerpoint/2010/main" val="17677246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73</a:t>
            </a:fld>
            <a:endParaRPr lang="en-US" altLang="x-none"/>
          </a:p>
        </p:txBody>
      </p:sp>
    </p:spTree>
    <p:extLst>
      <p:ext uri="{BB962C8B-B14F-4D97-AF65-F5344CB8AC3E}">
        <p14:creationId xmlns:p14="http://schemas.microsoft.com/office/powerpoint/2010/main" val="1282333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74</a:t>
            </a:fld>
            <a:endParaRPr lang="en-US" altLang="x-none"/>
          </a:p>
        </p:txBody>
      </p:sp>
    </p:spTree>
    <p:extLst>
      <p:ext uri="{BB962C8B-B14F-4D97-AF65-F5344CB8AC3E}">
        <p14:creationId xmlns:p14="http://schemas.microsoft.com/office/powerpoint/2010/main" val="1812271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75</a:t>
            </a:fld>
            <a:endParaRPr lang="en-US" altLang="x-none"/>
          </a:p>
        </p:txBody>
      </p:sp>
    </p:spTree>
    <p:extLst>
      <p:ext uri="{BB962C8B-B14F-4D97-AF65-F5344CB8AC3E}">
        <p14:creationId xmlns:p14="http://schemas.microsoft.com/office/powerpoint/2010/main" val="117487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workflow of deploying neural architecture on FPGA consists FPGA accelerator design, the HDL code generation, synthesis, place and routing, and hardware performance evaluation. A</a:t>
            </a:r>
            <a:r>
              <a:rPr lang="en-US" altLang="zh-CN" dirty="0">
                <a:solidFill>
                  <a:schemeClr val="tx1"/>
                </a:solidFill>
              </a:rPr>
              <a:t>mong these steps, in </a:t>
            </a:r>
            <a:r>
              <a:rPr lang="en-US" dirty="0">
                <a:solidFill>
                  <a:schemeClr val="tx1"/>
                </a:solidFill>
              </a:rPr>
              <a:t>accelerator design and </a:t>
            </a:r>
            <a:r>
              <a:rPr lang="en-US" altLang="zh-CN" dirty="0">
                <a:solidFill>
                  <a:schemeClr val="tx1"/>
                </a:solidFill>
              </a:rPr>
              <a:t>HDL code generation, hardware design knowledge is mandatory (click) . And for synthesis, and </a:t>
            </a:r>
            <a:r>
              <a:rPr lang="en-US" altLang="zh-CN" dirty="0" err="1">
                <a:solidFill>
                  <a:schemeClr val="tx1"/>
                </a:solidFill>
              </a:rPr>
              <a:t>place&amp;routing</a:t>
            </a:r>
            <a:r>
              <a:rPr lang="en-US" altLang="zh-CN" dirty="0">
                <a:solidFill>
                  <a:schemeClr val="tx1"/>
                </a:solidFill>
              </a:rPr>
              <a:t>, (click)it can take dozens of hours. Such lengthy development can be an obstacle when Deploying Neural Architecture on FPGA. (click)</a:t>
            </a:r>
            <a:endParaRPr lang="en-US" dirty="0"/>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7</a:t>
            </a:fld>
            <a:endParaRPr lang="en-US" altLang="x-none"/>
          </a:p>
        </p:txBody>
      </p:sp>
    </p:spTree>
    <p:extLst>
      <p:ext uri="{BB962C8B-B14F-4D97-AF65-F5344CB8AC3E}">
        <p14:creationId xmlns:p14="http://schemas.microsoft.com/office/powerpoint/2010/main" val="1246993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76</a:t>
            </a:fld>
            <a:endParaRPr lang="en-US" altLang="x-none"/>
          </a:p>
        </p:txBody>
      </p:sp>
    </p:spTree>
    <p:extLst>
      <p:ext uri="{BB962C8B-B14F-4D97-AF65-F5344CB8AC3E}">
        <p14:creationId xmlns:p14="http://schemas.microsoft.com/office/powerpoint/2010/main" val="3574118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However,</a:t>
            </a:r>
            <a:r>
              <a:rPr lang="en-US" altLang="zh-CN" baseline="0" dirty="0" smtClean="0"/>
              <a:t> these works are most for fixed neural arch for FPGA, not about searching for the best neural networks</a:t>
            </a:r>
            <a:endParaRPr lang="zh-CN" altLang="en-US"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81</a:t>
            </a:fld>
            <a:endParaRPr lang="en-US" altLang="x-none"/>
          </a:p>
        </p:txBody>
      </p:sp>
    </p:spTree>
    <p:extLst>
      <p:ext uri="{BB962C8B-B14F-4D97-AF65-F5344CB8AC3E}">
        <p14:creationId xmlns:p14="http://schemas.microsoft.com/office/powerpoint/2010/main" val="1070102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Multi-FPGA is a</a:t>
            </a:r>
            <a:r>
              <a:rPr lang="en-US" altLang="zh-CN" baseline="0" dirty="0" smtClean="0"/>
              <a:t> good solution to response to the limited resource.</a:t>
            </a:r>
          </a:p>
          <a:p>
            <a:r>
              <a:rPr lang="en-US" altLang="zh-CN" dirty="0" smtClean="0"/>
              <a:t>In the early</a:t>
            </a:r>
            <a:r>
              <a:rPr lang="en-US" altLang="zh-CN" baseline="0" dirty="0" smtClean="0"/>
              <a:t> design stage, the single FPGA is applied to accelerate the DNN applications. </a:t>
            </a:r>
            <a:endParaRPr lang="en-US" altLang="zh-CN" dirty="0" smtClean="0"/>
          </a:p>
          <a:p>
            <a:r>
              <a:rPr lang="en-US" altLang="zh-CN" baseline="0" dirty="0" smtClean="0"/>
              <a:t>To increase hardware resource, it is naturally to employing multiple FPGAs to increase performance.</a:t>
            </a:r>
          </a:p>
          <a:p>
            <a:r>
              <a:rPr lang="en-US" altLang="zh-CN" baseline="0" dirty="0" smtClean="0"/>
              <a:t>As shown in this slides, authors apply pipelining FPGAs to boost performance.</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8</a:t>
            </a:fld>
            <a:endParaRPr lang="en-US"/>
          </a:p>
        </p:txBody>
      </p:sp>
    </p:spTree>
    <p:extLst>
      <p:ext uri="{BB962C8B-B14F-4D97-AF65-F5344CB8AC3E}">
        <p14:creationId xmlns:p14="http://schemas.microsoft.com/office/powerpoint/2010/main" val="3641753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en-US" altLang="zh-CN" baseline="0" dirty="0" smtClean="0"/>
              <a:t> exam the design flow and made three observations.</a:t>
            </a:r>
            <a:endParaRPr lang="en-US" altLang="zh-CN" dirty="0" smtClean="0"/>
          </a:p>
          <a:p>
            <a:endParaRPr lang="en-US" altLang="zh-CN" dirty="0" smtClean="0"/>
          </a:p>
          <a:p>
            <a:r>
              <a:rPr lang="en-US" altLang="zh-CN" dirty="0" smtClean="0"/>
              <a:t>We outline the design flow</a:t>
            </a:r>
            <a:r>
              <a:rPr lang="en-US" altLang="zh-CN" baseline="0" dirty="0" smtClean="0"/>
              <a:t> in this slides, where a convolutional neural network is given. And it will based on the pipelining idea to be partitioned into different pipeline stages, and map each stage to one FPGA.</a:t>
            </a:r>
          </a:p>
          <a:p>
            <a:r>
              <a:rPr lang="en-US" altLang="zh-CN" baseline="0" dirty="0" smtClean="0"/>
              <a:t>To achieve the design, it is based on a performance model, which will determine the design parameters for the accelerator in each FPGA.</a:t>
            </a:r>
          </a:p>
          <a:p>
            <a:r>
              <a:rPr lang="en-US" altLang="zh-CN" dirty="0" smtClean="0"/>
              <a:t>Then, the</a:t>
            </a:r>
            <a:r>
              <a:rPr lang="en-US" altLang="zh-CN" baseline="0" dirty="0" smtClean="0"/>
              <a:t> input DNN is divided to form the pipelining FPGAs.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In the following,</a:t>
            </a:r>
            <a:r>
              <a:rPr lang="en-US" altLang="zh-CN" baseline="0" dirty="0" smtClean="0"/>
              <a:t> let’s </a:t>
            </a:r>
            <a:r>
              <a:rPr lang="en-US" altLang="zh-CN" dirty="0" smtClean="0"/>
              <a:t>first see the accelerator design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9</a:t>
            </a:fld>
            <a:endParaRPr lang="en-US"/>
          </a:p>
        </p:txBody>
      </p:sp>
    </p:spTree>
    <p:extLst>
      <p:ext uri="{BB962C8B-B14F-4D97-AF65-F5344CB8AC3E}">
        <p14:creationId xmlns:p14="http://schemas.microsoft.com/office/powerpoint/2010/main" val="270233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shown in this slides,</a:t>
            </a:r>
            <a:r>
              <a:rPr lang="en-US" altLang="zh-CN" baseline="0" dirty="0" smtClean="0"/>
              <a:t> a convolution layer can be modeled using different parameters according to the activations and </a:t>
            </a:r>
            <a:r>
              <a:rPr lang="en-US" altLang="zh-CN" baseline="0" dirty="0" err="1" smtClean="0"/>
              <a:t>weigths</a:t>
            </a:r>
            <a:r>
              <a:rPr lang="en-US" altLang="zh-CN" baseline="0" dirty="0" smtClean="0"/>
              <a:t>.</a:t>
            </a:r>
          </a:p>
          <a:p>
            <a:r>
              <a:rPr lang="en-US" altLang="zh-CN" dirty="0" smtClean="0"/>
              <a:t>For</a:t>
            </a:r>
            <a:r>
              <a:rPr lang="en-US" altLang="zh-CN" baseline="0" dirty="0" smtClean="0"/>
              <a:t> the accelerator design, a</a:t>
            </a:r>
            <a:r>
              <a:rPr lang="en-US" altLang="zh-CN" dirty="0" smtClean="0"/>
              <a:t>ctivations</a:t>
            </a:r>
            <a:r>
              <a:rPr lang="en-US" altLang="zh-CN" baseline="0" dirty="0" smtClean="0"/>
              <a:t> and weights are initially stored in off-chip memory. </a:t>
            </a:r>
          </a:p>
          <a:p>
            <a:r>
              <a:rPr lang="en-US" altLang="zh-CN" baseline="0" dirty="0" smtClean="0"/>
              <a:t>To execute the accelerator, data will be first moved to on-chip memory in FPGA. Then, computations are conducted in the FPGA to produce the output. Finally, the output will store to the off-chip memory.</a:t>
            </a:r>
          </a:p>
          <a:p>
            <a:r>
              <a:rPr lang="en-US" altLang="zh-CN" baseline="0" dirty="0" smtClean="0"/>
              <a:t>However, during this process, due to the limited on-chip memory, we cannot move all data to FPGA once. As a result, loop tiling is proposed to only move partial data to the FPGA. And we can tile the activations and weights along different directions.</a:t>
            </a:r>
          </a:p>
          <a:p>
            <a:r>
              <a:rPr lang="en-US" altLang="zh-CN" baseline="0" dirty="0" smtClean="0"/>
              <a:t>These tiling parameters are called design parameters.</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10</a:t>
            </a:fld>
            <a:endParaRPr lang="en-US"/>
          </a:p>
        </p:txBody>
      </p:sp>
    </p:spTree>
    <p:extLst>
      <p:ext uri="{BB962C8B-B14F-4D97-AF65-F5344CB8AC3E}">
        <p14:creationId xmlns:p14="http://schemas.microsoft.com/office/powerpoint/2010/main" val="3279627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After</a:t>
            </a:r>
            <a:r>
              <a:rPr lang="en-US" altLang="zh-CN" baseline="0" dirty="0" smtClean="0"/>
              <a:t> we implement a convolution layer to one FPGA with different design parameters, we can obtain such a design space graph, where each point indicates a design. We have the observation here that different design parameters will lead different performance. Hence, it is important to optimize design parameters.</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11</a:t>
            </a:fld>
            <a:endParaRPr lang="en-US"/>
          </a:p>
        </p:txBody>
      </p:sp>
    </p:spTree>
    <p:extLst>
      <p:ext uri="{BB962C8B-B14F-4D97-AF65-F5344CB8AC3E}">
        <p14:creationId xmlns:p14="http://schemas.microsoft.com/office/powerpoint/2010/main" val="1095230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F0D6C6-BC62-844D-9353-4D3D6032A39E}" type="datetime1">
              <a:rPr lang="en-US" smtClean="0"/>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A9C70-35C3-FA4D-B8CE-A9EB3ED10EEB}" type="datetime1">
              <a:rPr lang="en-US" smtClean="0"/>
              <a:t>10/18/2019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A5A5C3-74C0-6B49-A46D-D08CA2DCA25A}" type="datetime1">
              <a:rPr lang="en-US" smtClean="0"/>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5C2E72-00F4-4F42-894C-85FF6BEC53CD}" type="datetime1">
              <a:rPr lang="en-US" smtClean="0"/>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53C21D-F8D1-154C-A7AF-76E72D38BCF7}" type="datetime1">
              <a:rPr lang="en-US" smtClean="0"/>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
        <p:nvSpPr>
          <p:cNvPr id="7" name="矩形 6"/>
          <p:cNvSpPr/>
          <p:nvPr userDrawn="1"/>
        </p:nvSpPr>
        <p:spPr>
          <a:xfrm>
            <a:off x="0" y="0"/>
            <a:ext cx="10461171" cy="55843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52055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53C21D-F8D1-154C-A7AF-76E72D38BCF7}" type="datetime1">
              <a:rPr lang="en-US" smtClean="0"/>
              <a:t>10/18/2019</a:t>
            </a:fld>
            <a:endParaRPr lang="en-US"/>
          </a:p>
        </p:txBody>
      </p:sp>
      <p:sp>
        <p:nvSpPr>
          <p:cNvPr id="5" name="Footer Placeholder 4"/>
          <p:cNvSpPr>
            <a:spLocks noGrp="1"/>
          </p:cNvSpPr>
          <p:nvPr>
            <p:ph type="ftr" sz="quarter" idx="11"/>
          </p:nvPr>
        </p:nvSpPr>
        <p:spPr/>
        <p:txBody>
          <a:bodyPr/>
          <a:lstStyle/>
          <a:p>
            <a:endParaRPr lang="en-US"/>
          </a:p>
        </p:txBody>
      </p:sp>
      <p:sp>
        <p:nvSpPr>
          <p:cNvPr id="7" name="矩形 6"/>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11582400" y="6448086"/>
            <a:ext cx="516821" cy="365125"/>
          </a:xfrm>
        </p:spPr>
        <p:txBody>
          <a:bodyPr/>
          <a:lstStyle/>
          <a:p>
            <a:fld id="{C0769ECE-14F6-B44C-AB5F-842EA3B12E22}"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2B5B00-8025-AE41-88B7-0BC3F4ED76E6}" type="datetime1">
              <a:rPr lang="en-US" smtClean="0"/>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C772C8-1056-2341-AA68-F2FFD5C4DB5A}" type="datetime1">
              <a:rPr lang="en-US" smtClean="0"/>
              <a:t>10/18/2019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C9CFA0-D1BA-2843-B14B-9C580317DF3D}" type="datetime1">
              <a:rPr lang="en-US" smtClean="0"/>
              <a:t>10/18/2019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69DF6D-9FE2-B440-9C76-D302D7167537}" type="datetime1">
              <a:rPr lang="en-US" smtClean="0"/>
              <a:t>10/18/2019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FEFFFC-6CFC-0941-B024-B1B181AE2591}" type="datetime1">
              <a:rPr lang="en-US" smtClean="0"/>
              <a:t>10/18/2019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3AFEE9-3DF7-BD44-B207-F4E83BF21D4D}" type="datetime1">
              <a:rPr lang="en-US" smtClean="0"/>
              <a:t>10/18/2019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166019"/>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11A5C9-8F94-CE43-BBDA-6798EFCC3910}" type="datetime1">
              <a:rPr lang="en-US" smtClean="0"/>
              <a:t>10/18/2019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420038" y="5326857"/>
            <a:ext cx="516821" cy="365125"/>
          </a:xfrm>
          <a:prstGeom prst="rect">
            <a:avLst/>
          </a:prstGeom>
          <a:noFill/>
        </p:spPr>
        <p:txBody>
          <a:bodyPr vert="horz" lIns="91440" tIns="45720" rIns="91440" bIns="45720" rtlCol="0" anchor="ctr"/>
          <a:lstStyle>
            <a:lvl1pPr algn="r">
              <a:defRPr sz="1200" b="0" i="1">
                <a:solidFill>
                  <a:schemeClr val="bg2">
                    <a:lumMod val="25000"/>
                  </a:schemeClr>
                </a:solidFill>
                <a:latin typeface="Times New Roman"/>
                <a:cs typeface="Times New Roman"/>
              </a:defRPr>
            </a:lvl1pPr>
          </a:lstStyle>
          <a:p>
            <a:fld id="{ADE0491D-6F70-FC46-9B26-A043A78F976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p:titleStyle>
    <p:bodyStyle>
      <a:lvl1pPr marL="342900" indent="-342900" algn="l" defTabSz="457200" rtl="0" eaLnBrk="1" latinLnBrk="0" hangingPunct="1">
        <a:spcBef>
          <a:spcPct val="20000"/>
        </a:spcBef>
        <a:buFont typeface="Arial"/>
        <a:buChar char="•"/>
        <a:defRPr sz="3200" kern="1200">
          <a:solidFill>
            <a:schemeClr val="bg2">
              <a:lumMod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2">
              <a:lumMod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2">
              <a:lumMod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tmp"/></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gif"/><Relationship Id="rId5" Type="http://schemas.openxmlformats.org/officeDocument/2006/relationships/image" Target="../media/image26.gif"/><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8" Type="http://schemas.openxmlformats.org/officeDocument/2006/relationships/image" Target="../media/image29.tmp"/><Relationship Id="rId3" Type="http://schemas.openxmlformats.org/officeDocument/2006/relationships/image" Target="../media/image16.png"/><Relationship Id="rId7" Type="http://schemas.openxmlformats.org/officeDocument/2006/relationships/image" Target="../media/image28.tmp"/><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2.emf"/><Relationship Id="rId4" Type="http://schemas.openxmlformats.org/officeDocument/2006/relationships/image" Target="../media/image31.emf"/></Relationships>
</file>

<file path=ppt/slides/_rels/slide1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36.emf"/><Relationship Id="rId4" Type="http://schemas.openxmlformats.org/officeDocument/2006/relationships/image" Target="../media/image35.emf"/></Relationships>
</file>

<file path=ppt/slides/_rels/slide23.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7.emf"/><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3.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emf"/><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44.emf"/><Relationship Id="rId4" Type="http://schemas.openxmlformats.org/officeDocument/2006/relationships/image" Target="../media/image46.png"/><Relationship Id="rId9"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3.emf"/><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46.png"/><Relationship Id="rId9" Type="http://schemas.openxmlformats.org/officeDocument/2006/relationships/image" Target="../media/image44.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1.emf"/><Relationship Id="rId7" Type="http://schemas.openxmlformats.org/officeDocument/2006/relationships/image" Target="../media/image59.png"/><Relationship Id="rId2" Type="http://schemas.openxmlformats.org/officeDocument/2006/relationships/image" Target="../media/image39.emf"/><Relationship Id="rId1" Type="http://schemas.openxmlformats.org/officeDocument/2006/relationships/slideLayout" Target="../slideLayouts/slideLayout3.xml"/><Relationship Id="rId6" Type="http://schemas.openxmlformats.org/officeDocument/2006/relationships/image" Target="../media/image44.emf"/><Relationship Id="rId5" Type="http://schemas.openxmlformats.org/officeDocument/2006/relationships/image" Target="../media/image45.tmp"/><Relationship Id="rId4" Type="http://schemas.openxmlformats.org/officeDocument/2006/relationships/image" Target="../media/image42.emf"/><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6.tmp"/><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40.emf"/><Relationship Id="rId5" Type="http://schemas.openxmlformats.org/officeDocument/2006/relationships/image" Target="../media/image65.png"/><Relationship Id="rId4" Type="http://schemas.openxmlformats.org/officeDocument/2006/relationships/image" Target="../media/image44.emf"/></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75.png"/><Relationship Id="rId3" Type="http://schemas.openxmlformats.org/officeDocument/2006/relationships/image" Target="../media/image110.png"/><Relationship Id="rId7" Type="http://schemas.openxmlformats.org/officeDocument/2006/relationships/image" Target="../media/image70.png"/><Relationship Id="rId12" Type="http://schemas.openxmlformats.org/officeDocument/2006/relationships/image" Target="../media/image71.png"/><Relationship Id="rId17" Type="http://schemas.openxmlformats.org/officeDocument/2006/relationships/image" Target="../media/image74.png"/><Relationship Id="rId2" Type="http://schemas.openxmlformats.org/officeDocument/2006/relationships/image" Target="../media/image109.png"/><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48.png"/><Relationship Id="rId5" Type="http://schemas.openxmlformats.org/officeDocument/2006/relationships/image" Target="../media/image44.emf"/><Relationship Id="rId15" Type="http://schemas.openxmlformats.org/officeDocument/2006/relationships/image" Target="../media/image721.png"/><Relationship Id="rId10" Type="http://schemas.openxmlformats.org/officeDocument/2006/relationships/image" Target="../media/image681.png"/><Relationship Id="rId19" Type="http://schemas.openxmlformats.org/officeDocument/2006/relationships/image" Target="../media/image76.png"/><Relationship Id="rId4" Type="http://schemas.openxmlformats.org/officeDocument/2006/relationships/image" Target="../media/image105.png"/><Relationship Id="rId14" Type="http://schemas.openxmlformats.org/officeDocument/2006/relationships/image" Target="../media/image7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9.tmp"/></Relationships>
</file>

<file path=ppt/slides/_rels/slide37.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8.emf"/><Relationship Id="rId5" Type="http://schemas.openxmlformats.org/officeDocument/2006/relationships/image" Target="../media/image87.emf"/><Relationship Id="rId10" Type="http://schemas.openxmlformats.org/officeDocument/2006/relationships/image" Target="../media/image81.jpeg"/><Relationship Id="rId4" Type="http://schemas.openxmlformats.org/officeDocument/2006/relationships/image" Target="../media/image86.emf"/><Relationship Id="rId9" Type="http://schemas.openxmlformats.org/officeDocument/2006/relationships/image" Target="../media/image91.emf"/></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7.emf"/><Relationship Id="rId7" Type="http://schemas.openxmlformats.org/officeDocument/2006/relationships/image" Target="../media/image100.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95.emf"/><Relationship Id="rId5" Type="http://schemas.openxmlformats.org/officeDocument/2006/relationships/image" Target="../media/image99.emf"/><Relationship Id="rId10" Type="http://schemas.openxmlformats.org/officeDocument/2006/relationships/image" Target="../media/image103.emf"/><Relationship Id="rId4" Type="http://schemas.openxmlformats.org/officeDocument/2006/relationships/image" Target="../media/image98.emf"/><Relationship Id="rId9" Type="http://schemas.openxmlformats.org/officeDocument/2006/relationships/image" Target="../media/image102.emf"/></Relationships>
</file>

<file path=ppt/slides/_rels/slide51.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4.png"/><Relationship Id="rId7" Type="http://schemas.openxmlformats.org/officeDocument/2006/relationships/image" Target="../media/image109.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png"/><Relationship Id="rId9" Type="http://schemas.openxmlformats.org/officeDocument/2006/relationships/image" Target="../media/image111.emf"/></Relationships>
</file>

<file path=ppt/slides/_rels/slide52.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image" Target="../media/image104.png"/><Relationship Id="rId7" Type="http://schemas.openxmlformats.org/officeDocument/2006/relationships/image" Target="../media/image107.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14.emf"/><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5.emf"/></Relationships>
</file>

<file path=ppt/slides/_rels/slide53.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04.png"/><Relationship Id="rId7" Type="http://schemas.openxmlformats.org/officeDocument/2006/relationships/image" Target="../media/image103.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15.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3.emf"/><Relationship Id="rId5" Type="http://schemas.openxmlformats.org/officeDocument/2006/relationships/image" Target="../media/image118.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jpe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67.jpeg"/><Relationship Id="rId4"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28.tmp"/></Relationships>
</file>

<file path=ppt/slides/_rels/slide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0.tmp"/><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1.png"/><Relationship Id="rId1" Type="http://schemas.openxmlformats.org/officeDocument/2006/relationships/slideLayout" Target="../slideLayouts/slideLayout3.xml"/><Relationship Id="rId5" Type="http://schemas.openxmlformats.org/officeDocument/2006/relationships/image" Target="../media/image133.jpeg"/><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7.emf"/><Relationship Id="rId4" Type="http://schemas.openxmlformats.org/officeDocument/2006/relationships/image" Target="../media/image36.emf"/></Relationships>
</file>

<file path=ppt/slides/_rels/slide72.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34.tmp"/></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4.tmp"/><Relationship Id="rId7" Type="http://schemas.openxmlformats.org/officeDocument/2006/relationships/image" Target="../media/image910.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36.emf"/><Relationship Id="rId4" Type="http://schemas.openxmlformats.org/officeDocument/2006/relationships/image" Target="../media/image35.emf"/></Relationships>
</file>

<file path=ppt/slides/_rels/slide75.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7.emf"/><Relationship Id="rId4" Type="http://schemas.openxmlformats.org/officeDocument/2006/relationships/image" Target="../media/image36.emf"/></Relationships>
</file>

<file path=ppt/slides/_rels/slide76.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9.tmp"/></Relationships>
</file>

<file path=ppt/slides/_rels/slide77.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6.gif"/><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79.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jpg"/></Relationships>
</file>

<file path=ppt/slides/_rels/slide80.xml.rels><?xml version="1.0" encoding="UTF-8" standalone="yes"?>
<Relationships xmlns="http://schemas.openxmlformats.org/package/2006/relationships"><Relationship Id="rId3" Type="http://schemas.openxmlformats.org/officeDocument/2006/relationships/image" Target="../media/image137.tmp"/><Relationship Id="rId2" Type="http://schemas.openxmlformats.org/officeDocument/2006/relationships/image" Target="../media/image136.tmp"/><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image" Target="../media/image138.tmp"/><Relationship Id="rId1" Type="http://schemas.openxmlformats.org/officeDocument/2006/relationships/slideLayout" Target="../slideLayouts/slideLayout2.xml"/><Relationship Id="rId5" Type="http://schemas.openxmlformats.org/officeDocument/2006/relationships/image" Target="../media/image141.tmp"/><Relationship Id="rId4" Type="http://schemas.openxmlformats.org/officeDocument/2006/relationships/image" Target="../media/image140.tmp"/></Relationships>
</file>

<file path=ppt/slides/_rels/slide82.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704" y="754876"/>
            <a:ext cx="11654853" cy="1576191"/>
          </a:xfrm>
          <a:noFill/>
        </p:spPr>
        <p:txBody>
          <a:bodyPr>
            <a:normAutofit fontScale="90000"/>
          </a:bodyPr>
          <a:lstStyle/>
          <a:p>
            <a:pPr algn="r">
              <a:lnSpc>
                <a:spcPct val="150000"/>
              </a:lnSpc>
            </a:pPr>
            <a:r>
              <a:rPr lang="en-US" altLang="zh-CN" sz="3200" dirty="0" smtClean="0">
                <a:solidFill>
                  <a:srgbClr val="002142"/>
                </a:solidFill>
              </a:rPr>
              <a:t>Hardware/Software Co-Exploration of Neural Architectures on FPGAs</a:t>
            </a:r>
            <a:br>
              <a:rPr lang="en-US" altLang="zh-CN" sz="3200" dirty="0" smtClean="0">
                <a:solidFill>
                  <a:srgbClr val="002142"/>
                </a:solidFill>
              </a:rPr>
            </a:br>
            <a:endParaRPr lang="en-US" sz="2800" b="0" baseline="30000" dirty="0">
              <a:solidFill>
                <a:srgbClr val="002142"/>
              </a:solidFill>
              <a:effectLst/>
            </a:endParaRPr>
          </a:p>
        </p:txBody>
      </p:sp>
      <p:sp>
        <p:nvSpPr>
          <p:cNvPr id="5" name="Subtitle 2"/>
          <p:cNvSpPr txBox="1">
            <a:spLocks/>
          </p:cNvSpPr>
          <p:nvPr/>
        </p:nvSpPr>
        <p:spPr>
          <a:xfrm>
            <a:off x="4739049" y="2735898"/>
            <a:ext cx="2530162" cy="1918548"/>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ltLang="zh-CN" sz="2000" dirty="0">
                <a:solidFill>
                  <a:schemeClr val="bg2">
                    <a:lumMod val="25000"/>
                  </a:schemeClr>
                </a:solidFill>
              </a:rPr>
              <a:t>Weiwen </a:t>
            </a:r>
            <a:r>
              <a:rPr lang="en-US" altLang="zh-CN" sz="2000" dirty="0" smtClean="0">
                <a:solidFill>
                  <a:schemeClr val="bg2">
                    <a:lumMod val="25000"/>
                  </a:schemeClr>
                </a:solidFill>
              </a:rPr>
              <a:t>Jiang</a:t>
            </a:r>
          </a:p>
          <a:p>
            <a:r>
              <a:rPr lang="en-US" altLang="zh-CN" sz="2000" dirty="0" smtClean="0">
                <a:solidFill>
                  <a:schemeClr val="bg2">
                    <a:lumMod val="25000"/>
                  </a:schemeClr>
                </a:solidFill>
              </a:rPr>
              <a:t>Postdoc Scholar</a:t>
            </a:r>
            <a:endParaRPr lang="en-US" altLang="zh-CN" sz="2000" dirty="0">
              <a:solidFill>
                <a:schemeClr val="bg2">
                  <a:lumMod val="25000"/>
                </a:schemeClr>
              </a:solidFill>
            </a:endParaRPr>
          </a:p>
          <a:p>
            <a:r>
              <a:rPr lang="en-US" altLang="zh-CN" sz="2000" dirty="0" smtClean="0">
                <a:solidFill>
                  <a:schemeClr val="bg2">
                    <a:lumMod val="25000"/>
                  </a:schemeClr>
                </a:solidFill>
              </a:rPr>
              <a:t>wjiang2@nd.edu</a:t>
            </a:r>
          </a:p>
          <a:p>
            <a:r>
              <a:rPr lang="en-US" altLang="zh-CN" sz="2000" dirty="0" smtClean="0">
                <a:solidFill>
                  <a:schemeClr val="bg2">
                    <a:lumMod val="25000"/>
                  </a:schemeClr>
                </a:solidFill>
              </a:rPr>
              <a:t>https://wjiang.nd.edu</a:t>
            </a:r>
            <a:endParaRPr lang="en-US" altLang="zh-CN" sz="2000" dirty="0">
              <a:solidFill>
                <a:schemeClr val="bg2">
                  <a:lumMod val="2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9</a:t>
            </a:fld>
            <a:endParaRPr lang="en-US" dirty="0"/>
          </a:p>
        </p:txBody>
      </p:sp>
      <p:pic>
        <p:nvPicPr>
          <p:cNvPr id="12" name="图片 11"/>
          <p:cNvPicPr>
            <a:picLocks noChangeAspect="1"/>
          </p:cNvPicPr>
          <p:nvPr/>
        </p:nvPicPr>
        <p:blipFill>
          <a:blip r:embed="rId3"/>
          <a:stretch>
            <a:fillRect/>
          </a:stretch>
        </p:blipFill>
        <p:spPr>
          <a:xfrm>
            <a:off x="1885650" y="1243769"/>
            <a:ext cx="5792994" cy="4452182"/>
          </a:xfrm>
          <a:prstGeom prst="rect">
            <a:avLst/>
          </a:prstGeom>
        </p:spPr>
      </p:pic>
      <p:sp>
        <p:nvSpPr>
          <p:cNvPr id="13" name="文本框 12"/>
          <p:cNvSpPr txBox="1"/>
          <p:nvPr/>
        </p:nvSpPr>
        <p:spPr>
          <a:xfrm>
            <a:off x="3660363" y="3093721"/>
            <a:ext cx="242547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a:solidFill>
                  <a:srgbClr val="C00000"/>
                </a:solidFill>
              </a:rPr>
              <a:t>Accelerator Design Parameter</a:t>
            </a:r>
            <a:endParaRPr lang="zh-CN" altLang="en-US" sz="1400" b="1" dirty="0">
              <a:solidFill>
                <a:srgbClr val="C00000"/>
              </a:solidFill>
            </a:endParaRPr>
          </a:p>
        </p:txBody>
      </p:sp>
      <p:sp>
        <p:nvSpPr>
          <p:cNvPr id="7"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Pipelining Multi-FPGA: Design Flow</a:t>
            </a:r>
          </a:p>
        </p:txBody>
      </p:sp>
    </p:spTree>
    <p:extLst>
      <p:ext uri="{BB962C8B-B14F-4D97-AF65-F5344CB8AC3E}">
        <p14:creationId xmlns:p14="http://schemas.microsoft.com/office/powerpoint/2010/main" val="346725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2101603" y="3365206"/>
            <a:ext cx="2719991" cy="2061170"/>
          </a:xfrm>
          <a:prstGeom prst="rect">
            <a:avLst/>
          </a:prstGeom>
        </p:spPr>
      </p:pic>
      <p:sp>
        <p:nvSpPr>
          <p:cNvPr id="4" name="灯片编号占位符 3"/>
          <p:cNvSpPr>
            <a:spLocks noGrp="1"/>
          </p:cNvSpPr>
          <p:nvPr>
            <p:ph type="sldNum" sz="quarter" idx="12"/>
          </p:nvPr>
        </p:nvSpPr>
        <p:spPr/>
        <p:txBody>
          <a:bodyPr/>
          <a:lstStyle/>
          <a:p>
            <a:fld id="{C0769ECE-14F6-B44C-AB5F-842EA3B12E22}" type="slidenum">
              <a:rPr lang="en-US" smtClean="0"/>
              <a:pPr/>
              <a:t>10</a:t>
            </a:fld>
            <a:endParaRPr lang="en-US" dirty="0"/>
          </a:p>
        </p:txBody>
      </p:sp>
      <p:sp>
        <p:nvSpPr>
          <p:cNvPr id="9" name="标题 2"/>
          <p:cNvSpPr txBox="1">
            <a:spLocks/>
          </p:cNvSpPr>
          <p:nvPr/>
        </p:nvSpPr>
        <p:spPr>
          <a:xfrm>
            <a:off x="148788" y="8104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en-US" altLang="zh-CN" sz="2400" dirty="0"/>
          </a:p>
        </p:txBody>
      </p:sp>
      <p:sp>
        <p:nvSpPr>
          <p:cNvPr id="415" name="矩形 414"/>
          <p:cNvSpPr/>
          <p:nvPr/>
        </p:nvSpPr>
        <p:spPr>
          <a:xfrm>
            <a:off x="2456860" y="5088477"/>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6" name="矩形 415"/>
          <p:cNvSpPr/>
          <p:nvPr/>
        </p:nvSpPr>
        <p:spPr>
          <a:xfrm>
            <a:off x="2751039" y="5088476"/>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7" name="矩形 416"/>
          <p:cNvSpPr/>
          <p:nvPr/>
        </p:nvSpPr>
        <p:spPr>
          <a:xfrm>
            <a:off x="4434289" y="4169644"/>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8" name="矩形 417"/>
          <p:cNvSpPr/>
          <p:nvPr/>
        </p:nvSpPr>
        <p:spPr>
          <a:xfrm>
            <a:off x="4110021" y="4398990"/>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65" name="图片 364"/>
          <p:cNvPicPr>
            <a:picLocks noChangeAspect="1"/>
          </p:cNvPicPr>
          <p:nvPr/>
        </p:nvPicPr>
        <p:blipFill>
          <a:blip r:embed="rId4"/>
          <a:stretch>
            <a:fillRect/>
          </a:stretch>
        </p:blipFill>
        <p:spPr>
          <a:xfrm>
            <a:off x="1717871" y="1131403"/>
            <a:ext cx="3595064" cy="1308548"/>
          </a:xfrm>
          <a:prstGeom prst="rect">
            <a:avLst/>
          </a:prstGeom>
        </p:spPr>
      </p:pic>
      <p:grpSp>
        <p:nvGrpSpPr>
          <p:cNvPr id="1068" name="组合 1067"/>
          <p:cNvGrpSpPr/>
          <p:nvPr/>
        </p:nvGrpSpPr>
        <p:grpSpPr>
          <a:xfrm>
            <a:off x="3437695" y="2566570"/>
            <a:ext cx="1878399" cy="690390"/>
            <a:chOff x="1913694" y="2566570"/>
            <a:chExt cx="1878399" cy="690390"/>
          </a:xfrm>
        </p:grpSpPr>
        <p:cxnSp>
          <p:nvCxnSpPr>
            <p:cNvPr id="375" name="直接箭头连接符 374"/>
            <p:cNvCxnSpPr/>
            <p:nvPr/>
          </p:nvCxnSpPr>
          <p:spPr>
            <a:xfrm>
              <a:off x="1913694" y="2566570"/>
              <a:ext cx="0" cy="6903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33" name="文本框 1032"/>
            <p:cNvSpPr txBox="1"/>
            <p:nvPr/>
          </p:nvSpPr>
          <p:spPr>
            <a:xfrm>
              <a:off x="1993652" y="2767579"/>
              <a:ext cx="1798441"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1200" dirty="0">
                  <a:latin typeface="Times New Roman" panose="02020603050405020304" pitchFamily="18" charset="0"/>
                  <a:cs typeface="Times New Roman" panose="02020603050405020304" pitchFamily="18" charset="0"/>
                </a:rPr>
                <a:t>FPGA-based Acceleration</a:t>
              </a:r>
              <a:endParaRPr lang="zh-CN" altLang="en-US" sz="1200" dirty="0">
                <a:latin typeface="Times New Roman" panose="02020603050405020304" pitchFamily="18" charset="0"/>
                <a:cs typeface="Times New Roman" panose="02020603050405020304" pitchFamily="18" charset="0"/>
              </a:endParaRPr>
            </a:p>
          </p:txBody>
        </p:sp>
      </p:grpSp>
      <p:sp>
        <p:nvSpPr>
          <p:cNvPr id="1034" name="矩形 1033"/>
          <p:cNvSpPr/>
          <p:nvPr/>
        </p:nvSpPr>
        <p:spPr>
          <a:xfrm>
            <a:off x="1614102" y="891533"/>
            <a:ext cx="3825997" cy="555655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69" name="组合 1068"/>
          <p:cNvGrpSpPr/>
          <p:nvPr/>
        </p:nvGrpSpPr>
        <p:grpSpPr>
          <a:xfrm>
            <a:off x="2165549" y="4031969"/>
            <a:ext cx="2726880" cy="2277604"/>
            <a:chOff x="641549" y="4031969"/>
            <a:chExt cx="2726880" cy="2277604"/>
          </a:xfrm>
        </p:grpSpPr>
        <p:sp>
          <p:nvSpPr>
            <p:cNvPr id="1035" name="椭圆 1034"/>
            <p:cNvSpPr/>
            <p:nvPr/>
          </p:nvSpPr>
          <p:spPr>
            <a:xfrm>
              <a:off x="2114664" y="4031969"/>
              <a:ext cx="1253765" cy="504334"/>
            </a:xfrm>
            <a:prstGeom prst="ellipse">
              <a:avLst/>
            </a:prstGeom>
            <a:noFill/>
            <a:ln>
              <a:solidFill>
                <a:srgbClr val="C00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037" name="直接箭头连接符 1036"/>
            <p:cNvCxnSpPr>
              <a:stCxn id="1035" idx="4"/>
              <a:endCxn id="1038" idx="0"/>
            </p:cNvCxnSpPr>
            <p:nvPr/>
          </p:nvCxnSpPr>
          <p:spPr>
            <a:xfrm flipH="1">
              <a:off x="1976209" y="4536303"/>
              <a:ext cx="765338" cy="149627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38" name="文本框 1037"/>
            <p:cNvSpPr txBox="1"/>
            <p:nvPr/>
          </p:nvSpPr>
          <p:spPr>
            <a:xfrm>
              <a:off x="641549" y="6032574"/>
              <a:ext cx="2669320"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sz="1200" b="1" dirty="0">
                  <a:solidFill>
                    <a:srgbClr val="C00000"/>
                  </a:solidFill>
                  <a:latin typeface="Times New Roman" panose="02020603050405020304" pitchFamily="18" charset="0"/>
                  <a:cs typeface="Times New Roman" panose="02020603050405020304" pitchFamily="18" charset="0"/>
                </a:rPr>
                <a:t>On-chip Memory cannot hold all data</a:t>
              </a:r>
              <a:endParaRPr lang="zh-CN" altLang="en-US" sz="1200" b="1" dirty="0">
                <a:solidFill>
                  <a:srgbClr val="C00000"/>
                </a:solidFill>
                <a:latin typeface="Times New Roman" panose="02020603050405020304" pitchFamily="18" charset="0"/>
                <a:cs typeface="Times New Roman" panose="02020603050405020304" pitchFamily="18" charset="0"/>
              </a:endParaRPr>
            </a:p>
          </p:txBody>
        </p:sp>
      </p:grpSp>
      <p:grpSp>
        <p:nvGrpSpPr>
          <p:cNvPr id="1070" name="组合 1069"/>
          <p:cNvGrpSpPr/>
          <p:nvPr/>
        </p:nvGrpSpPr>
        <p:grpSpPr>
          <a:xfrm>
            <a:off x="5427662" y="3623650"/>
            <a:ext cx="5094349" cy="2829606"/>
            <a:chOff x="3922389" y="994682"/>
            <a:chExt cx="5094349" cy="2829606"/>
          </a:xfrm>
        </p:grpSpPr>
        <p:sp>
          <p:nvSpPr>
            <p:cNvPr id="1046" name="矩形 1045"/>
            <p:cNvSpPr/>
            <p:nvPr/>
          </p:nvSpPr>
          <p:spPr>
            <a:xfrm>
              <a:off x="4095209" y="1352746"/>
              <a:ext cx="4921529" cy="2471542"/>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048" name="肘形连接符 1047"/>
            <p:cNvCxnSpPr/>
            <p:nvPr/>
          </p:nvCxnSpPr>
          <p:spPr>
            <a:xfrm>
              <a:off x="3922389" y="994682"/>
              <a:ext cx="2667938" cy="36293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050" name="文本框 1049"/>
            <p:cNvSpPr txBox="1"/>
            <p:nvPr/>
          </p:nvSpPr>
          <p:spPr>
            <a:xfrm>
              <a:off x="6625744" y="1006813"/>
              <a:ext cx="953403" cy="276999"/>
            </a:xfrm>
            <a:prstGeom prst="rect">
              <a:avLst/>
            </a:prstGeom>
            <a:noFill/>
          </p:spPr>
          <p:txBody>
            <a:bodyPr wrap="none" rtlCol="0">
              <a:spAutoFit/>
            </a:bodyPr>
            <a:lstStyle/>
            <a:p>
              <a:r>
                <a:rPr lang="en-US" altLang="zh-CN" sz="1200" b="1" dirty="0">
                  <a:solidFill>
                    <a:schemeClr val="accent1"/>
                  </a:solidFill>
                  <a:latin typeface="Times New Roman" panose="02020603050405020304" pitchFamily="18" charset="0"/>
                  <a:cs typeface="Times New Roman" panose="02020603050405020304" pitchFamily="18" charset="0"/>
                </a:rPr>
                <a:t>Loop Tiling</a:t>
              </a:r>
              <a:endParaRPr lang="zh-CN" altLang="en-US" sz="1200" b="1" dirty="0">
                <a:solidFill>
                  <a:schemeClr val="accent1"/>
                </a:solidFill>
                <a:latin typeface="Times New Roman" panose="02020603050405020304" pitchFamily="18" charset="0"/>
                <a:cs typeface="Times New Roman" panose="02020603050405020304" pitchFamily="18" charset="0"/>
              </a:endParaRPr>
            </a:p>
          </p:txBody>
        </p:sp>
      </p:grpSp>
      <p:grpSp>
        <p:nvGrpSpPr>
          <p:cNvPr id="1067" name="组合 1066"/>
          <p:cNvGrpSpPr/>
          <p:nvPr/>
        </p:nvGrpSpPr>
        <p:grpSpPr>
          <a:xfrm>
            <a:off x="6298386" y="5843656"/>
            <a:ext cx="3495292" cy="646331"/>
            <a:chOff x="4793114" y="3214687"/>
            <a:chExt cx="3495292" cy="646331"/>
          </a:xfrm>
        </p:grpSpPr>
        <p:sp>
          <p:nvSpPr>
            <p:cNvPr id="1051" name="文本框 1050"/>
            <p:cNvSpPr txBox="1"/>
            <p:nvPr/>
          </p:nvSpPr>
          <p:spPr>
            <a:xfrm>
              <a:off x="4793114" y="3214687"/>
              <a:ext cx="1544012" cy="646331"/>
            </a:xfrm>
            <a:prstGeom prst="rect">
              <a:avLst/>
            </a:prstGeom>
            <a:noFill/>
          </p:spPr>
          <p:txBody>
            <a:bodyPr wrap="non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Layer Parameters:</a:t>
              </a:r>
            </a:p>
            <a:p>
              <a:pPr>
                <a:lnSpc>
                  <a:spcPct val="150000"/>
                </a:lnSpc>
              </a:pPr>
              <a:r>
                <a:rPr lang="en-US" altLang="zh-CN" sz="1200" dirty="0">
                  <a:latin typeface="Times New Roman" panose="02020603050405020304" pitchFamily="18" charset="0"/>
                  <a:cs typeface="Times New Roman" panose="02020603050405020304" pitchFamily="18" charset="0"/>
                </a:rPr>
                <a:t>L=(B, </a:t>
              </a:r>
              <a:r>
                <a:rPr lang="en-US" altLang="zh-CN" sz="1200" b="1" dirty="0">
                  <a:latin typeface="Times New Roman" panose="02020603050405020304" pitchFamily="18" charset="0"/>
                  <a:cs typeface="Times New Roman" panose="02020603050405020304" pitchFamily="18" charset="0"/>
                </a:rPr>
                <a:t>M, N, R, C</a:t>
              </a:r>
              <a:r>
                <a:rPr lang="en-US" altLang="zh-CN" sz="1200" dirty="0">
                  <a:latin typeface="Times New Roman" panose="02020603050405020304" pitchFamily="18" charset="0"/>
                  <a:cs typeface="Times New Roman" panose="02020603050405020304" pitchFamily="18" charset="0"/>
                </a:rPr>
                <a:t>, K)</a:t>
              </a:r>
              <a:endParaRPr lang="zh-CN" altLang="en-US" sz="1200" dirty="0">
                <a:latin typeface="Times New Roman" panose="02020603050405020304" pitchFamily="18" charset="0"/>
                <a:cs typeface="Times New Roman" panose="02020603050405020304" pitchFamily="18" charset="0"/>
              </a:endParaRPr>
            </a:p>
          </p:txBody>
        </p:sp>
        <p:sp>
          <p:nvSpPr>
            <p:cNvPr id="1052" name="文本框 1051"/>
            <p:cNvSpPr txBox="1"/>
            <p:nvPr/>
          </p:nvSpPr>
          <p:spPr>
            <a:xfrm>
              <a:off x="6815054" y="3214687"/>
              <a:ext cx="1473352" cy="646331"/>
            </a:xfrm>
            <a:prstGeom prst="rect">
              <a:avLst/>
            </a:prstGeom>
            <a:noFill/>
          </p:spPr>
          <p:txBody>
            <a:bodyPr wrap="non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Tiling Parameters:</a:t>
              </a:r>
            </a:p>
            <a:p>
              <a:pPr>
                <a:lnSpc>
                  <a:spcPct val="150000"/>
                </a:lnSpc>
              </a:pPr>
              <a:r>
                <a:rPr lang="en-US" altLang="zh-CN" sz="1200" dirty="0">
                  <a:latin typeface="Times New Roman" panose="02020603050405020304" pitchFamily="18" charset="0"/>
                  <a:cs typeface="Times New Roman" panose="02020603050405020304" pitchFamily="18" charset="0"/>
                </a:rPr>
                <a:t>(Tm, </a:t>
              </a:r>
              <a:r>
                <a:rPr lang="en-US" altLang="zh-CN" sz="1200" dirty="0" err="1">
                  <a:latin typeface="Times New Roman" panose="02020603050405020304" pitchFamily="18" charset="0"/>
                  <a:cs typeface="Times New Roman" panose="02020603050405020304" pitchFamily="18" charset="0"/>
                </a:rPr>
                <a:t>Tn</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Tr</a:t>
              </a:r>
              <a:r>
                <a:rPr lang="en-US" altLang="zh-CN" sz="1200" dirty="0">
                  <a:latin typeface="Times New Roman" panose="02020603050405020304" pitchFamily="18" charset="0"/>
                  <a:cs typeface="Times New Roman" panose="02020603050405020304" pitchFamily="18" charset="0"/>
                </a:rPr>
                <a:t>, Tc)</a:t>
              </a:r>
              <a:endParaRPr lang="zh-CN" altLang="en-US" sz="1200" dirty="0">
                <a:latin typeface="Times New Roman" panose="02020603050405020304" pitchFamily="18" charset="0"/>
                <a:cs typeface="Times New Roman" panose="02020603050405020304" pitchFamily="18" charset="0"/>
              </a:endParaRPr>
            </a:p>
          </p:txBody>
        </p:sp>
      </p:grpSp>
      <p:grpSp>
        <p:nvGrpSpPr>
          <p:cNvPr id="1066" name="组合 1065"/>
          <p:cNvGrpSpPr/>
          <p:nvPr/>
        </p:nvGrpSpPr>
        <p:grpSpPr>
          <a:xfrm>
            <a:off x="5576982" y="4169632"/>
            <a:ext cx="4813189" cy="1573667"/>
            <a:chOff x="4071709" y="1540663"/>
            <a:chExt cx="4813189" cy="1573667"/>
          </a:xfrm>
        </p:grpSpPr>
        <p:grpSp>
          <p:nvGrpSpPr>
            <p:cNvPr id="420" name="组合 419"/>
            <p:cNvGrpSpPr/>
            <p:nvPr/>
          </p:nvGrpSpPr>
          <p:grpSpPr>
            <a:xfrm>
              <a:off x="5003043" y="1540663"/>
              <a:ext cx="590486" cy="625183"/>
              <a:chOff x="3284622" y="4165603"/>
              <a:chExt cx="842962" cy="892494"/>
            </a:xfrm>
          </p:grpSpPr>
          <p:sp>
            <p:nvSpPr>
              <p:cNvPr id="421" name="矩形 420"/>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22" name="矩形 421"/>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3" name="矩形 422"/>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4" name="矩形 423"/>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5" name="矩形 424"/>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6" name="矩形 425"/>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7" name="矩形 426"/>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8" name="矩形 427"/>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9" name="矩形 428"/>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0" name="矩形 429"/>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1" name="矩形 430"/>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2" name="矩形 43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3" name="矩形 43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4" name="矩形 433"/>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5" name="矩形 434"/>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6" name="矩形 435"/>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7" name="矩形 436"/>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8" name="矩形 43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9" name="矩形 43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0" name="矩形 439"/>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1" name="矩形 440"/>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2" name="矩形 441"/>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3" name="矩形 442"/>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4" name="矩形 44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5" name="矩形 44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6" name="矩形 44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7" name="矩形 44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8" name="矩形 44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9" name="矩形 44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0" name="矩形 44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1" name="矩形 45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2" name="矩形 45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3" name="矩形 45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4" name="矩形 45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5" name="矩形 45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6" name="矩形 45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7" name="矩形 45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458" name="组合 457"/>
            <p:cNvGrpSpPr/>
            <p:nvPr/>
          </p:nvGrpSpPr>
          <p:grpSpPr>
            <a:xfrm>
              <a:off x="4824939" y="1712830"/>
              <a:ext cx="590486" cy="625183"/>
              <a:chOff x="3284622" y="4165603"/>
              <a:chExt cx="842962" cy="892494"/>
            </a:xfrm>
          </p:grpSpPr>
          <p:sp>
            <p:nvSpPr>
              <p:cNvPr id="459" name="矩形 458"/>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矩形 459"/>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1" name="矩形 460"/>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2" name="矩形 461"/>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3" name="矩形 462"/>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4" name="矩形 463"/>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5" name="矩形 464"/>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6" name="矩形 465"/>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7" name="矩形 466"/>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8" name="矩形 467"/>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9" name="矩形 468"/>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0" name="矩形 469"/>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1" name="矩形 470"/>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2" name="矩形 471"/>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3" name="矩形 472"/>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4" name="矩形 473"/>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5" name="矩形 474"/>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6" name="矩形 475"/>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7" name="矩形 476"/>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8" name="矩形 477"/>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9" name="矩形 478"/>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0" name="矩形 479"/>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1" name="矩形 480"/>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2" name="矩形 481"/>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3" name="矩形 482"/>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4" name="矩形 483"/>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5" name="矩形 484"/>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6" name="矩形 485"/>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7" name="矩形 486"/>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8" name="矩形 487"/>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9" name="矩形 488"/>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0" name="矩形 489"/>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1" name="矩形 490"/>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2" name="矩形 491"/>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3" name="矩形 492"/>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4" name="矩形 493"/>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5" name="矩形 494"/>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496" name="组合 495"/>
            <p:cNvGrpSpPr/>
            <p:nvPr/>
          </p:nvGrpSpPr>
          <p:grpSpPr>
            <a:xfrm>
              <a:off x="4679368" y="1874606"/>
              <a:ext cx="590486" cy="625183"/>
              <a:chOff x="235744" y="4450556"/>
              <a:chExt cx="842962" cy="892494"/>
            </a:xfrm>
          </p:grpSpPr>
          <p:sp>
            <p:nvSpPr>
              <p:cNvPr id="497" name="矩形 496"/>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98" name="组合 497"/>
              <p:cNvGrpSpPr/>
              <p:nvPr/>
            </p:nvGrpSpPr>
            <p:grpSpPr>
              <a:xfrm>
                <a:off x="265391" y="4479560"/>
                <a:ext cx="787572" cy="833012"/>
                <a:chOff x="837183" y="4500991"/>
                <a:chExt cx="787572" cy="833012"/>
              </a:xfrm>
            </p:grpSpPr>
            <p:sp>
              <p:nvSpPr>
                <p:cNvPr id="499" name="矩形 498"/>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0" name="矩形 499"/>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1" name="矩形 500"/>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2" name="矩形 501"/>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3" name="矩形 502"/>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4" name="矩形 503"/>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5" name="矩形 504"/>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6" name="矩形 505"/>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7" name="矩形 506"/>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8" name="矩形 507"/>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9" name="矩形 508"/>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0" name="矩形 509"/>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1" name="矩形 510"/>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2" name="矩形 511"/>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3" name="矩形 512"/>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4" name="矩形 513"/>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5" name="矩形 514"/>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6" name="矩形 515"/>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7" name="矩形 516"/>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8" name="矩形 517"/>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9" name="矩形 518"/>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0" name="矩形 519"/>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1" name="矩形 520"/>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2" name="矩形 521"/>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3" name="矩形 522"/>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4" name="矩形 523"/>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5" name="矩形 524"/>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6" name="矩形 525"/>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7" name="矩形 526"/>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8" name="矩形 527"/>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9" name="矩形 528"/>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0" name="矩形 529"/>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1" name="矩形 530"/>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2" name="矩形 531"/>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3" name="矩形 532"/>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4" name="矩形 533"/>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535" name="组合 534"/>
            <p:cNvGrpSpPr/>
            <p:nvPr/>
          </p:nvGrpSpPr>
          <p:grpSpPr>
            <a:xfrm>
              <a:off x="4495338" y="2035257"/>
              <a:ext cx="590486" cy="625183"/>
              <a:chOff x="235744" y="4450556"/>
              <a:chExt cx="842962" cy="892494"/>
            </a:xfrm>
          </p:grpSpPr>
          <p:sp>
            <p:nvSpPr>
              <p:cNvPr id="536" name="矩形 535"/>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37" name="组合 536"/>
              <p:cNvGrpSpPr/>
              <p:nvPr/>
            </p:nvGrpSpPr>
            <p:grpSpPr>
              <a:xfrm>
                <a:off x="265391" y="4479560"/>
                <a:ext cx="787572" cy="833012"/>
                <a:chOff x="837183" y="4500991"/>
                <a:chExt cx="787572" cy="833012"/>
              </a:xfrm>
            </p:grpSpPr>
            <p:sp>
              <p:nvSpPr>
                <p:cNvPr id="538" name="矩形 537"/>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9" name="矩形 538"/>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0" name="矩形 539"/>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1" name="矩形 540"/>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2" name="矩形 541"/>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3" name="矩形 542"/>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4" name="矩形 543"/>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5" name="矩形 544"/>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6" name="矩形 545"/>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7" name="矩形 546"/>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8" name="矩形 547"/>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9" name="矩形 548"/>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0" name="矩形 549"/>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1" name="矩形 550"/>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2" name="矩形 551"/>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3" name="矩形 552"/>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4" name="矩形 553"/>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5" name="矩形 554"/>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6" name="矩形 555"/>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7" name="矩形 556"/>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8" name="矩形 557"/>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9" name="矩形 558"/>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0" name="矩形 559"/>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1" name="矩形 560"/>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2" name="矩形 561"/>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3" name="矩形 562"/>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4" name="矩形 563"/>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5" name="矩形 564"/>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6" name="矩形 565"/>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7" name="矩形 566"/>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8" name="矩形 567"/>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9" name="矩形 568"/>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0" name="矩形 569"/>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1" name="矩形 570"/>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2" name="矩形 571"/>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3" name="矩形 572"/>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574" name="组合 573"/>
            <p:cNvGrpSpPr/>
            <p:nvPr/>
          </p:nvGrpSpPr>
          <p:grpSpPr>
            <a:xfrm>
              <a:off x="4339727" y="2177842"/>
              <a:ext cx="590486" cy="625183"/>
              <a:chOff x="235744" y="4450556"/>
              <a:chExt cx="842962" cy="892494"/>
            </a:xfrm>
          </p:grpSpPr>
          <p:sp>
            <p:nvSpPr>
              <p:cNvPr id="575" name="矩形 574"/>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76" name="组合 575"/>
              <p:cNvGrpSpPr/>
              <p:nvPr/>
            </p:nvGrpSpPr>
            <p:grpSpPr>
              <a:xfrm>
                <a:off x="265391" y="4479560"/>
                <a:ext cx="787572" cy="833012"/>
                <a:chOff x="837183" y="4500991"/>
                <a:chExt cx="787572" cy="833012"/>
              </a:xfrm>
            </p:grpSpPr>
            <p:sp>
              <p:nvSpPr>
                <p:cNvPr id="577" name="矩形 576"/>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8" name="矩形 577"/>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9" name="矩形 578"/>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0" name="矩形 579"/>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1" name="矩形 580"/>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2" name="矩形 581"/>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3" name="矩形 582"/>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4" name="矩形 583"/>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5" name="矩形 584"/>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6" name="矩形 585"/>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7" name="矩形 586"/>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8" name="矩形 587"/>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9" name="矩形 588"/>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0" name="矩形 589"/>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1" name="矩形 590"/>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2" name="矩形 591"/>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3" name="矩形 592"/>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4" name="矩形 593"/>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5" name="矩形 594"/>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6" name="矩形 595"/>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7" name="矩形 596"/>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8" name="矩形 597"/>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9" name="矩形 598"/>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0" name="矩形 599"/>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1" name="矩形 600"/>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2" name="矩形 601"/>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3" name="矩形 602"/>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4" name="矩形 603"/>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5" name="矩形 604"/>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6" name="矩形 605"/>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7" name="矩形 606"/>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8" name="矩形 607"/>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9" name="矩形 608"/>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0" name="矩形 609"/>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1" name="矩形 610"/>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2" name="矩形 611"/>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613" name="文本框 612"/>
            <p:cNvSpPr txBox="1"/>
            <p:nvPr/>
          </p:nvSpPr>
          <p:spPr>
            <a:xfrm>
              <a:off x="4629115" y="2837331"/>
              <a:ext cx="4571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IFM</a:t>
              </a:r>
              <a:endParaRPr lang="zh-CN" altLang="en-US" sz="1200" dirty="0">
                <a:latin typeface="Times New Roman" panose="02020603050405020304" pitchFamily="18" charset="0"/>
                <a:cs typeface="Times New Roman" panose="02020603050405020304" pitchFamily="18" charset="0"/>
              </a:endParaRPr>
            </a:p>
          </p:txBody>
        </p:sp>
        <p:sp>
          <p:nvSpPr>
            <p:cNvPr id="614" name="文本框 613"/>
            <p:cNvSpPr txBox="1"/>
            <p:nvPr/>
          </p:nvSpPr>
          <p:spPr>
            <a:xfrm>
              <a:off x="6264841" y="2810732"/>
              <a:ext cx="686919"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Weights</a:t>
              </a:r>
              <a:endParaRPr lang="zh-CN" altLang="en-US" sz="1200" dirty="0">
                <a:latin typeface="Times New Roman" panose="02020603050405020304" pitchFamily="18" charset="0"/>
                <a:cs typeface="Times New Roman" panose="02020603050405020304" pitchFamily="18" charset="0"/>
              </a:endParaRPr>
            </a:p>
          </p:txBody>
        </p:sp>
        <p:sp>
          <p:nvSpPr>
            <p:cNvPr id="615" name="文本框 614"/>
            <p:cNvSpPr txBox="1"/>
            <p:nvPr/>
          </p:nvSpPr>
          <p:spPr>
            <a:xfrm>
              <a:off x="7885226" y="2810733"/>
              <a:ext cx="51648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OFM</a:t>
              </a:r>
              <a:endParaRPr lang="zh-CN" altLang="en-US" sz="1200" dirty="0">
                <a:latin typeface="Times New Roman" panose="02020603050405020304" pitchFamily="18" charset="0"/>
                <a:cs typeface="Times New Roman" panose="02020603050405020304" pitchFamily="18" charset="0"/>
              </a:endParaRPr>
            </a:p>
          </p:txBody>
        </p:sp>
        <p:grpSp>
          <p:nvGrpSpPr>
            <p:cNvPr id="616" name="组合 615"/>
            <p:cNvGrpSpPr/>
            <p:nvPr/>
          </p:nvGrpSpPr>
          <p:grpSpPr>
            <a:xfrm>
              <a:off x="5992830" y="1892433"/>
              <a:ext cx="331384" cy="304757"/>
              <a:chOff x="2216150" y="4677866"/>
              <a:chExt cx="473075" cy="435063"/>
            </a:xfrm>
          </p:grpSpPr>
          <p:sp>
            <p:nvSpPr>
              <p:cNvPr id="617" name="矩形 616"/>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18" name="矩形 617"/>
              <p:cNvSpPr/>
              <p:nvPr/>
            </p:nvSpPr>
            <p:spPr>
              <a:xfrm>
                <a:off x="2260740"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19" name="矩形 618"/>
              <p:cNvSpPr/>
              <p:nvPr/>
            </p:nvSpPr>
            <p:spPr>
              <a:xfrm>
                <a:off x="2403689"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20" name="矩形 619"/>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21" name="矩形 620"/>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22" name="矩形 621"/>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23" name="矩形 622"/>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24" name="矩形 623"/>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25" name="矩形 624"/>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26" name="矩形 625"/>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27" name="组合 626"/>
            <p:cNvGrpSpPr/>
            <p:nvPr/>
          </p:nvGrpSpPr>
          <p:grpSpPr>
            <a:xfrm>
              <a:off x="5902656" y="1967901"/>
              <a:ext cx="331384" cy="304757"/>
              <a:chOff x="2216150" y="4677866"/>
              <a:chExt cx="473075" cy="435063"/>
            </a:xfrm>
          </p:grpSpPr>
          <p:sp>
            <p:nvSpPr>
              <p:cNvPr id="628" name="矩形 627"/>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29" name="矩形 628"/>
              <p:cNvSpPr/>
              <p:nvPr/>
            </p:nvSpPr>
            <p:spPr>
              <a:xfrm>
                <a:off x="2260740"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30" name="矩形 629"/>
              <p:cNvSpPr/>
              <p:nvPr/>
            </p:nvSpPr>
            <p:spPr>
              <a:xfrm>
                <a:off x="2403689"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31" name="矩形 630"/>
              <p:cNvSpPr/>
              <p:nvPr/>
            </p:nvSpPr>
            <p:spPr>
              <a:xfrm>
                <a:off x="2546638"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32" name="矩形 631"/>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33" name="矩形 632"/>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34" name="矩形 633"/>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35" name="矩形 634"/>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36" name="矩形 635"/>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37" name="矩形 636"/>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38" name="组合 637"/>
            <p:cNvGrpSpPr/>
            <p:nvPr/>
          </p:nvGrpSpPr>
          <p:grpSpPr>
            <a:xfrm>
              <a:off x="5812481" y="2037966"/>
              <a:ext cx="331384" cy="304757"/>
              <a:chOff x="2216150" y="4677866"/>
              <a:chExt cx="473075" cy="435063"/>
            </a:xfrm>
          </p:grpSpPr>
          <p:sp>
            <p:nvSpPr>
              <p:cNvPr id="639" name="矩形 63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40" name="矩形 639"/>
              <p:cNvSpPr/>
              <p:nvPr/>
            </p:nvSpPr>
            <p:spPr>
              <a:xfrm>
                <a:off x="2260740"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41" name="矩形 640"/>
              <p:cNvSpPr/>
              <p:nvPr/>
            </p:nvSpPr>
            <p:spPr>
              <a:xfrm>
                <a:off x="2403689"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42" name="矩形 641"/>
              <p:cNvSpPr/>
              <p:nvPr/>
            </p:nvSpPr>
            <p:spPr>
              <a:xfrm>
                <a:off x="2546638"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43" name="矩形 64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44" name="矩形 64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45" name="矩形 644"/>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46" name="矩形 64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47" name="矩形 64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48" name="矩形 64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49" name="组合 648"/>
            <p:cNvGrpSpPr/>
            <p:nvPr/>
          </p:nvGrpSpPr>
          <p:grpSpPr>
            <a:xfrm>
              <a:off x="6427300" y="1901886"/>
              <a:ext cx="331384" cy="304757"/>
              <a:chOff x="2216150" y="4677866"/>
              <a:chExt cx="473075" cy="435063"/>
            </a:xfrm>
          </p:grpSpPr>
          <p:sp>
            <p:nvSpPr>
              <p:cNvPr id="650" name="矩形 64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51" name="矩形 650"/>
              <p:cNvSpPr/>
              <p:nvPr/>
            </p:nvSpPr>
            <p:spPr>
              <a:xfrm>
                <a:off x="2274724"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52" name="矩形 651"/>
              <p:cNvSpPr/>
              <p:nvPr/>
            </p:nvSpPr>
            <p:spPr>
              <a:xfrm>
                <a:off x="2417672"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53" name="矩形 652"/>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54" name="矩形 65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55" name="矩形 65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56" name="矩形 655"/>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57" name="矩形 65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58" name="矩形 65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59" name="矩形 65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60" name="组合 659"/>
            <p:cNvGrpSpPr/>
            <p:nvPr/>
          </p:nvGrpSpPr>
          <p:grpSpPr>
            <a:xfrm>
              <a:off x="6337126" y="1977354"/>
              <a:ext cx="331384" cy="304757"/>
              <a:chOff x="2216150" y="4677866"/>
              <a:chExt cx="473075" cy="435063"/>
            </a:xfrm>
          </p:grpSpPr>
          <p:sp>
            <p:nvSpPr>
              <p:cNvPr id="661" name="矩形 66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62" name="矩形 661"/>
              <p:cNvSpPr/>
              <p:nvPr/>
            </p:nvSpPr>
            <p:spPr>
              <a:xfrm>
                <a:off x="2274724"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63" name="矩形 662"/>
              <p:cNvSpPr/>
              <p:nvPr/>
            </p:nvSpPr>
            <p:spPr>
              <a:xfrm>
                <a:off x="2417672"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64" name="矩形 663"/>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65" name="矩形 66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66" name="矩形 66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67" name="矩形 666"/>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68" name="矩形 66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69" name="矩形 66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70" name="矩形 66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71" name="组合 670"/>
            <p:cNvGrpSpPr/>
            <p:nvPr/>
          </p:nvGrpSpPr>
          <p:grpSpPr>
            <a:xfrm>
              <a:off x="6246952" y="2047419"/>
              <a:ext cx="331384" cy="304757"/>
              <a:chOff x="2216150" y="4677866"/>
              <a:chExt cx="473075" cy="435063"/>
            </a:xfrm>
          </p:grpSpPr>
          <p:sp>
            <p:nvSpPr>
              <p:cNvPr id="672" name="矩形 67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73" name="矩形 672"/>
              <p:cNvSpPr/>
              <p:nvPr/>
            </p:nvSpPr>
            <p:spPr>
              <a:xfrm>
                <a:off x="2274724"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74" name="矩形 673"/>
              <p:cNvSpPr/>
              <p:nvPr/>
            </p:nvSpPr>
            <p:spPr>
              <a:xfrm>
                <a:off x="2417672" y="470845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75" name="矩形 674"/>
              <p:cNvSpPr/>
              <p:nvPr/>
            </p:nvSpPr>
            <p:spPr>
              <a:xfrm>
                <a:off x="2560620" y="470845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76" name="矩形 67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77" name="矩形 67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78" name="矩形 677"/>
              <p:cNvSpPr/>
              <p:nvPr/>
            </p:nvSpPr>
            <p:spPr>
              <a:xfrm>
                <a:off x="2560620" y="486085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ABABAB"/>
                  </a:solidFill>
                </a:endParaRPr>
              </a:p>
            </p:txBody>
          </p:sp>
          <p:sp>
            <p:nvSpPr>
              <p:cNvPr id="679" name="矩形 67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0" name="矩形 67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1" name="矩形 68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82" name="组合 681"/>
            <p:cNvGrpSpPr/>
            <p:nvPr/>
          </p:nvGrpSpPr>
          <p:grpSpPr>
            <a:xfrm>
              <a:off x="6899386" y="1896138"/>
              <a:ext cx="331384" cy="304757"/>
              <a:chOff x="2460163" y="4778356"/>
              <a:chExt cx="473075" cy="435063"/>
            </a:xfrm>
          </p:grpSpPr>
          <p:sp>
            <p:nvSpPr>
              <p:cNvPr id="683" name="矩形 682"/>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84" name="矩形 683"/>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5" name="矩形 684"/>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6" name="矩形 685"/>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7" name="矩形 686"/>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8" name="矩形 687"/>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89" name="矩形 688"/>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0" name="矩形 689"/>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1" name="矩形 690"/>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2" name="矩形 691"/>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693" name="组合 692"/>
            <p:cNvGrpSpPr/>
            <p:nvPr/>
          </p:nvGrpSpPr>
          <p:grpSpPr>
            <a:xfrm>
              <a:off x="6811413" y="1973224"/>
              <a:ext cx="331384" cy="304757"/>
              <a:chOff x="2460163" y="4778356"/>
              <a:chExt cx="473075" cy="435063"/>
            </a:xfrm>
          </p:grpSpPr>
          <p:sp>
            <p:nvSpPr>
              <p:cNvPr id="694" name="矩形 693"/>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95" name="矩形 694"/>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6" name="矩形 695"/>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7" name="矩形 696"/>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8" name="矩形 697"/>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699" name="矩形 698"/>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0" name="矩形 699"/>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1" name="矩形 700"/>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2" name="矩形 701"/>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3" name="矩形 702"/>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04" name="组合 703"/>
            <p:cNvGrpSpPr/>
            <p:nvPr/>
          </p:nvGrpSpPr>
          <p:grpSpPr>
            <a:xfrm>
              <a:off x="6721327" y="2054438"/>
              <a:ext cx="331384" cy="304757"/>
              <a:chOff x="2460163" y="4778356"/>
              <a:chExt cx="473075" cy="435063"/>
            </a:xfrm>
          </p:grpSpPr>
          <p:sp>
            <p:nvSpPr>
              <p:cNvPr id="705" name="矩形 70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6" name="矩形 70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7" name="矩形 706"/>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8" name="矩形 707"/>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9" name="矩形 708"/>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0" name="矩形 709"/>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1" name="矩形 710"/>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2" name="矩形 711"/>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3" name="矩形 712"/>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4" name="矩形 713"/>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15" name="组合 714"/>
            <p:cNvGrpSpPr/>
            <p:nvPr/>
          </p:nvGrpSpPr>
          <p:grpSpPr>
            <a:xfrm>
              <a:off x="7367973" y="1877691"/>
              <a:ext cx="331384" cy="304757"/>
              <a:chOff x="2460163" y="4778356"/>
              <a:chExt cx="473075" cy="435063"/>
            </a:xfrm>
          </p:grpSpPr>
          <p:sp>
            <p:nvSpPr>
              <p:cNvPr id="716" name="矩形 71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17" name="矩形 71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8" name="矩形 71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9" name="矩形 71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0" name="矩形 71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1" name="矩形 72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2" name="矩形 72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3" name="矩形 72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4" name="矩形 72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5" name="矩形 72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26" name="组合 725"/>
            <p:cNvGrpSpPr/>
            <p:nvPr/>
          </p:nvGrpSpPr>
          <p:grpSpPr>
            <a:xfrm>
              <a:off x="7279999" y="1954777"/>
              <a:ext cx="331384" cy="304757"/>
              <a:chOff x="2460163" y="4778356"/>
              <a:chExt cx="473075" cy="435063"/>
            </a:xfrm>
          </p:grpSpPr>
          <p:sp>
            <p:nvSpPr>
              <p:cNvPr id="727" name="矩形 72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8" name="矩形 72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9" name="矩形 72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0" name="矩形 72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1" name="矩形 73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2" name="矩形 73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3" name="矩形 73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4" name="矩形 73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5" name="矩形 73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6" name="矩形 73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37" name="组合 736"/>
            <p:cNvGrpSpPr/>
            <p:nvPr/>
          </p:nvGrpSpPr>
          <p:grpSpPr>
            <a:xfrm>
              <a:off x="7189913" y="2035992"/>
              <a:ext cx="331384" cy="304757"/>
              <a:chOff x="2460163" y="4778356"/>
              <a:chExt cx="473075" cy="435063"/>
            </a:xfrm>
          </p:grpSpPr>
          <p:sp>
            <p:nvSpPr>
              <p:cNvPr id="738" name="矩形 73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39" name="矩形 73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0" name="矩形 73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1" name="矩形 74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2" name="矩形 74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3" name="矩形 74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4" name="矩形 74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5" name="矩形 74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6" name="矩形 74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7" name="矩形 74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48" name="组合 747"/>
            <p:cNvGrpSpPr/>
            <p:nvPr/>
          </p:nvGrpSpPr>
          <p:grpSpPr>
            <a:xfrm>
              <a:off x="5710805" y="2124639"/>
              <a:ext cx="331384" cy="304757"/>
              <a:chOff x="2216150" y="4677866"/>
              <a:chExt cx="473075" cy="435063"/>
            </a:xfrm>
          </p:grpSpPr>
          <p:sp>
            <p:nvSpPr>
              <p:cNvPr id="749" name="矩形 74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0" name="矩形 749"/>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1" name="矩形 750"/>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2" name="矩形 751"/>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3" name="矩形 75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4" name="矩形 75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5" name="矩形 754"/>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6" name="矩形 75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7" name="矩形 75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8" name="矩形 75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59" name="组合 758"/>
            <p:cNvGrpSpPr/>
            <p:nvPr/>
          </p:nvGrpSpPr>
          <p:grpSpPr>
            <a:xfrm>
              <a:off x="5620631" y="2200107"/>
              <a:ext cx="331384" cy="304757"/>
              <a:chOff x="2216150" y="4677866"/>
              <a:chExt cx="473075" cy="435063"/>
            </a:xfrm>
          </p:grpSpPr>
          <p:sp>
            <p:nvSpPr>
              <p:cNvPr id="760" name="矩形 75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1" name="矩形 76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2" name="矩形 76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3" name="矩形 76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4" name="矩形 76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5" name="矩形 76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6" name="矩形 76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7" name="矩形 76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8" name="矩形 76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9" name="矩形 76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70" name="组合 769"/>
            <p:cNvGrpSpPr/>
            <p:nvPr/>
          </p:nvGrpSpPr>
          <p:grpSpPr>
            <a:xfrm>
              <a:off x="5530457" y="2270171"/>
              <a:ext cx="331384" cy="304757"/>
              <a:chOff x="2216150" y="4677866"/>
              <a:chExt cx="473075" cy="435063"/>
            </a:xfrm>
          </p:grpSpPr>
          <p:sp>
            <p:nvSpPr>
              <p:cNvPr id="771" name="矩形 77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72" name="矩形 77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3" name="矩形 77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4" name="矩形 77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5" name="矩形 77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6" name="矩形 77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7" name="矩形 77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8" name="矩形 77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9" name="矩形 77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0" name="矩形 77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81" name="组合 780"/>
            <p:cNvGrpSpPr/>
            <p:nvPr/>
          </p:nvGrpSpPr>
          <p:grpSpPr>
            <a:xfrm>
              <a:off x="6145276" y="2134092"/>
              <a:ext cx="331384" cy="304757"/>
              <a:chOff x="2216150" y="4677866"/>
              <a:chExt cx="473075" cy="435063"/>
            </a:xfrm>
          </p:grpSpPr>
          <p:sp>
            <p:nvSpPr>
              <p:cNvPr id="782" name="矩形 78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83" name="矩形 78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4" name="矩形 78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5" name="矩形 78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6" name="矩形 78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7" name="矩形 78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8" name="矩形 78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9" name="矩形 78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0" name="矩形 78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1" name="矩形 79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92" name="组合 791"/>
            <p:cNvGrpSpPr/>
            <p:nvPr/>
          </p:nvGrpSpPr>
          <p:grpSpPr>
            <a:xfrm>
              <a:off x="6055102" y="2209560"/>
              <a:ext cx="331384" cy="304757"/>
              <a:chOff x="2216150" y="4677866"/>
              <a:chExt cx="473075" cy="435063"/>
            </a:xfrm>
          </p:grpSpPr>
          <p:sp>
            <p:nvSpPr>
              <p:cNvPr id="793" name="矩形 792"/>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94" name="矩形 793"/>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5" name="矩形 794"/>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6" name="矩形 795"/>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7" name="矩形 796"/>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8" name="矩形 797"/>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9" name="矩形 798"/>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0" name="矩形 799"/>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1" name="矩形 800"/>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2" name="矩形 801"/>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03" name="组合 802"/>
            <p:cNvGrpSpPr/>
            <p:nvPr/>
          </p:nvGrpSpPr>
          <p:grpSpPr>
            <a:xfrm>
              <a:off x="5964928" y="2279624"/>
              <a:ext cx="331384" cy="304757"/>
              <a:chOff x="2216150" y="4677866"/>
              <a:chExt cx="473075" cy="435063"/>
            </a:xfrm>
          </p:grpSpPr>
          <p:sp>
            <p:nvSpPr>
              <p:cNvPr id="804" name="矩形 803"/>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5" name="矩形 804"/>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6" name="矩形 805"/>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7" name="矩形 806"/>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8" name="矩形 807"/>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9" name="矩形 808"/>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0" name="矩形 809"/>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1" name="矩形 810"/>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2" name="矩形 811"/>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3" name="矩形 812"/>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14" name="组合 813"/>
            <p:cNvGrpSpPr/>
            <p:nvPr/>
          </p:nvGrpSpPr>
          <p:grpSpPr>
            <a:xfrm>
              <a:off x="6617362" y="2128344"/>
              <a:ext cx="331384" cy="304757"/>
              <a:chOff x="2460163" y="4778356"/>
              <a:chExt cx="473075" cy="435063"/>
            </a:xfrm>
          </p:grpSpPr>
          <p:sp>
            <p:nvSpPr>
              <p:cNvPr id="815" name="矩形 81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16" name="矩形 81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7" name="矩形 816"/>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8" name="矩形 817"/>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9" name="矩形 818"/>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0" name="矩形 819"/>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1" name="矩形 820"/>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2" name="矩形 821"/>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3" name="矩形 822"/>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4" name="矩形 823"/>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25" name="组合 824"/>
            <p:cNvGrpSpPr/>
            <p:nvPr/>
          </p:nvGrpSpPr>
          <p:grpSpPr>
            <a:xfrm>
              <a:off x="6529389" y="2205429"/>
              <a:ext cx="331384" cy="304757"/>
              <a:chOff x="2460163" y="4778356"/>
              <a:chExt cx="473075" cy="435063"/>
            </a:xfrm>
          </p:grpSpPr>
          <p:sp>
            <p:nvSpPr>
              <p:cNvPr id="826" name="矩形 82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27" name="矩形 82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8" name="矩形 82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9" name="矩形 82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0" name="矩形 82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1" name="矩形 83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2" name="矩形 83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3" name="矩形 83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4" name="矩形 83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5" name="矩形 83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36" name="组合 835"/>
            <p:cNvGrpSpPr/>
            <p:nvPr/>
          </p:nvGrpSpPr>
          <p:grpSpPr>
            <a:xfrm>
              <a:off x="6439302" y="2286644"/>
              <a:ext cx="331384" cy="304757"/>
              <a:chOff x="2460163" y="4778356"/>
              <a:chExt cx="473075" cy="435063"/>
            </a:xfrm>
          </p:grpSpPr>
          <p:sp>
            <p:nvSpPr>
              <p:cNvPr id="837" name="矩形 83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38" name="矩形 83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9" name="矩形 83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0" name="矩形 83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1" name="矩形 84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2" name="矩形 84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3" name="矩形 84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4" name="矩形 84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5" name="矩形 84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6" name="矩形 84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47" name="组合 846"/>
            <p:cNvGrpSpPr/>
            <p:nvPr/>
          </p:nvGrpSpPr>
          <p:grpSpPr>
            <a:xfrm>
              <a:off x="7085948" y="2109897"/>
              <a:ext cx="331384" cy="304757"/>
              <a:chOff x="2460163" y="4778356"/>
              <a:chExt cx="473075" cy="435063"/>
            </a:xfrm>
          </p:grpSpPr>
          <p:sp>
            <p:nvSpPr>
              <p:cNvPr id="848" name="矩形 84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9" name="矩形 84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0" name="矩形 84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1" name="矩形 85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2" name="矩形 85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3" name="矩形 85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4" name="矩形 85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5" name="矩形 85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6" name="矩形 85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7" name="矩形 85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58" name="组合 857"/>
            <p:cNvGrpSpPr/>
            <p:nvPr/>
          </p:nvGrpSpPr>
          <p:grpSpPr>
            <a:xfrm>
              <a:off x="6997975" y="2186982"/>
              <a:ext cx="331384" cy="304757"/>
              <a:chOff x="2460163" y="4778356"/>
              <a:chExt cx="473075" cy="435063"/>
            </a:xfrm>
          </p:grpSpPr>
          <p:sp>
            <p:nvSpPr>
              <p:cNvPr id="859" name="矩形 858"/>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60" name="矩形 859"/>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1" name="矩形 860"/>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2" name="矩形 861"/>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3" name="矩形 862"/>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4" name="矩形 863"/>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5" name="矩形 864"/>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6" name="矩形 865"/>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7" name="矩形 866"/>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8" name="矩形 867"/>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69" name="组合 868"/>
            <p:cNvGrpSpPr/>
            <p:nvPr/>
          </p:nvGrpSpPr>
          <p:grpSpPr>
            <a:xfrm>
              <a:off x="6907889" y="2268197"/>
              <a:ext cx="331384" cy="304757"/>
              <a:chOff x="2460163" y="4778356"/>
              <a:chExt cx="473075" cy="435063"/>
            </a:xfrm>
          </p:grpSpPr>
          <p:sp>
            <p:nvSpPr>
              <p:cNvPr id="870" name="矩形 869"/>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71" name="矩形 870"/>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2" name="矩形 871"/>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3" name="矩形 872"/>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4" name="矩形 873"/>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5" name="矩形 874"/>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6" name="矩形 875"/>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7" name="矩形 876"/>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8" name="矩形 877"/>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9" name="矩形 878"/>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80" name="组合 879"/>
            <p:cNvGrpSpPr/>
            <p:nvPr/>
          </p:nvGrpSpPr>
          <p:grpSpPr>
            <a:xfrm>
              <a:off x="8294412" y="1545993"/>
              <a:ext cx="590486" cy="625183"/>
              <a:chOff x="3284622" y="4165603"/>
              <a:chExt cx="842962" cy="892494"/>
            </a:xfrm>
          </p:grpSpPr>
          <p:sp>
            <p:nvSpPr>
              <p:cNvPr id="881" name="矩形 880"/>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82" name="矩形 881"/>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3" name="矩形 882"/>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4" name="矩形 883"/>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5" name="矩形 884"/>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6" name="矩形 885"/>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7" name="矩形 886"/>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8" name="矩形 887"/>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9" name="矩形 888"/>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0" name="矩形 889"/>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1" name="矩形 890"/>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2" name="矩形 89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3" name="矩形 89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4" name="矩形 893"/>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5" name="矩形 894"/>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6" name="矩形 895"/>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7" name="矩形 896"/>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8" name="矩形 89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9" name="矩形 89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0" name="矩形 899"/>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1" name="矩形 900"/>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2" name="矩形 901"/>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3" name="矩形 902"/>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4" name="矩形 90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5" name="矩形 90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6" name="矩形 90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7" name="矩形 90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8" name="矩形 90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9" name="矩形 90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0" name="矩形 90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1" name="矩形 91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2" name="矩形 91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3" name="矩形 91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4" name="矩形 91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5" name="矩形 91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6" name="矩形 91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7" name="矩形 91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18" name="组合 917"/>
            <p:cNvGrpSpPr/>
            <p:nvPr/>
          </p:nvGrpSpPr>
          <p:grpSpPr>
            <a:xfrm>
              <a:off x="8110468" y="1709770"/>
              <a:ext cx="590486" cy="625183"/>
              <a:chOff x="3284622" y="4165603"/>
              <a:chExt cx="842962" cy="892494"/>
            </a:xfrm>
          </p:grpSpPr>
          <p:sp>
            <p:nvSpPr>
              <p:cNvPr id="919" name="矩形 918"/>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0" name="矩形 919"/>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1" name="矩形 920"/>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2" name="矩形 921"/>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3" name="矩形 922"/>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4" name="矩形 923"/>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5" name="矩形 924"/>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6" name="矩形 925"/>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7" name="矩形 926"/>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8" name="矩形 927"/>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9" name="矩形 928"/>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0" name="矩形 929"/>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1" name="矩形 930"/>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2" name="矩形 931"/>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3" name="矩形 932"/>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4" name="矩形 933"/>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5" name="矩形 934"/>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6" name="矩形 935"/>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7" name="矩形 936"/>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8" name="矩形 937"/>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39" name="矩形 938"/>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0" name="矩形 939"/>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1" name="矩形 940"/>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2" name="矩形 941"/>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3" name="矩形 942"/>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4" name="矩形 943"/>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5" name="矩形 944"/>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6" name="矩形 945"/>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7" name="矩形 946"/>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8" name="矩形 947"/>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9" name="矩形 948"/>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0" name="矩形 949"/>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1" name="矩形 950"/>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2" name="矩形 951"/>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3" name="矩形 952"/>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4" name="矩形 953"/>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5" name="矩形 954"/>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56" name="组合 955"/>
            <p:cNvGrpSpPr/>
            <p:nvPr/>
          </p:nvGrpSpPr>
          <p:grpSpPr>
            <a:xfrm>
              <a:off x="7931080" y="1850196"/>
              <a:ext cx="590486" cy="625183"/>
              <a:chOff x="3284622" y="4165603"/>
              <a:chExt cx="842962" cy="892494"/>
            </a:xfrm>
          </p:grpSpPr>
          <p:sp>
            <p:nvSpPr>
              <p:cNvPr id="957" name="矩形 956"/>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58" name="矩形 957"/>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9" name="矩形 958"/>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0" name="矩形 959"/>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1" name="矩形 960"/>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2" name="矩形 961"/>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3" name="矩形 962"/>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4" name="矩形 963"/>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5" name="矩形 964"/>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6" name="矩形 965"/>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7" name="矩形 966"/>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8" name="矩形 96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9" name="矩形 96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0" name="矩形 969"/>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1" name="矩形 970"/>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2" name="矩形 971"/>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3" name="矩形 972"/>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4" name="矩形 97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5" name="矩形 97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6" name="矩形 97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7" name="矩形 97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8" name="矩形 97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9" name="矩形 97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0" name="矩形 97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1" name="矩形 98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2" name="矩形 98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3" name="矩形 98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4" name="矩形 98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5" name="矩形 98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6" name="矩形 98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7" name="矩形 98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8" name="矩形 98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9" name="矩形 988"/>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0" name="矩形 989"/>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1" name="矩形 990"/>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2" name="矩形 991"/>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3" name="矩形 992"/>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94" name="组合 993"/>
            <p:cNvGrpSpPr/>
            <p:nvPr/>
          </p:nvGrpSpPr>
          <p:grpSpPr>
            <a:xfrm>
              <a:off x="7776844" y="2027002"/>
              <a:ext cx="590486" cy="625183"/>
              <a:chOff x="3284622" y="4165603"/>
              <a:chExt cx="842962" cy="892494"/>
            </a:xfrm>
          </p:grpSpPr>
          <p:sp>
            <p:nvSpPr>
              <p:cNvPr id="995" name="矩形 994"/>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6" name="矩形 995"/>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7" name="矩形 996"/>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8" name="矩形 997"/>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9" name="矩形 998"/>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0" name="矩形 999"/>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1" name="矩形 1000"/>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2" name="矩形 1001"/>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3" name="矩形 1002"/>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4" name="矩形 1003"/>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5" name="矩形 1004"/>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6" name="矩形 1005"/>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7" name="矩形 1006"/>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8" name="矩形 1007"/>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9" name="矩形 1008"/>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0" name="矩形 1009"/>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1" name="矩形 1010"/>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2" name="矩形 1011"/>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3" name="矩形 1012"/>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4" name="矩形 1013"/>
              <p:cNvSpPr/>
              <p:nvPr/>
            </p:nvSpPr>
            <p:spPr>
              <a:xfrm>
                <a:off x="3316101"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5" name="矩形 1014"/>
              <p:cNvSpPr/>
              <p:nvPr/>
            </p:nvSpPr>
            <p:spPr>
              <a:xfrm>
                <a:off x="3459049"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6" name="矩形 1015"/>
              <p:cNvSpPr/>
              <p:nvPr/>
            </p:nvSpPr>
            <p:spPr>
              <a:xfrm>
                <a:off x="3601997"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7" name="矩形 1016"/>
              <p:cNvSpPr/>
              <p:nvPr/>
            </p:nvSpPr>
            <p:spPr>
              <a:xfrm>
                <a:off x="3744945"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8" name="矩形 1017"/>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9" name="矩形 1018"/>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0" name="矩形 1019"/>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1" name="矩形 1020"/>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2" name="矩形 1021"/>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3" name="矩形 1022"/>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4" name="矩形 1023"/>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5" name="矩形 1024"/>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6" name="矩形 1025"/>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7" name="矩形 1026"/>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8" name="矩形 1027"/>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9" name="矩形 1028"/>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0" name="矩形 1029"/>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1" name="矩形 1030"/>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062" name="文本框 1061"/>
            <p:cNvSpPr txBox="1"/>
            <p:nvPr/>
          </p:nvSpPr>
          <p:spPr>
            <a:xfrm>
              <a:off x="7627314" y="1646987"/>
              <a:ext cx="39946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Tm</a:t>
              </a:r>
              <a:endParaRPr lang="zh-CN" altLang="en-US" sz="1200" dirty="0">
                <a:latin typeface="Times New Roman" panose="02020603050405020304" pitchFamily="18" charset="0"/>
                <a:cs typeface="Times New Roman" panose="02020603050405020304" pitchFamily="18" charset="0"/>
              </a:endParaRPr>
            </a:p>
          </p:txBody>
        </p:sp>
        <p:sp>
          <p:nvSpPr>
            <p:cNvPr id="1063" name="文本框 1062"/>
            <p:cNvSpPr txBox="1"/>
            <p:nvPr/>
          </p:nvSpPr>
          <p:spPr>
            <a:xfrm>
              <a:off x="4149957" y="1799387"/>
              <a:ext cx="356188" cy="276999"/>
            </a:xfrm>
            <a:prstGeom prst="rect">
              <a:avLst/>
            </a:prstGeom>
            <a:noFill/>
          </p:spPr>
          <p:txBody>
            <a:bodyPr wrap="none" rtlCol="0">
              <a:spAutoFit/>
            </a:bodyPr>
            <a:lstStyle/>
            <a:p>
              <a:r>
                <a:rPr lang="en-US" altLang="zh-CN" sz="1200" dirty="0" err="1">
                  <a:latin typeface="Times New Roman" panose="02020603050405020304" pitchFamily="18" charset="0"/>
                  <a:cs typeface="Times New Roman" panose="02020603050405020304" pitchFamily="18" charset="0"/>
                </a:rPr>
                <a:t>Tn</a:t>
              </a:r>
              <a:endParaRPr lang="zh-CN" altLang="en-US" sz="1200" dirty="0">
                <a:latin typeface="Times New Roman" panose="02020603050405020304" pitchFamily="18" charset="0"/>
                <a:cs typeface="Times New Roman" panose="02020603050405020304" pitchFamily="18" charset="0"/>
              </a:endParaRPr>
            </a:p>
          </p:txBody>
        </p:sp>
        <p:sp>
          <p:nvSpPr>
            <p:cNvPr id="1064" name="文本框 1063"/>
            <p:cNvSpPr txBox="1"/>
            <p:nvPr/>
          </p:nvSpPr>
          <p:spPr>
            <a:xfrm>
              <a:off x="4071709" y="2233182"/>
              <a:ext cx="325154" cy="276999"/>
            </a:xfrm>
            <a:prstGeom prst="rect">
              <a:avLst/>
            </a:prstGeom>
            <a:noFill/>
          </p:spPr>
          <p:txBody>
            <a:bodyPr wrap="none" rtlCol="0">
              <a:spAutoFit/>
            </a:bodyPr>
            <a:lstStyle/>
            <a:p>
              <a:r>
                <a:rPr lang="en-US" altLang="zh-CN" sz="1200" dirty="0" err="1">
                  <a:latin typeface="Times New Roman" panose="02020603050405020304" pitchFamily="18" charset="0"/>
                  <a:cs typeface="Times New Roman" panose="02020603050405020304" pitchFamily="18" charset="0"/>
                </a:rPr>
                <a:t>Tr</a:t>
              </a:r>
              <a:endParaRPr lang="zh-CN" altLang="en-US" sz="1200" dirty="0">
                <a:latin typeface="Times New Roman" panose="02020603050405020304" pitchFamily="18" charset="0"/>
                <a:cs typeface="Times New Roman" panose="02020603050405020304" pitchFamily="18" charset="0"/>
              </a:endParaRPr>
            </a:p>
          </p:txBody>
        </p:sp>
        <p:sp>
          <p:nvSpPr>
            <p:cNvPr id="1065" name="文本框 1064"/>
            <p:cNvSpPr txBox="1"/>
            <p:nvPr/>
          </p:nvSpPr>
          <p:spPr>
            <a:xfrm>
              <a:off x="4361777" y="2620897"/>
              <a:ext cx="337400" cy="276999"/>
            </a:xfrm>
            <a:prstGeom prst="rect">
              <a:avLst/>
            </a:prstGeom>
            <a:solidFill>
              <a:schemeClr val="bg1"/>
            </a:solid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Tc</a:t>
              </a:r>
              <a:endParaRPr lang="zh-CN" altLang="en-US" sz="1200" dirty="0">
                <a:latin typeface="Times New Roman" panose="02020603050405020304" pitchFamily="18" charset="0"/>
                <a:cs typeface="Times New Roman" panose="02020603050405020304" pitchFamily="18" charset="0"/>
              </a:endParaRPr>
            </a:p>
          </p:txBody>
        </p:sp>
      </p:grpSp>
      <p:sp>
        <p:nvSpPr>
          <p:cNvPr id="1841" name="AutoShape 3"/>
          <p:cNvSpPr>
            <a:spLocks noChangeAspect="1" noChangeArrowheads="1" noTextEdit="1"/>
          </p:cNvSpPr>
          <p:nvPr/>
        </p:nvSpPr>
        <p:spPr bwMode="auto">
          <a:xfrm>
            <a:off x="6711029" y="828247"/>
            <a:ext cx="2557648" cy="158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2" name="Rectangle 5"/>
          <p:cNvSpPr>
            <a:spLocks noChangeArrowheads="1"/>
          </p:cNvSpPr>
          <p:nvPr/>
        </p:nvSpPr>
        <p:spPr bwMode="auto">
          <a:xfrm>
            <a:off x="8844898" y="2044179"/>
            <a:ext cx="226864" cy="226864"/>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93" name="Line 6"/>
          <p:cNvSpPr>
            <a:spLocks noChangeShapeType="1"/>
          </p:cNvSpPr>
          <p:nvPr/>
        </p:nvSpPr>
        <p:spPr bwMode="auto">
          <a:xfrm>
            <a:off x="9018602" y="220740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4" name="Line 7"/>
          <p:cNvSpPr>
            <a:spLocks noChangeShapeType="1"/>
          </p:cNvSpPr>
          <p:nvPr/>
        </p:nvSpPr>
        <p:spPr bwMode="auto">
          <a:xfrm>
            <a:off x="9018602" y="220740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5" name="Line 8"/>
          <p:cNvSpPr>
            <a:spLocks noChangeShapeType="1"/>
          </p:cNvSpPr>
          <p:nvPr/>
        </p:nvSpPr>
        <p:spPr bwMode="auto">
          <a:xfrm>
            <a:off x="8791738" y="220740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6" name="Line 9"/>
          <p:cNvSpPr>
            <a:spLocks noChangeShapeType="1"/>
          </p:cNvSpPr>
          <p:nvPr/>
        </p:nvSpPr>
        <p:spPr bwMode="auto">
          <a:xfrm>
            <a:off x="8791738" y="220740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7" name="Line 10"/>
          <p:cNvSpPr>
            <a:spLocks noChangeShapeType="1"/>
          </p:cNvSpPr>
          <p:nvPr/>
        </p:nvSpPr>
        <p:spPr bwMode="auto">
          <a:xfrm>
            <a:off x="8958704" y="23242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8" name="Line 11"/>
          <p:cNvSpPr>
            <a:spLocks noChangeShapeType="1"/>
          </p:cNvSpPr>
          <p:nvPr/>
        </p:nvSpPr>
        <p:spPr bwMode="auto">
          <a:xfrm>
            <a:off x="8958704" y="23242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9" name="Rectangle 12"/>
          <p:cNvSpPr>
            <a:spLocks noChangeArrowheads="1"/>
          </p:cNvSpPr>
          <p:nvPr/>
        </p:nvSpPr>
        <p:spPr bwMode="auto">
          <a:xfrm>
            <a:off x="8818692" y="2077872"/>
            <a:ext cx="226864" cy="226864"/>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00" name="Line 13"/>
          <p:cNvSpPr>
            <a:spLocks noChangeShapeType="1"/>
          </p:cNvSpPr>
          <p:nvPr/>
        </p:nvSpPr>
        <p:spPr bwMode="auto">
          <a:xfrm>
            <a:off x="8931750" y="235789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1" name="Line 14"/>
          <p:cNvSpPr>
            <a:spLocks noChangeShapeType="1"/>
          </p:cNvSpPr>
          <p:nvPr/>
        </p:nvSpPr>
        <p:spPr bwMode="auto">
          <a:xfrm>
            <a:off x="8931750" y="235789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2" name="Rectangle 15"/>
          <p:cNvSpPr>
            <a:spLocks noChangeArrowheads="1"/>
          </p:cNvSpPr>
          <p:nvPr/>
        </p:nvSpPr>
        <p:spPr bwMode="auto">
          <a:xfrm>
            <a:off x="8790242" y="2120550"/>
            <a:ext cx="225367" cy="225367"/>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03" name="Line 16"/>
          <p:cNvSpPr>
            <a:spLocks noChangeShapeType="1"/>
          </p:cNvSpPr>
          <p:nvPr/>
        </p:nvSpPr>
        <p:spPr bwMode="auto">
          <a:xfrm>
            <a:off x="9015607" y="228676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4" name="Line 17"/>
          <p:cNvSpPr>
            <a:spLocks noChangeShapeType="1"/>
          </p:cNvSpPr>
          <p:nvPr/>
        </p:nvSpPr>
        <p:spPr bwMode="auto">
          <a:xfrm>
            <a:off x="9015607" y="228676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5" name="Line 18"/>
          <p:cNvSpPr>
            <a:spLocks noChangeShapeType="1"/>
          </p:cNvSpPr>
          <p:nvPr/>
        </p:nvSpPr>
        <p:spPr bwMode="auto">
          <a:xfrm>
            <a:off x="8903298" y="240057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6" name="Line 19"/>
          <p:cNvSpPr>
            <a:spLocks noChangeShapeType="1"/>
          </p:cNvSpPr>
          <p:nvPr/>
        </p:nvSpPr>
        <p:spPr bwMode="auto">
          <a:xfrm>
            <a:off x="8903298" y="240057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7" name="Rectangle 20"/>
          <p:cNvSpPr>
            <a:spLocks noChangeArrowheads="1"/>
          </p:cNvSpPr>
          <p:nvPr/>
        </p:nvSpPr>
        <p:spPr bwMode="auto">
          <a:xfrm>
            <a:off x="8760292" y="2157238"/>
            <a:ext cx="224618" cy="225367"/>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08" name="Line 21"/>
          <p:cNvSpPr>
            <a:spLocks noChangeShapeType="1"/>
          </p:cNvSpPr>
          <p:nvPr/>
        </p:nvSpPr>
        <p:spPr bwMode="auto">
          <a:xfrm>
            <a:off x="8984909" y="23242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09" name="Line 22"/>
          <p:cNvSpPr>
            <a:spLocks noChangeShapeType="1"/>
          </p:cNvSpPr>
          <p:nvPr/>
        </p:nvSpPr>
        <p:spPr bwMode="auto">
          <a:xfrm>
            <a:off x="8984909" y="23242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0" name="Rectangle 23"/>
          <p:cNvSpPr>
            <a:spLocks noChangeArrowheads="1"/>
          </p:cNvSpPr>
          <p:nvPr/>
        </p:nvSpPr>
        <p:spPr bwMode="auto">
          <a:xfrm>
            <a:off x="7045710" y="1960323"/>
            <a:ext cx="225367" cy="227613"/>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11" name="Line 24"/>
          <p:cNvSpPr>
            <a:spLocks noChangeShapeType="1"/>
          </p:cNvSpPr>
          <p:nvPr/>
        </p:nvSpPr>
        <p:spPr bwMode="auto">
          <a:xfrm>
            <a:off x="7159515" y="21879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2" name="Line 25"/>
          <p:cNvSpPr>
            <a:spLocks noChangeShapeType="1"/>
          </p:cNvSpPr>
          <p:nvPr/>
        </p:nvSpPr>
        <p:spPr bwMode="auto">
          <a:xfrm>
            <a:off x="7159515" y="21879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3" name="Rectangle 26"/>
          <p:cNvSpPr>
            <a:spLocks noChangeArrowheads="1"/>
          </p:cNvSpPr>
          <p:nvPr/>
        </p:nvSpPr>
        <p:spPr bwMode="auto">
          <a:xfrm>
            <a:off x="7018006" y="1997758"/>
            <a:ext cx="226864"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14" name="Line 27"/>
          <p:cNvSpPr>
            <a:spLocks noChangeShapeType="1"/>
          </p:cNvSpPr>
          <p:nvPr/>
        </p:nvSpPr>
        <p:spPr bwMode="auto">
          <a:xfrm>
            <a:off x="7244870" y="211156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5" name="Line 28"/>
          <p:cNvSpPr>
            <a:spLocks noChangeShapeType="1"/>
          </p:cNvSpPr>
          <p:nvPr/>
        </p:nvSpPr>
        <p:spPr bwMode="auto">
          <a:xfrm>
            <a:off x="7244870" y="211156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6" name="Line 29"/>
          <p:cNvSpPr>
            <a:spLocks noChangeShapeType="1"/>
          </p:cNvSpPr>
          <p:nvPr/>
        </p:nvSpPr>
        <p:spPr bwMode="auto">
          <a:xfrm>
            <a:off x="7131064" y="222462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7" name="Line 30"/>
          <p:cNvSpPr>
            <a:spLocks noChangeShapeType="1"/>
          </p:cNvSpPr>
          <p:nvPr/>
        </p:nvSpPr>
        <p:spPr bwMode="auto">
          <a:xfrm>
            <a:off x="7131064" y="222462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18" name="Rectangle 31"/>
          <p:cNvSpPr>
            <a:spLocks noChangeArrowheads="1"/>
          </p:cNvSpPr>
          <p:nvPr/>
        </p:nvSpPr>
        <p:spPr bwMode="auto">
          <a:xfrm>
            <a:off x="6991052" y="2035195"/>
            <a:ext cx="226864"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19" name="Line 32"/>
          <p:cNvSpPr>
            <a:spLocks noChangeShapeType="1"/>
          </p:cNvSpPr>
          <p:nvPr/>
        </p:nvSpPr>
        <p:spPr bwMode="auto">
          <a:xfrm>
            <a:off x="7217916" y="21482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0" name="Line 33"/>
          <p:cNvSpPr>
            <a:spLocks noChangeShapeType="1"/>
          </p:cNvSpPr>
          <p:nvPr/>
        </p:nvSpPr>
        <p:spPr bwMode="auto">
          <a:xfrm>
            <a:off x="7217916" y="21482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1" name="Line 34"/>
          <p:cNvSpPr>
            <a:spLocks noChangeShapeType="1"/>
          </p:cNvSpPr>
          <p:nvPr/>
        </p:nvSpPr>
        <p:spPr bwMode="auto">
          <a:xfrm>
            <a:off x="6991052" y="21482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2" name="Line 35"/>
          <p:cNvSpPr>
            <a:spLocks noChangeShapeType="1"/>
          </p:cNvSpPr>
          <p:nvPr/>
        </p:nvSpPr>
        <p:spPr bwMode="auto">
          <a:xfrm>
            <a:off x="6991052" y="21482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3" name="Line 36"/>
          <p:cNvSpPr>
            <a:spLocks noChangeShapeType="1"/>
          </p:cNvSpPr>
          <p:nvPr/>
        </p:nvSpPr>
        <p:spPr bwMode="auto">
          <a:xfrm>
            <a:off x="7104858" y="22620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4" name="Line 37"/>
          <p:cNvSpPr>
            <a:spLocks noChangeShapeType="1"/>
          </p:cNvSpPr>
          <p:nvPr/>
        </p:nvSpPr>
        <p:spPr bwMode="auto">
          <a:xfrm>
            <a:off x="7104858" y="22620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5" name="Rectangle 38"/>
          <p:cNvSpPr>
            <a:spLocks noChangeArrowheads="1"/>
          </p:cNvSpPr>
          <p:nvPr/>
        </p:nvSpPr>
        <p:spPr bwMode="auto">
          <a:xfrm>
            <a:off x="6964847" y="2070386"/>
            <a:ext cx="224618" cy="225367"/>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26" name="Line 39"/>
          <p:cNvSpPr>
            <a:spLocks noChangeShapeType="1"/>
          </p:cNvSpPr>
          <p:nvPr/>
        </p:nvSpPr>
        <p:spPr bwMode="auto">
          <a:xfrm>
            <a:off x="7189464" y="218269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7" name="Line 40"/>
          <p:cNvSpPr>
            <a:spLocks noChangeShapeType="1"/>
          </p:cNvSpPr>
          <p:nvPr/>
        </p:nvSpPr>
        <p:spPr bwMode="auto">
          <a:xfrm>
            <a:off x="7189464" y="218269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8" name="Line 41"/>
          <p:cNvSpPr>
            <a:spLocks noChangeShapeType="1"/>
          </p:cNvSpPr>
          <p:nvPr/>
        </p:nvSpPr>
        <p:spPr bwMode="auto">
          <a:xfrm>
            <a:off x="7077904" y="22957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29" name="Line 42"/>
          <p:cNvSpPr>
            <a:spLocks noChangeShapeType="1"/>
          </p:cNvSpPr>
          <p:nvPr/>
        </p:nvSpPr>
        <p:spPr bwMode="auto">
          <a:xfrm>
            <a:off x="7077904" y="229575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0" name="Rectangle 43"/>
          <p:cNvSpPr>
            <a:spLocks noChangeArrowheads="1"/>
          </p:cNvSpPr>
          <p:nvPr/>
        </p:nvSpPr>
        <p:spPr bwMode="auto">
          <a:xfrm>
            <a:off x="6936395" y="2111565"/>
            <a:ext cx="224618"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31" name="Line 44"/>
          <p:cNvSpPr>
            <a:spLocks noChangeShapeType="1"/>
          </p:cNvSpPr>
          <p:nvPr/>
        </p:nvSpPr>
        <p:spPr bwMode="auto">
          <a:xfrm>
            <a:off x="7161013" y="222462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2" name="Line 45"/>
          <p:cNvSpPr>
            <a:spLocks noChangeShapeType="1"/>
          </p:cNvSpPr>
          <p:nvPr/>
        </p:nvSpPr>
        <p:spPr bwMode="auto">
          <a:xfrm>
            <a:off x="7161013" y="222462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3" name="Rectangle 46"/>
          <p:cNvSpPr>
            <a:spLocks noChangeArrowheads="1"/>
          </p:cNvSpPr>
          <p:nvPr/>
        </p:nvSpPr>
        <p:spPr bwMode="auto">
          <a:xfrm>
            <a:off x="6905698" y="2148253"/>
            <a:ext cx="225367" cy="227613"/>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34" name="Line 47"/>
          <p:cNvSpPr>
            <a:spLocks noChangeShapeType="1"/>
          </p:cNvSpPr>
          <p:nvPr/>
        </p:nvSpPr>
        <p:spPr bwMode="auto">
          <a:xfrm>
            <a:off x="7131064" y="22620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5" name="Line 48"/>
          <p:cNvSpPr>
            <a:spLocks noChangeShapeType="1"/>
          </p:cNvSpPr>
          <p:nvPr/>
        </p:nvSpPr>
        <p:spPr bwMode="auto">
          <a:xfrm>
            <a:off x="7131064" y="22620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6" name="Rectangle 49"/>
          <p:cNvSpPr>
            <a:spLocks noChangeArrowheads="1"/>
          </p:cNvSpPr>
          <p:nvPr/>
        </p:nvSpPr>
        <p:spPr bwMode="auto">
          <a:xfrm>
            <a:off x="7037473" y="1478142"/>
            <a:ext cx="226864"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37" name="Rectangle 50"/>
          <p:cNvSpPr>
            <a:spLocks noChangeArrowheads="1"/>
          </p:cNvSpPr>
          <p:nvPr/>
        </p:nvSpPr>
        <p:spPr bwMode="auto">
          <a:xfrm>
            <a:off x="7127321" y="1497610"/>
            <a:ext cx="81611" cy="79365"/>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38" name="Line 51"/>
          <p:cNvSpPr>
            <a:spLocks noChangeShapeType="1"/>
          </p:cNvSpPr>
          <p:nvPr/>
        </p:nvSpPr>
        <p:spPr bwMode="auto">
          <a:xfrm>
            <a:off x="7208931" y="15365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39" name="Line 52"/>
          <p:cNvSpPr>
            <a:spLocks noChangeShapeType="1"/>
          </p:cNvSpPr>
          <p:nvPr/>
        </p:nvSpPr>
        <p:spPr bwMode="auto">
          <a:xfrm>
            <a:off x="7208931" y="15365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0" name="Line 53"/>
          <p:cNvSpPr>
            <a:spLocks noChangeShapeType="1"/>
          </p:cNvSpPr>
          <p:nvPr/>
        </p:nvSpPr>
        <p:spPr bwMode="auto">
          <a:xfrm>
            <a:off x="7127320" y="15365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1" name="Line 54"/>
          <p:cNvSpPr>
            <a:spLocks noChangeShapeType="1"/>
          </p:cNvSpPr>
          <p:nvPr/>
        </p:nvSpPr>
        <p:spPr bwMode="auto">
          <a:xfrm>
            <a:off x="7127320" y="15365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2" name="Line 55"/>
          <p:cNvSpPr>
            <a:spLocks noChangeShapeType="1"/>
          </p:cNvSpPr>
          <p:nvPr/>
        </p:nvSpPr>
        <p:spPr bwMode="auto">
          <a:xfrm>
            <a:off x="7168500" y="157697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3" name="Line 56"/>
          <p:cNvSpPr>
            <a:spLocks noChangeShapeType="1"/>
          </p:cNvSpPr>
          <p:nvPr/>
        </p:nvSpPr>
        <p:spPr bwMode="auto">
          <a:xfrm>
            <a:off x="7168500" y="157697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4" name="Line 57"/>
          <p:cNvSpPr>
            <a:spLocks noChangeShapeType="1"/>
          </p:cNvSpPr>
          <p:nvPr/>
        </p:nvSpPr>
        <p:spPr bwMode="auto">
          <a:xfrm>
            <a:off x="7168500" y="14976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5" name="Line 58"/>
          <p:cNvSpPr>
            <a:spLocks noChangeShapeType="1"/>
          </p:cNvSpPr>
          <p:nvPr/>
        </p:nvSpPr>
        <p:spPr bwMode="auto">
          <a:xfrm>
            <a:off x="7168500" y="14976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6" name="Rectangle 59"/>
          <p:cNvSpPr>
            <a:spLocks noChangeArrowheads="1"/>
          </p:cNvSpPr>
          <p:nvPr/>
        </p:nvSpPr>
        <p:spPr bwMode="auto">
          <a:xfrm>
            <a:off x="7010519" y="1514830"/>
            <a:ext cx="226864" cy="227613"/>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47" name="Rectangle 60"/>
          <p:cNvSpPr>
            <a:spLocks noChangeArrowheads="1"/>
          </p:cNvSpPr>
          <p:nvPr/>
        </p:nvSpPr>
        <p:spPr bwMode="auto">
          <a:xfrm>
            <a:off x="7101116" y="1532800"/>
            <a:ext cx="79365"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48" name="Line 61"/>
          <p:cNvSpPr>
            <a:spLocks noChangeShapeType="1"/>
          </p:cNvSpPr>
          <p:nvPr/>
        </p:nvSpPr>
        <p:spPr bwMode="auto">
          <a:xfrm>
            <a:off x="7180480"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49" name="Line 62"/>
          <p:cNvSpPr>
            <a:spLocks noChangeShapeType="1"/>
          </p:cNvSpPr>
          <p:nvPr/>
        </p:nvSpPr>
        <p:spPr bwMode="auto">
          <a:xfrm>
            <a:off x="7180480"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0" name="Line 63"/>
          <p:cNvSpPr>
            <a:spLocks noChangeShapeType="1"/>
          </p:cNvSpPr>
          <p:nvPr/>
        </p:nvSpPr>
        <p:spPr bwMode="auto">
          <a:xfrm>
            <a:off x="7101115"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1" name="Line 64"/>
          <p:cNvSpPr>
            <a:spLocks noChangeShapeType="1"/>
          </p:cNvSpPr>
          <p:nvPr/>
        </p:nvSpPr>
        <p:spPr bwMode="auto">
          <a:xfrm>
            <a:off x="7101115"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2" name="Line 65"/>
          <p:cNvSpPr>
            <a:spLocks noChangeShapeType="1"/>
          </p:cNvSpPr>
          <p:nvPr/>
        </p:nvSpPr>
        <p:spPr bwMode="auto">
          <a:xfrm>
            <a:off x="7141546"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3" name="Line 66"/>
          <p:cNvSpPr>
            <a:spLocks noChangeShapeType="1"/>
          </p:cNvSpPr>
          <p:nvPr/>
        </p:nvSpPr>
        <p:spPr bwMode="auto">
          <a:xfrm>
            <a:off x="7141546"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4" name="Line 67"/>
          <p:cNvSpPr>
            <a:spLocks noChangeShapeType="1"/>
          </p:cNvSpPr>
          <p:nvPr/>
        </p:nvSpPr>
        <p:spPr bwMode="auto">
          <a:xfrm>
            <a:off x="7141546" y="153279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5" name="Line 68"/>
          <p:cNvSpPr>
            <a:spLocks noChangeShapeType="1"/>
          </p:cNvSpPr>
          <p:nvPr/>
        </p:nvSpPr>
        <p:spPr bwMode="auto">
          <a:xfrm>
            <a:off x="7141546" y="153279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6" name="Oval 69"/>
          <p:cNvSpPr>
            <a:spLocks noChangeArrowheads="1"/>
          </p:cNvSpPr>
          <p:nvPr/>
        </p:nvSpPr>
        <p:spPr bwMode="auto">
          <a:xfrm>
            <a:off x="8299076" y="833489"/>
            <a:ext cx="265798" cy="266547"/>
          </a:xfrm>
          <a:prstGeom prst="ellipse">
            <a:avLst/>
          </a:prstGeom>
          <a:noFill/>
          <a:ln w="6350" cap="flat">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7" name="Oval 70"/>
          <p:cNvSpPr>
            <a:spLocks noChangeArrowheads="1"/>
          </p:cNvSpPr>
          <p:nvPr/>
        </p:nvSpPr>
        <p:spPr bwMode="auto">
          <a:xfrm>
            <a:off x="8963945" y="833489"/>
            <a:ext cx="264300" cy="266547"/>
          </a:xfrm>
          <a:prstGeom prst="ellipse">
            <a:avLst/>
          </a:prstGeom>
          <a:noFill/>
          <a:ln w="6350" cap="flat">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8" name="Oval 71"/>
          <p:cNvSpPr>
            <a:spLocks noChangeArrowheads="1"/>
          </p:cNvSpPr>
          <p:nvPr/>
        </p:nvSpPr>
        <p:spPr bwMode="auto">
          <a:xfrm>
            <a:off x="6728998" y="838730"/>
            <a:ext cx="265798" cy="266547"/>
          </a:xfrm>
          <a:prstGeom prst="ellipse">
            <a:avLst/>
          </a:prstGeom>
          <a:noFill/>
          <a:ln w="6350" cap="flat">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59" name="Rectangle 72"/>
          <p:cNvSpPr>
            <a:spLocks noChangeArrowheads="1"/>
          </p:cNvSpPr>
          <p:nvPr/>
        </p:nvSpPr>
        <p:spPr bwMode="auto">
          <a:xfrm>
            <a:off x="6796384" y="874669"/>
            <a:ext cx="81611"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50" b="1" i="1" dirty="0">
                <a:solidFill>
                  <a:srgbClr val="231815"/>
                </a:solidFill>
                <a:latin typeface="Times New Roman" panose="02020603050405020304" pitchFamily="18" charset="0"/>
              </a:rPr>
              <a:t>L</a:t>
            </a:r>
            <a:endParaRPr lang="zh-CN" altLang="zh-CN" sz="900" dirty="0"/>
          </a:p>
        </p:txBody>
      </p:sp>
      <p:sp>
        <p:nvSpPr>
          <p:cNvPr id="2060" name="Rectangle 73"/>
          <p:cNvSpPr>
            <a:spLocks noChangeArrowheads="1"/>
          </p:cNvSpPr>
          <p:nvPr/>
        </p:nvSpPr>
        <p:spPr bwMode="auto">
          <a:xfrm>
            <a:off x="6884733" y="942053"/>
            <a:ext cx="57652"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b="1">
                <a:solidFill>
                  <a:srgbClr val="231815"/>
                </a:solidFill>
                <a:latin typeface="Times New Roman" panose="02020603050405020304" pitchFamily="18" charset="0"/>
              </a:rPr>
              <a:t>1</a:t>
            </a:r>
            <a:endParaRPr lang="zh-CN" altLang="zh-CN" sz="900"/>
          </a:p>
        </p:txBody>
      </p:sp>
      <p:sp>
        <p:nvSpPr>
          <p:cNvPr id="2061" name="Oval 74"/>
          <p:cNvSpPr>
            <a:spLocks noChangeArrowheads="1"/>
          </p:cNvSpPr>
          <p:nvPr/>
        </p:nvSpPr>
        <p:spPr bwMode="auto">
          <a:xfrm>
            <a:off x="7513663" y="838730"/>
            <a:ext cx="264300" cy="266547"/>
          </a:xfrm>
          <a:prstGeom prst="ellipse">
            <a:avLst/>
          </a:prstGeom>
          <a:solidFill>
            <a:srgbClr val="FFFFFF"/>
          </a:solidFill>
          <a:ln w="6350" cap="flat">
            <a:solidFill>
              <a:srgbClr val="C30D2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62" name="Line 75"/>
          <p:cNvSpPr>
            <a:spLocks noChangeShapeType="1"/>
          </p:cNvSpPr>
          <p:nvPr/>
        </p:nvSpPr>
        <p:spPr bwMode="auto">
          <a:xfrm>
            <a:off x="6994796" y="972002"/>
            <a:ext cx="476938" cy="0"/>
          </a:xfrm>
          <a:prstGeom prst="line">
            <a:avLst/>
          </a:prstGeom>
          <a:noFill/>
          <a:ln w="6350"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3" name="Freeform 76"/>
          <p:cNvSpPr>
            <a:spLocks/>
          </p:cNvSpPr>
          <p:nvPr/>
        </p:nvSpPr>
        <p:spPr bwMode="auto">
          <a:xfrm>
            <a:off x="7453765" y="938311"/>
            <a:ext cx="59898" cy="67385"/>
          </a:xfrm>
          <a:custGeom>
            <a:avLst/>
            <a:gdLst>
              <a:gd name="T0" fmla="*/ 34 w 34"/>
              <a:gd name="T1" fmla="*/ 19 h 38"/>
              <a:gd name="T2" fmla="*/ 0 w 34"/>
              <a:gd name="T3" fmla="*/ 38 h 38"/>
              <a:gd name="T4" fmla="*/ 6 w 34"/>
              <a:gd name="T5" fmla="*/ 19 h 38"/>
              <a:gd name="T6" fmla="*/ 0 w 34"/>
              <a:gd name="T7" fmla="*/ 0 h 38"/>
              <a:gd name="T8" fmla="*/ 34 w 34"/>
              <a:gd name="T9" fmla="*/ 19 h 38"/>
            </a:gdLst>
            <a:ahLst/>
            <a:cxnLst>
              <a:cxn ang="0">
                <a:pos x="T0" y="T1"/>
              </a:cxn>
              <a:cxn ang="0">
                <a:pos x="T2" y="T3"/>
              </a:cxn>
              <a:cxn ang="0">
                <a:pos x="T4" y="T5"/>
              </a:cxn>
              <a:cxn ang="0">
                <a:pos x="T6" y="T7"/>
              </a:cxn>
              <a:cxn ang="0">
                <a:pos x="T8" y="T9"/>
              </a:cxn>
            </a:cxnLst>
            <a:rect l="0" t="0" r="r" b="b"/>
            <a:pathLst>
              <a:path w="34" h="38">
                <a:moveTo>
                  <a:pt x="34" y="19"/>
                </a:moveTo>
                <a:cubicBezTo>
                  <a:pt x="22" y="23"/>
                  <a:pt x="8" y="30"/>
                  <a:pt x="0" y="38"/>
                </a:cubicBezTo>
                <a:cubicBezTo>
                  <a:pt x="6" y="19"/>
                  <a:pt x="6" y="19"/>
                  <a:pt x="6" y="19"/>
                </a:cubicBezTo>
                <a:cubicBezTo>
                  <a:pt x="0" y="0"/>
                  <a:pt x="0" y="0"/>
                  <a:pt x="0" y="0"/>
                </a:cubicBezTo>
                <a:cubicBezTo>
                  <a:pt x="8" y="8"/>
                  <a:pt x="22" y="15"/>
                  <a:pt x="34" y="1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4" name="Line 77"/>
          <p:cNvSpPr>
            <a:spLocks noChangeShapeType="1"/>
          </p:cNvSpPr>
          <p:nvPr/>
        </p:nvSpPr>
        <p:spPr bwMode="auto">
          <a:xfrm>
            <a:off x="7777964" y="966761"/>
            <a:ext cx="471697" cy="0"/>
          </a:xfrm>
          <a:prstGeom prst="line">
            <a:avLst/>
          </a:prstGeom>
          <a:noFill/>
          <a:ln w="6350"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5" name="Freeform 78"/>
          <p:cNvSpPr>
            <a:spLocks/>
          </p:cNvSpPr>
          <p:nvPr/>
        </p:nvSpPr>
        <p:spPr bwMode="auto">
          <a:xfrm>
            <a:off x="8231692" y="933070"/>
            <a:ext cx="60647" cy="67385"/>
          </a:xfrm>
          <a:custGeom>
            <a:avLst/>
            <a:gdLst>
              <a:gd name="T0" fmla="*/ 34 w 34"/>
              <a:gd name="T1" fmla="*/ 19 h 38"/>
              <a:gd name="T2" fmla="*/ 0 w 34"/>
              <a:gd name="T3" fmla="*/ 38 h 38"/>
              <a:gd name="T4" fmla="*/ 6 w 34"/>
              <a:gd name="T5" fmla="*/ 19 h 38"/>
              <a:gd name="T6" fmla="*/ 0 w 34"/>
              <a:gd name="T7" fmla="*/ 0 h 38"/>
              <a:gd name="T8" fmla="*/ 34 w 34"/>
              <a:gd name="T9" fmla="*/ 19 h 38"/>
            </a:gdLst>
            <a:ahLst/>
            <a:cxnLst>
              <a:cxn ang="0">
                <a:pos x="T0" y="T1"/>
              </a:cxn>
              <a:cxn ang="0">
                <a:pos x="T2" y="T3"/>
              </a:cxn>
              <a:cxn ang="0">
                <a:pos x="T4" y="T5"/>
              </a:cxn>
              <a:cxn ang="0">
                <a:pos x="T6" y="T7"/>
              </a:cxn>
              <a:cxn ang="0">
                <a:pos x="T8" y="T9"/>
              </a:cxn>
            </a:cxnLst>
            <a:rect l="0" t="0" r="r" b="b"/>
            <a:pathLst>
              <a:path w="34" h="38">
                <a:moveTo>
                  <a:pt x="34" y="19"/>
                </a:moveTo>
                <a:cubicBezTo>
                  <a:pt x="22" y="23"/>
                  <a:pt x="8" y="30"/>
                  <a:pt x="0" y="38"/>
                </a:cubicBezTo>
                <a:cubicBezTo>
                  <a:pt x="6" y="19"/>
                  <a:pt x="6" y="19"/>
                  <a:pt x="6" y="19"/>
                </a:cubicBezTo>
                <a:cubicBezTo>
                  <a:pt x="0" y="0"/>
                  <a:pt x="0" y="0"/>
                  <a:pt x="0" y="0"/>
                </a:cubicBezTo>
                <a:cubicBezTo>
                  <a:pt x="8" y="8"/>
                  <a:pt x="22" y="15"/>
                  <a:pt x="34" y="1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6" name="Line 79"/>
          <p:cNvSpPr>
            <a:spLocks noChangeShapeType="1"/>
          </p:cNvSpPr>
          <p:nvPr/>
        </p:nvSpPr>
        <p:spPr bwMode="auto">
          <a:xfrm>
            <a:off x="8564874" y="972002"/>
            <a:ext cx="356394" cy="0"/>
          </a:xfrm>
          <a:prstGeom prst="line">
            <a:avLst/>
          </a:prstGeom>
          <a:noFill/>
          <a:ln w="6350"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7" name="Freeform 80"/>
          <p:cNvSpPr>
            <a:spLocks/>
          </p:cNvSpPr>
          <p:nvPr/>
        </p:nvSpPr>
        <p:spPr bwMode="auto">
          <a:xfrm>
            <a:off x="8903299" y="938311"/>
            <a:ext cx="60647" cy="67385"/>
          </a:xfrm>
          <a:custGeom>
            <a:avLst/>
            <a:gdLst>
              <a:gd name="T0" fmla="*/ 34 w 34"/>
              <a:gd name="T1" fmla="*/ 19 h 38"/>
              <a:gd name="T2" fmla="*/ 0 w 34"/>
              <a:gd name="T3" fmla="*/ 38 h 38"/>
              <a:gd name="T4" fmla="*/ 6 w 34"/>
              <a:gd name="T5" fmla="*/ 19 h 38"/>
              <a:gd name="T6" fmla="*/ 0 w 34"/>
              <a:gd name="T7" fmla="*/ 0 h 38"/>
              <a:gd name="T8" fmla="*/ 34 w 34"/>
              <a:gd name="T9" fmla="*/ 19 h 38"/>
            </a:gdLst>
            <a:ahLst/>
            <a:cxnLst>
              <a:cxn ang="0">
                <a:pos x="T0" y="T1"/>
              </a:cxn>
              <a:cxn ang="0">
                <a:pos x="T2" y="T3"/>
              </a:cxn>
              <a:cxn ang="0">
                <a:pos x="T4" y="T5"/>
              </a:cxn>
              <a:cxn ang="0">
                <a:pos x="T6" y="T7"/>
              </a:cxn>
              <a:cxn ang="0">
                <a:pos x="T8" y="T9"/>
              </a:cxn>
            </a:cxnLst>
            <a:rect l="0" t="0" r="r" b="b"/>
            <a:pathLst>
              <a:path w="34" h="38">
                <a:moveTo>
                  <a:pt x="34" y="19"/>
                </a:moveTo>
                <a:cubicBezTo>
                  <a:pt x="22" y="23"/>
                  <a:pt x="8" y="30"/>
                  <a:pt x="0" y="38"/>
                </a:cubicBezTo>
                <a:cubicBezTo>
                  <a:pt x="6" y="19"/>
                  <a:pt x="6" y="19"/>
                  <a:pt x="6" y="19"/>
                </a:cubicBezTo>
                <a:cubicBezTo>
                  <a:pt x="0" y="0"/>
                  <a:pt x="0" y="0"/>
                  <a:pt x="0" y="0"/>
                </a:cubicBezTo>
                <a:cubicBezTo>
                  <a:pt x="8" y="7"/>
                  <a:pt x="22" y="15"/>
                  <a:pt x="34" y="19"/>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68" name="Rectangle 81"/>
          <p:cNvSpPr>
            <a:spLocks noChangeArrowheads="1"/>
          </p:cNvSpPr>
          <p:nvPr/>
        </p:nvSpPr>
        <p:spPr bwMode="auto">
          <a:xfrm>
            <a:off x="7578803" y="874669"/>
            <a:ext cx="81611"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50" b="1" i="1">
                <a:solidFill>
                  <a:srgbClr val="C30D23"/>
                </a:solidFill>
                <a:latin typeface="Times New Roman" panose="02020603050405020304" pitchFamily="18" charset="0"/>
              </a:rPr>
              <a:t>L</a:t>
            </a:r>
            <a:endParaRPr lang="zh-CN" altLang="zh-CN" sz="900"/>
          </a:p>
        </p:txBody>
      </p:sp>
      <p:sp>
        <p:nvSpPr>
          <p:cNvPr id="2069" name="Rectangle 82"/>
          <p:cNvSpPr>
            <a:spLocks noChangeArrowheads="1"/>
          </p:cNvSpPr>
          <p:nvPr/>
        </p:nvSpPr>
        <p:spPr bwMode="auto">
          <a:xfrm>
            <a:off x="7667152" y="942053"/>
            <a:ext cx="57652"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b="1">
                <a:solidFill>
                  <a:srgbClr val="C30D23"/>
                </a:solidFill>
                <a:latin typeface="Times New Roman" panose="02020603050405020304" pitchFamily="18" charset="0"/>
              </a:rPr>
              <a:t>2</a:t>
            </a:r>
            <a:endParaRPr lang="zh-CN" altLang="zh-CN" sz="900"/>
          </a:p>
        </p:txBody>
      </p:sp>
      <p:sp>
        <p:nvSpPr>
          <p:cNvPr id="2070" name="Rectangle 83"/>
          <p:cNvSpPr>
            <a:spLocks noChangeArrowheads="1"/>
          </p:cNvSpPr>
          <p:nvPr/>
        </p:nvSpPr>
        <p:spPr bwMode="auto">
          <a:xfrm>
            <a:off x="8362719" y="874669"/>
            <a:ext cx="81611"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50" b="1" i="1">
                <a:solidFill>
                  <a:srgbClr val="231815"/>
                </a:solidFill>
                <a:latin typeface="Times New Roman" panose="02020603050405020304" pitchFamily="18" charset="0"/>
              </a:rPr>
              <a:t>L</a:t>
            </a:r>
            <a:endParaRPr lang="zh-CN" altLang="zh-CN" sz="900"/>
          </a:p>
        </p:txBody>
      </p:sp>
      <p:sp>
        <p:nvSpPr>
          <p:cNvPr id="2071" name="Rectangle 84"/>
          <p:cNvSpPr>
            <a:spLocks noChangeArrowheads="1"/>
          </p:cNvSpPr>
          <p:nvPr/>
        </p:nvSpPr>
        <p:spPr bwMode="auto">
          <a:xfrm>
            <a:off x="8451068" y="942053"/>
            <a:ext cx="57652"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b="1">
                <a:solidFill>
                  <a:srgbClr val="231815"/>
                </a:solidFill>
                <a:latin typeface="Times New Roman" panose="02020603050405020304" pitchFamily="18" charset="0"/>
              </a:rPr>
              <a:t>3</a:t>
            </a:r>
            <a:endParaRPr lang="zh-CN" altLang="zh-CN" sz="900"/>
          </a:p>
        </p:txBody>
      </p:sp>
      <p:sp>
        <p:nvSpPr>
          <p:cNvPr id="2072" name="Rectangle 85"/>
          <p:cNvSpPr>
            <a:spLocks noChangeArrowheads="1"/>
          </p:cNvSpPr>
          <p:nvPr/>
        </p:nvSpPr>
        <p:spPr bwMode="auto">
          <a:xfrm>
            <a:off x="9024593" y="862689"/>
            <a:ext cx="81611"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50" b="1" i="1" dirty="0">
                <a:solidFill>
                  <a:srgbClr val="231815"/>
                </a:solidFill>
                <a:latin typeface="Times New Roman" panose="02020603050405020304" pitchFamily="18" charset="0"/>
              </a:rPr>
              <a:t>L</a:t>
            </a:r>
            <a:endParaRPr lang="zh-CN" altLang="zh-CN" sz="900" dirty="0"/>
          </a:p>
        </p:txBody>
      </p:sp>
      <p:sp>
        <p:nvSpPr>
          <p:cNvPr id="2073" name="Rectangle 86"/>
          <p:cNvSpPr>
            <a:spLocks noChangeArrowheads="1"/>
          </p:cNvSpPr>
          <p:nvPr/>
        </p:nvSpPr>
        <p:spPr bwMode="auto">
          <a:xfrm>
            <a:off x="9112942" y="930074"/>
            <a:ext cx="57652"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b="1">
                <a:solidFill>
                  <a:srgbClr val="231815"/>
                </a:solidFill>
                <a:latin typeface="Times New Roman" panose="02020603050405020304" pitchFamily="18" charset="0"/>
              </a:rPr>
              <a:t>4</a:t>
            </a:r>
            <a:endParaRPr lang="zh-CN" altLang="zh-CN" sz="900"/>
          </a:p>
        </p:txBody>
      </p:sp>
      <p:sp>
        <p:nvSpPr>
          <p:cNvPr id="2074" name="Rectangle 87"/>
          <p:cNvSpPr>
            <a:spLocks noChangeArrowheads="1"/>
          </p:cNvSpPr>
          <p:nvPr/>
        </p:nvSpPr>
        <p:spPr bwMode="auto">
          <a:xfrm>
            <a:off x="6712527" y="1431722"/>
            <a:ext cx="2552407" cy="977837"/>
          </a:xfrm>
          <a:prstGeom prst="rect">
            <a:avLst/>
          </a:prstGeom>
          <a:noFill/>
          <a:ln w="3175" cap="flat">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75" name="Rectangle 88"/>
          <p:cNvSpPr>
            <a:spLocks noChangeArrowheads="1"/>
          </p:cNvSpPr>
          <p:nvPr/>
        </p:nvSpPr>
        <p:spPr bwMode="auto">
          <a:xfrm>
            <a:off x="7836364" y="1731961"/>
            <a:ext cx="80114"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76" name="Line 89"/>
          <p:cNvSpPr>
            <a:spLocks noChangeShapeType="1"/>
          </p:cNvSpPr>
          <p:nvPr/>
        </p:nvSpPr>
        <p:spPr bwMode="auto">
          <a:xfrm>
            <a:off x="7916477"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77" name="Line 90"/>
          <p:cNvSpPr>
            <a:spLocks noChangeShapeType="1"/>
          </p:cNvSpPr>
          <p:nvPr/>
        </p:nvSpPr>
        <p:spPr bwMode="auto">
          <a:xfrm>
            <a:off x="7916477"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78" name="Line 91"/>
          <p:cNvSpPr>
            <a:spLocks noChangeShapeType="1"/>
          </p:cNvSpPr>
          <p:nvPr/>
        </p:nvSpPr>
        <p:spPr bwMode="auto">
          <a:xfrm>
            <a:off x="7836364"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79" name="Line 92"/>
          <p:cNvSpPr>
            <a:spLocks noChangeShapeType="1"/>
          </p:cNvSpPr>
          <p:nvPr/>
        </p:nvSpPr>
        <p:spPr bwMode="auto">
          <a:xfrm>
            <a:off x="7836364"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0" name="Line 93"/>
          <p:cNvSpPr>
            <a:spLocks noChangeShapeType="1"/>
          </p:cNvSpPr>
          <p:nvPr/>
        </p:nvSpPr>
        <p:spPr bwMode="auto">
          <a:xfrm>
            <a:off x="7877544"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1" name="Line 94"/>
          <p:cNvSpPr>
            <a:spLocks noChangeShapeType="1"/>
          </p:cNvSpPr>
          <p:nvPr/>
        </p:nvSpPr>
        <p:spPr bwMode="auto">
          <a:xfrm>
            <a:off x="7877544"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2" name="Line 95"/>
          <p:cNvSpPr>
            <a:spLocks noChangeShapeType="1"/>
          </p:cNvSpPr>
          <p:nvPr/>
        </p:nvSpPr>
        <p:spPr bwMode="auto">
          <a:xfrm>
            <a:off x="7877544" y="173196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3" name="Line 96"/>
          <p:cNvSpPr>
            <a:spLocks noChangeShapeType="1"/>
          </p:cNvSpPr>
          <p:nvPr/>
        </p:nvSpPr>
        <p:spPr bwMode="auto">
          <a:xfrm>
            <a:off x="7877544" y="173196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4" name="Rectangle 97"/>
          <p:cNvSpPr>
            <a:spLocks noChangeArrowheads="1"/>
          </p:cNvSpPr>
          <p:nvPr/>
        </p:nvSpPr>
        <p:spPr bwMode="auto">
          <a:xfrm>
            <a:off x="7825883" y="1745437"/>
            <a:ext cx="81611" cy="80114"/>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85" name="Line 98"/>
          <p:cNvSpPr>
            <a:spLocks noChangeShapeType="1"/>
          </p:cNvSpPr>
          <p:nvPr/>
        </p:nvSpPr>
        <p:spPr bwMode="auto">
          <a:xfrm>
            <a:off x="7907493"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6" name="Line 99"/>
          <p:cNvSpPr>
            <a:spLocks noChangeShapeType="1"/>
          </p:cNvSpPr>
          <p:nvPr/>
        </p:nvSpPr>
        <p:spPr bwMode="auto">
          <a:xfrm>
            <a:off x="7907493"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7" name="Line 100"/>
          <p:cNvSpPr>
            <a:spLocks noChangeShapeType="1"/>
          </p:cNvSpPr>
          <p:nvPr/>
        </p:nvSpPr>
        <p:spPr bwMode="auto">
          <a:xfrm>
            <a:off x="7825882"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8" name="Line 101"/>
          <p:cNvSpPr>
            <a:spLocks noChangeShapeType="1"/>
          </p:cNvSpPr>
          <p:nvPr/>
        </p:nvSpPr>
        <p:spPr bwMode="auto">
          <a:xfrm>
            <a:off x="7825882"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89" name="Line 102"/>
          <p:cNvSpPr>
            <a:spLocks noChangeShapeType="1"/>
          </p:cNvSpPr>
          <p:nvPr/>
        </p:nvSpPr>
        <p:spPr bwMode="auto">
          <a:xfrm>
            <a:off x="7867062" y="182555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0" name="Line 103"/>
          <p:cNvSpPr>
            <a:spLocks noChangeShapeType="1"/>
          </p:cNvSpPr>
          <p:nvPr/>
        </p:nvSpPr>
        <p:spPr bwMode="auto">
          <a:xfrm>
            <a:off x="7867062" y="182555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1" name="Line 104"/>
          <p:cNvSpPr>
            <a:spLocks noChangeShapeType="1"/>
          </p:cNvSpPr>
          <p:nvPr/>
        </p:nvSpPr>
        <p:spPr bwMode="auto">
          <a:xfrm>
            <a:off x="7867062" y="174543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2" name="Line 105"/>
          <p:cNvSpPr>
            <a:spLocks noChangeShapeType="1"/>
          </p:cNvSpPr>
          <p:nvPr/>
        </p:nvSpPr>
        <p:spPr bwMode="auto">
          <a:xfrm>
            <a:off x="7867062" y="174543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3" name="Rectangle 106"/>
          <p:cNvSpPr>
            <a:spLocks noChangeArrowheads="1"/>
          </p:cNvSpPr>
          <p:nvPr/>
        </p:nvSpPr>
        <p:spPr bwMode="auto">
          <a:xfrm>
            <a:off x="7816897" y="1758167"/>
            <a:ext cx="80114"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094" name="Line 107"/>
          <p:cNvSpPr>
            <a:spLocks noChangeShapeType="1"/>
          </p:cNvSpPr>
          <p:nvPr/>
        </p:nvSpPr>
        <p:spPr bwMode="auto">
          <a:xfrm>
            <a:off x="7897011" y="17993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5" name="Line 108"/>
          <p:cNvSpPr>
            <a:spLocks noChangeShapeType="1"/>
          </p:cNvSpPr>
          <p:nvPr/>
        </p:nvSpPr>
        <p:spPr bwMode="auto">
          <a:xfrm>
            <a:off x="7897011" y="17993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6" name="Line 109"/>
          <p:cNvSpPr>
            <a:spLocks noChangeShapeType="1"/>
          </p:cNvSpPr>
          <p:nvPr/>
        </p:nvSpPr>
        <p:spPr bwMode="auto">
          <a:xfrm>
            <a:off x="7816897" y="17993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7" name="Line 110"/>
          <p:cNvSpPr>
            <a:spLocks noChangeShapeType="1"/>
          </p:cNvSpPr>
          <p:nvPr/>
        </p:nvSpPr>
        <p:spPr bwMode="auto">
          <a:xfrm>
            <a:off x="7816897" y="17993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8" name="Line 111"/>
          <p:cNvSpPr>
            <a:spLocks noChangeShapeType="1"/>
          </p:cNvSpPr>
          <p:nvPr/>
        </p:nvSpPr>
        <p:spPr bwMode="auto">
          <a:xfrm>
            <a:off x="7858077" y="183977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099" name="Line 112"/>
          <p:cNvSpPr>
            <a:spLocks noChangeShapeType="1"/>
          </p:cNvSpPr>
          <p:nvPr/>
        </p:nvSpPr>
        <p:spPr bwMode="auto">
          <a:xfrm>
            <a:off x="7858077" y="183977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0" name="Line 113"/>
          <p:cNvSpPr>
            <a:spLocks noChangeShapeType="1"/>
          </p:cNvSpPr>
          <p:nvPr/>
        </p:nvSpPr>
        <p:spPr bwMode="auto">
          <a:xfrm>
            <a:off x="7858077" y="17581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1" name="Line 114"/>
          <p:cNvSpPr>
            <a:spLocks noChangeShapeType="1"/>
          </p:cNvSpPr>
          <p:nvPr/>
        </p:nvSpPr>
        <p:spPr bwMode="auto">
          <a:xfrm>
            <a:off x="7858077" y="17581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2" name="Rectangle 115"/>
          <p:cNvSpPr>
            <a:spLocks noChangeArrowheads="1"/>
          </p:cNvSpPr>
          <p:nvPr/>
        </p:nvSpPr>
        <p:spPr bwMode="auto">
          <a:xfrm>
            <a:off x="7807912" y="1770895"/>
            <a:ext cx="80114" cy="79365"/>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03" name="Line 116"/>
          <p:cNvSpPr>
            <a:spLocks noChangeShapeType="1"/>
          </p:cNvSpPr>
          <p:nvPr/>
        </p:nvSpPr>
        <p:spPr bwMode="auto">
          <a:xfrm>
            <a:off x="7888026" y="181132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4" name="Line 117"/>
          <p:cNvSpPr>
            <a:spLocks noChangeShapeType="1"/>
          </p:cNvSpPr>
          <p:nvPr/>
        </p:nvSpPr>
        <p:spPr bwMode="auto">
          <a:xfrm>
            <a:off x="7888026" y="181132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5" name="Line 118"/>
          <p:cNvSpPr>
            <a:spLocks noChangeShapeType="1"/>
          </p:cNvSpPr>
          <p:nvPr/>
        </p:nvSpPr>
        <p:spPr bwMode="auto">
          <a:xfrm>
            <a:off x="7807912" y="181132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6" name="Line 119"/>
          <p:cNvSpPr>
            <a:spLocks noChangeShapeType="1"/>
          </p:cNvSpPr>
          <p:nvPr/>
        </p:nvSpPr>
        <p:spPr bwMode="auto">
          <a:xfrm>
            <a:off x="7807912" y="181132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7" name="Line 120"/>
          <p:cNvSpPr>
            <a:spLocks noChangeShapeType="1"/>
          </p:cNvSpPr>
          <p:nvPr/>
        </p:nvSpPr>
        <p:spPr bwMode="auto">
          <a:xfrm>
            <a:off x="7846846" y="18502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8" name="Line 121"/>
          <p:cNvSpPr>
            <a:spLocks noChangeShapeType="1"/>
          </p:cNvSpPr>
          <p:nvPr/>
        </p:nvSpPr>
        <p:spPr bwMode="auto">
          <a:xfrm>
            <a:off x="7846846" y="185025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09" name="Line 122"/>
          <p:cNvSpPr>
            <a:spLocks noChangeShapeType="1"/>
          </p:cNvSpPr>
          <p:nvPr/>
        </p:nvSpPr>
        <p:spPr bwMode="auto">
          <a:xfrm>
            <a:off x="7846846" y="177089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0" name="Line 123"/>
          <p:cNvSpPr>
            <a:spLocks noChangeShapeType="1"/>
          </p:cNvSpPr>
          <p:nvPr/>
        </p:nvSpPr>
        <p:spPr bwMode="auto">
          <a:xfrm>
            <a:off x="7846846" y="177089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1" name="Rectangle 124"/>
          <p:cNvSpPr>
            <a:spLocks noChangeArrowheads="1"/>
          </p:cNvSpPr>
          <p:nvPr/>
        </p:nvSpPr>
        <p:spPr bwMode="auto">
          <a:xfrm>
            <a:off x="7797430" y="1785121"/>
            <a:ext cx="80114"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12" name="Line 125"/>
          <p:cNvSpPr>
            <a:spLocks noChangeShapeType="1"/>
          </p:cNvSpPr>
          <p:nvPr/>
        </p:nvSpPr>
        <p:spPr bwMode="auto">
          <a:xfrm>
            <a:off x="7838610" y="186673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3" name="Line 126"/>
          <p:cNvSpPr>
            <a:spLocks noChangeShapeType="1"/>
          </p:cNvSpPr>
          <p:nvPr/>
        </p:nvSpPr>
        <p:spPr bwMode="auto">
          <a:xfrm>
            <a:off x="7838610" y="186673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4" name="Line 127"/>
          <p:cNvSpPr>
            <a:spLocks noChangeShapeType="1"/>
          </p:cNvSpPr>
          <p:nvPr/>
        </p:nvSpPr>
        <p:spPr bwMode="auto">
          <a:xfrm>
            <a:off x="7838610"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5" name="Line 128"/>
          <p:cNvSpPr>
            <a:spLocks noChangeShapeType="1"/>
          </p:cNvSpPr>
          <p:nvPr/>
        </p:nvSpPr>
        <p:spPr bwMode="auto">
          <a:xfrm>
            <a:off x="7838610" y="178512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6" name="Rectangle 129"/>
          <p:cNvSpPr>
            <a:spLocks noChangeArrowheads="1"/>
          </p:cNvSpPr>
          <p:nvPr/>
        </p:nvSpPr>
        <p:spPr bwMode="auto">
          <a:xfrm>
            <a:off x="7786948" y="1799347"/>
            <a:ext cx="80114" cy="79365"/>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17" name="Rectangle 130"/>
          <p:cNvSpPr>
            <a:spLocks noChangeArrowheads="1"/>
          </p:cNvSpPr>
          <p:nvPr/>
        </p:nvSpPr>
        <p:spPr bwMode="auto">
          <a:xfrm>
            <a:off x="7978623" y="1734955"/>
            <a:ext cx="81611"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18" name="Line 131"/>
          <p:cNvSpPr>
            <a:spLocks noChangeShapeType="1"/>
          </p:cNvSpPr>
          <p:nvPr/>
        </p:nvSpPr>
        <p:spPr bwMode="auto">
          <a:xfrm>
            <a:off x="8060233"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19" name="Line 132"/>
          <p:cNvSpPr>
            <a:spLocks noChangeShapeType="1"/>
          </p:cNvSpPr>
          <p:nvPr/>
        </p:nvSpPr>
        <p:spPr bwMode="auto">
          <a:xfrm>
            <a:off x="8060233"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0" name="Line 133"/>
          <p:cNvSpPr>
            <a:spLocks noChangeShapeType="1"/>
          </p:cNvSpPr>
          <p:nvPr/>
        </p:nvSpPr>
        <p:spPr bwMode="auto">
          <a:xfrm>
            <a:off x="7978622"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1" name="Line 134"/>
          <p:cNvSpPr>
            <a:spLocks noChangeShapeType="1"/>
          </p:cNvSpPr>
          <p:nvPr/>
        </p:nvSpPr>
        <p:spPr bwMode="auto">
          <a:xfrm>
            <a:off x="7978622"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2" name="Line 135"/>
          <p:cNvSpPr>
            <a:spLocks noChangeShapeType="1"/>
          </p:cNvSpPr>
          <p:nvPr/>
        </p:nvSpPr>
        <p:spPr bwMode="auto">
          <a:xfrm>
            <a:off x="8019053"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3" name="Line 136"/>
          <p:cNvSpPr>
            <a:spLocks noChangeShapeType="1"/>
          </p:cNvSpPr>
          <p:nvPr/>
        </p:nvSpPr>
        <p:spPr bwMode="auto">
          <a:xfrm>
            <a:off x="8019053"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4" name="Line 137"/>
          <p:cNvSpPr>
            <a:spLocks noChangeShapeType="1"/>
          </p:cNvSpPr>
          <p:nvPr/>
        </p:nvSpPr>
        <p:spPr bwMode="auto">
          <a:xfrm>
            <a:off x="8019053" y="173495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5" name="Line 138"/>
          <p:cNvSpPr>
            <a:spLocks noChangeShapeType="1"/>
          </p:cNvSpPr>
          <p:nvPr/>
        </p:nvSpPr>
        <p:spPr bwMode="auto">
          <a:xfrm>
            <a:off x="8019053" y="173495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6" name="Rectangle 139"/>
          <p:cNvSpPr>
            <a:spLocks noChangeArrowheads="1"/>
          </p:cNvSpPr>
          <p:nvPr/>
        </p:nvSpPr>
        <p:spPr bwMode="auto">
          <a:xfrm>
            <a:off x="7969638" y="1747684"/>
            <a:ext cx="79365" cy="79365"/>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27" name="Line 140"/>
          <p:cNvSpPr>
            <a:spLocks noChangeShapeType="1"/>
          </p:cNvSpPr>
          <p:nvPr/>
        </p:nvSpPr>
        <p:spPr bwMode="auto">
          <a:xfrm>
            <a:off x="8049002"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8" name="Line 141"/>
          <p:cNvSpPr>
            <a:spLocks noChangeShapeType="1"/>
          </p:cNvSpPr>
          <p:nvPr/>
        </p:nvSpPr>
        <p:spPr bwMode="auto">
          <a:xfrm>
            <a:off x="8049002"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29" name="Line 142"/>
          <p:cNvSpPr>
            <a:spLocks noChangeShapeType="1"/>
          </p:cNvSpPr>
          <p:nvPr/>
        </p:nvSpPr>
        <p:spPr bwMode="auto">
          <a:xfrm>
            <a:off x="7969637"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0" name="Line 143"/>
          <p:cNvSpPr>
            <a:spLocks noChangeShapeType="1"/>
          </p:cNvSpPr>
          <p:nvPr/>
        </p:nvSpPr>
        <p:spPr bwMode="auto">
          <a:xfrm>
            <a:off x="7969637"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1" name="Line 144"/>
          <p:cNvSpPr>
            <a:spLocks noChangeShapeType="1"/>
          </p:cNvSpPr>
          <p:nvPr/>
        </p:nvSpPr>
        <p:spPr bwMode="auto">
          <a:xfrm>
            <a:off x="8008571" y="182704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2" name="Line 145"/>
          <p:cNvSpPr>
            <a:spLocks noChangeShapeType="1"/>
          </p:cNvSpPr>
          <p:nvPr/>
        </p:nvSpPr>
        <p:spPr bwMode="auto">
          <a:xfrm>
            <a:off x="8008571" y="182704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3" name="Line 146"/>
          <p:cNvSpPr>
            <a:spLocks noChangeShapeType="1"/>
          </p:cNvSpPr>
          <p:nvPr/>
        </p:nvSpPr>
        <p:spPr bwMode="auto">
          <a:xfrm>
            <a:off x="8008571" y="174768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4" name="Line 147"/>
          <p:cNvSpPr>
            <a:spLocks noChangeShapeType="1"/>
          </p:cNvSpPr>
          <p:nvPr/>
        </p:nvSpPr>
        <p:spPr bwMode="auto">
          <a:xfrm>
            <a:off x="8008571" y="174768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5" name="Rectangle 148"/>
          <p:cNvSpPr>
            <a:spLocks noChangeArrowheads="1"/>
          </p:cNvSpPr>
          <p:nvPr/>
        </p:nvSpPr>
        <p:spPr bwMode="auto">
          <a:xfrm>
            <a:off x="7959156" y="1761910"/>
            <a:ext cx="81611" cy="79365"/>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36" name="Line 149"/>
          <p:cNvSpPr>
            <a:spLocks noChangeShapeType="1"/>
          </p:cNvSpPr>
          <p:nvPr/>
        </p:nvSpPr>
        <p:spPr bwMode="auto">
          <a:xfrm>
            <a:off x="8040766" y="18008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7" name="Line 150"/>
          <p:cNvSpPr>
            <a:spLocks noChangeShapeType="1"/>
          </p:cNvSpPr>
          <p:nvPr/>
        </p:nvSpPr>
        <p:spPr bwMode="auto">
          <a:xfrm>
            <a:off x="8040766" y="18008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8" name="Line 151"/>
          <p:cNvSpPr>
            <a:spLocks noChangeShapeType="1"/>
          </p:cNvSpPr>
          <p:nvPr/>
        </p:nvSpPr>
        <p:spPr bwMode="auto">
          <a:xfrm>
            <a:off x="7959155" y="18008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39" name="Line 152"/>
          <p:cNvSpPr>
            <a:spLocks noChangeShapeType="1"/>
          </p:cNvSpPr>
          <p:nvPr/>
        </p:nvSpPr>
        <p:spPr bwMode="auto">
          <a:xfrm>
            <a:off x="7959155" y="180084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0" name="Line 153"/>
          <p:cNvSpPr>
            <a:spLocks noChangeShapeType="1"/>
          </p:cNvSpPr>
          <p:nvPr/>
        </p:nvSpPr>
        <p:spPr bwMode="auto">
          <a:xfrm>
            <a:off x="7999586" y="184127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1" name="Line 154"/>
          <p:cNvSpPr>
            <a:spLocks noChangeShapeType="1"/>
          </p:cNvSpPr>
          <p:nvPr/>
        </p:nvSpPr>
        <p:spPr bwMode="auto">
          <a:xfrm>
            <a:off x="7999586" y="184127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2" name="Line 155"/>
          <p:cNvSpPr>
            <a:spLocks noChangeShapeType="1"/>
          </p:cNvSpPr>
          <p:nvPr/>
        </p:nvSpPr>
        <p:spPr bwMode="auto">
          <a:xfrm>
            <a:off x="7999586" y="17619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3" name="Line 156"/>
          <p:cNvSpPr>
            <a:spLocks noChangeShapeType="1"/>
          </p:cNvSpPr>
          <p:nvPr/>
        </p:nvSpPr>
        <p:spPr bwMode="auto">
          <a:xfrm>
            <a:off x="7999586" y="17619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4" name="Rectangle 157"/>
          <p:cNvSpPr>
            <a:spLocks noChangeArrowheads="1"/>
          </p:cNvSpPr>
          <p:nvPr/>
        </p:nvSpPr>
        <p:spPr bwMode="auto">
          <a:xfrm>
            <a:off x="7950171" y="1772392"/>
            <a:ext cx="79365"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45" name="Line 158"/>
          <p:cNvSpPr>
            <a:spLocks noChangeShapeType="1"/>
          </p:cNvSpPr>
          <p:nvPr/>
        </p:nvSpPr>
        <p:spPr bwMode="auto">
          <a:xfrm>
            <a:off x="8029535"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6" name="Line 159"/>
          <p:cNvSpPr>
            <a:spLocks noChangeShapeType="1"/>
          </p:cNvSpPr>
          <p:nvPr/>
        </p:nvSpPr>
        <p:spPr bwMode="auto">
          <a:xfrm>
            <a:off x="8029535"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7" name="Line 160"/>
          <p:cNvSpPr>
            <a:spLocks noChangeShapeType="1"/>
          </p:cNvSpPr>
          <p:nvPr/>
        </p:nvSpPr>
        <p:spPr bwMode="auto">
          <a:xfrm>
            <a:off x="7950170"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8" name="Line 161"/>
          <p:cNvSpPr>
            <a:spLocks noChangeShapeType="1"/>
          </p:cNvSpPr>
          <p:nvPr/>
        </p:nvSpPr>
        <p:spPr bwMode="auto">
          <a:xfrm>
            <a:off x="7950170" y="181357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49" name="Line 162"/>
          <p:cNvSpPr>
            <a:spLocks noChangeShapeType="1"/>
          </p:cNvSpPr>
          <p:nvPr/>
        </p:nvSpPr>
        <p:spPr bwMode="auto">
          <a:xfrm>
            <a:off x="7990601" y="18540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0" name="Line 163"/>
          <p:cNvSpPr>
            <a:spLocks noChangeShapeType="1"/>
          </p:cNvSpPr>
          <p:nvPr/>
        </p:nvSpPr>
        <p:spPr bwMode="auto">
          <a:xfrm>
            <a:off x="7990601" y="18540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1" name="Line 164"/>
          <p:cNvSpPr>
            <a:spLocks noChangeShapeType="1"/>
          </p:cNvSpPr>
          <p:nvPr/>
        </p:nvSpPr>
        <p:spPr bwMode="auto">
          <a:xfrm>
            <a:off x="7990601"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2" name="Line 165"/>
          <p:cNvSpPr>
            <a:spLocks noChangeShapeType="1"/>
          </p:cNvSpPr>
          <p:nvPr/>
        </p:nvSpPr>
        <p:spPr bwMode="auto">
          <a:xfrm>
            <a:off x="7990601" y="177239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3" name="Rectangle 166"/>
          <p:cNvSpPr>
            <a:spLocks noChangeArrowheads="1"/>
          </p:cNvSpPr>
          <p:nvPr/>
        </p:nvSpPr>
        <p:spPr bwMode="auto">
          <a:xfrm>
            <a:off x="7939688" y="1788115"/>
            <a:ext cx="80862"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54" name="Line 167"/>
          <p:cNvSpPr>
            <a:spLocks noChangeShapeType="1"/>
          </p:cNvSpPr>
          <p:nvPr/>
        </p:nvSpPr>
        <p:spPr bwMode="auto">
          <a:xfrm>
            <a:off x="7980119" y="186822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5" name="Line 168"/>
          <p:cNvSpPr>
            <a:spLocks noChangeShapeType="1"/>
          </p:cNvSpPr>
          <p:nvPr/>
        </p:nvSpPr>
        <p:spPr bwMode="auto">
          <a:xfrm>
            <a:off x="7980119" y="186822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6" name="Line 169"/>
          <p:cNvSpPr>
            <a:spLocks noChangeShapeType="1"/>
          </p:cNvSpPr>
          <p:nvPr/>
        </p:nvSpPr>
        <p:spPr bwMode="auto">
          <a:xfrm>
            <a:off x="7980119"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7" name="Line 170"/>
          <p:cNvSpPr>
            <a:spLocks noChangeShapeType="1"/>
          </p:cNvSpPr>
          <p:nvPr/>
        </p:nvSpPr>
        <p:spPr bwMode="auto">
          <a:xfrm>
            <a:off x="7980119"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58" name="Rectangle 171"/>
          <p:cNvSpPr>
            <a:spLocks noChangeArrowheads="1"/>
          </p:cNvSpPr>
          <p:nvPr/>
        </p:nvSpPr>
        <p:spPr bwMode="auto">
          <a:xfrm>
            <a:off x="7928457" y="1800844"/>
            <a:ext cx="80114"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59" name="Rectangle 172"/>
          <p:cNvSpPr>
            <a:spLocks noChangeArrowheads="1"/>
          </p:cNvSpPr>
          <p:nvPr/>
        </p:nvSpPr>
        <p:spPr bwMode="auto">
          <a:xfrm>
            <a:off x="8118634" y="1734956"/>
            <a:ext cx="79365"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60" name="Line 173"/>
          <p:cNvSpPr>
            <a:spLocks noChangeShapeType="1"/>
          </p:cNvSpPr>
          <p:nvPr/>
        </p:nvSpPr>
        <p:spPr bwMode="auto">
          <a:xfrm>
            <a:off x="8197998" y="17761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1" name="Line 174"/>
          <p:cNvSpPr>
            <a:spLocks noChangeShapeType="1"/>
          </p:cNvSpPr>
          <p:nvPr/>
        </p:nvSpPr>
        <p:spPr bwMode="auto">
          <a:xfrm>
            <a:off x="8197998" y="17761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2" name="Line 175"/>
          <p:cNvSpPr>
            <a:spLocks noChangeShapeType="1"/>
          </p:cNvSpPr>
          <p:nvPr/>
        </p:nvSpPr>
        <p:spPr bwMode="auto">
          <a:xfrm>
            <a:off x="8118633" y="17761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3" name="Line 176"/>
          <p:cNvSpPr>
            <a:spLocks noChangeShapeType="1"/>
          </p:cNvSpPr>
          <p:nvPr/>
        </p:nvSpPr>
        <p:spPr bwMode="auto">
          <a:xfrm>
            <a:off x="8118633" y="177613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4" name="Line 177"/>
          <p:cNvSpPr>
            <a:spLocks noChangeShapeType="1"/>
          </p:cNvSpPr>
          <p:nvPr/>
        </p:nvSpPr>
        <p:spPr bwMode="auto">
          <a:xfrm>
            <a:off x="8157567"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5" name="Line 178"/>
          <p:cNvSpPr>
            <a:spLocks noChangeShapeType="1"/>
          </p:cNvSpPr>
          <p:nvPr/>
        </p:nvSpPr>
        <p:spPr bwMode="auto">
          <a:xfrm>
            <a:off x="8157567"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6" name="Line 179"/>
          <p:cNvSpPr>
            <a:spLocks noChangeShapeType="1"/>
          </p:cNvSpPr>
          <p:nvPr/>
        </p:nvSpPr>
        <p:spPr bwMode="auto">
          <a:xfrm>
            <a:off x="8157567" y="173495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7" name="Line 180"/>
          <p:cNvSpPr>
            <a:spLocks noChangeShapeType="1"/>
          </p:cNvSpPr>
          <p:nvPr/>
        </p:nvSpPr>
        <p:spPr bwMode="auto">
          <a:xfrm>
            <a:off x="8157567" y="173495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68" name="Rectangle 181"/>
          <p:cNvSpPr>
            <a:spLocks noChangeArrowheads="1"/>
          </p:cNvSpPr>
          <p:nvPr/>
        </p:nvSpPr>
        <p:spPr bwMode="auto">
          <a:xfrm>
            <a:off x="8107404" y="1749181"/>
            <a:ext cx="81611"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69" name="Line 182"/>
          <p:cNvSpPr>
            <a:spLocks noChangeShapeType="1"/>
          </p:cNvSpPr>
          <p:nvPr/>
        </p:nvSpPr>
        <p:spPr bwMode="auto">
          <a:xfrm>
            <a:off x="8189014"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0" name="Line 183"/>
          <p:cNvSpPr>
            <a:spLocks noChangeShapeType="1"/>
          </p:cNvSpPr>
          <p:nvPr/>
        </p:nvSpPr>
        <p:spPr bwMode="auto">
          <a:xfrm>
            <a:off x="8189014"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1" name="Line 184"/>
          <p:cNvSpPr>
            <a:spLocks noChangeShapeType="1"/>
          </p:cNvSpPr>
          <p:nvPr/>
        </p:nvSpPr>
        <p:spPr bwMode="auto">
          <a:xfrm>
            <a:off x="8107403"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2" name="Line 185"/>
          <p:cNvSpPr>
            <a:spLocks noChangeShapeType="1"/>
          </p:cNvSpPr>
          <p:nvPr/>
        </p:nvSpPr>
        <p:spPr bwMode="auto">
          <a:xfrm>
            <a:off x="8107403"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3" name="Line 186"/>
          <p:cNvSpPr>
            <a:spLocks noChangeShapeType="1"/>
          </p:cNvSpPr>
          <p:nvPr/>
        </p:nvSpPr>
        <p:spPr bwMode="auto">
          <a:xfrm>
            <a:off x="8148583" y="182929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4" name="Line 187"/>
          <p:cNvSpPr>
            <a:spLocks noChangeShapeType="1"/>
          </p:cNvSpPr>
          <p:nvPr/>
        </p:nvSpPr>
        <p:spPr bwMode="auto">
          <a:xfrm>
            <a:off x="8148583" y="182929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5" name="Line 188"/>
          <p:cNvSpPr>
            <a:spLocks noChangeShapeType="1"/>
          </p:cNvSpPr>
          <p:nvPr/>
        </p:nvSpPr>
        <p:spPr bwMode="auto">
          <a:xfrm>
            <a:off x="8148583" y="174918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6" name="Line 189"/>
          <p:cNvSpPr>
            <a:spLocks noChangeShapeType="1"/>
          </p:cNvSpPr>
          <p:nvPr/>
        </p:nvSpPr>
        <p:spPr bwMode="auto">
          <a:xfrm>
            <a:off x="8148583" y="174918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7" name="Rectangle 190"/>
          <p:cNvSpPr>
            <a:spLocks noChangeArrowheads="1"/>
          </p:cNvSpPr>
          <p:nvPr/>
        </p:nvSpPr>
        <p:spPr bwMode="auto">
          <a:xfrm>
            <a:off x="8099168" y="1761910"/>
            <a:ext cx="79365"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78" name="Line 191"/>
          <p:cNvSpPr>
            <a:spLocks noChangeShapeType="1"/>
          </p:cNvSpPr>
          <p:nvPr/>
        </p:nvSpPr>
        <p:spPr bwMode="auto">
          <a:xfrm>
            <a:off x="8178532" y="180234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79" name="Line 192"/>
          <p:cNvSpPr>
            <a:spLocks noChangeShapeType="1"/>
          </p:cNvSpPr>
          <p:nvPr/>
        </p:nvSpPr>
        <p:spPr bwMode="auto">
          <a:xfrm>
            <a:off x="8178532" y="180234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0" name="Line 193"/>
          <p:cNvSpPr>
            <a:spLocks noChangeShapeType="1"/>
          </p:cNvSpPr>
          <p:nvPr/>
        </p:nvSpPr>
        <p:spPr bwMode="auto">
          <a:xfrm>
            <a:off x="8099167" y="180234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1" name="Line 194"/>
          <p:cNvSpPr>
            <a:spLocks noChangeShapeType="1"/>
          </p:cNvSpPr>
          <p:nvPr/>
        </p:nvSpPr>
        <p:spPr bwMode="auto">
          <a:xfrm>
            <a:off x="8099167" y="180234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2" name="Line 195"/>
          <p:cNvSpPr>
            <a:spLocks noChangeShapeType="1"/>
          </p:cNvSpPr>
          <p:nvPr/>
        </p:nvSpPr>
        <p:spPr bwMode="auto">
          <a:xfrm>
            <a:off x="8139598" y="184352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3" name="Line 196"/>
          <p:cNvSpPr>
            <a:spLocks noChangeShapeType="1"/>
          </p:cNvSpPr>
          <p:nvPr/>
        </p:nvSpPr>
        <p:spPr bwMode="auto">
          <a:xfrm>
            <a:off x="8139598" y="1843521"/>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4" name="Line 197"/>
          <p:cNvSpPr>
            <a:spLocks noChangeShapeType="1"/>
          </p:cNvSpPr>
          <p:nvPr/>
        </p:nvSpPr>
        <p:spPr bwMode="auto">
          <a:xfrm>
            <a:off x="8139598" y="17619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5" name="Line 198"/>
          <p:cNvSpPr>
            <a:spLocks noChangeShapeType="1"/>
          </p:cNvSpPr>
          <p:nvPr/>
        </p:nvSpPr>
        <p:spPr bwMode="auto">
          <a:xfrm>
            <a:off x="8139598" y="176190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6" name="Rectangle 199"/>
          <p:cNvSpPr>
            <a:spLocks noChangeArrowheads="1"/>
          </p:cNvSpPr>
          <p:nvPr/>
        </p:nvSpPr>
        <p:spPr bwMode="auto">
          <a:xfrm>
            <a:off x="8087937" y="1773890"/>
            <a:ext cx="81611"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2187" name="Line 200"/>
          <p:cNvSpPr>
            <a:spLocks noChangeShapeType="1"/>
          </p:cNvSpPr>
          <p:nvPr/>
        </p:nvSpPr>
        <p:spPr bwMode="auto">
          <a:xfrm>
            <a:off x="8169547"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8" name="Line 201"/>
          <p:cNvSpPr>
            <a:spLocks noChangeShapeType="1"/>
          </p:cNvSpPr>
          <p:nvPr/>
        </p:nvSpPr>
        <p:spPr bwMode="auto">
          <a:xfrm>
            <a:off x="8169547"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89" name="Line 202"/>
          <p:cNvSpPr>
            <a:spLocks noChangeShapeType="1"/>
          </p:cNvSpPr>
          <p:nvPr/>
        </p:nvSpPr>
        <p:spPr bwMode="auto">
          <a:xfrm>
            <a:off x="8087936"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90" name="Line 203"/>
          <p:cNvSpPr>
            <a:spLocks noChangeShapeType="1"/>
          </p:cNvSpPr>
          <p:nvPr/>
        </p:nvSpPr>
        <p:spPr bwMode="auto">
          <a:xfrm>
            <a:off x="8087936" y="181506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2191" name="Line 204"/>
          <p:cNvSpPr>
            <a:spLocks noChangeShapeType="1"/>
          </p:cNvSpPr>
          <p:nvPr/>
        </p:nvSpPr>
        <p:spPr bwMode="auto">
          <a:xfrm>
            <a:off x="8129116" y="185550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3" name="Line 206"/>
          <p:cNvSpPr>
            <a:spLocks noChangeShapeType="1"/>
          </p:cNvSpPr>
          <p:nvPr/>
        </p:nvSpPr>
        <p:spPr bwMode="auto">
          <a:xfrm>
            <a:off x="8129116" y="185550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4" name="Line 207"/>
          <p:cNvSpPr>
            <a:spLocks noChangeShapeType="1"/>
          </p:cNvSpPr>
          <p:nvPr/>
        </p:nvSpPr>
        <p:spPr bwMode="auto">
          <a:xfrm>
            <a:off x="8129116"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5" name="Line 208"/>
          <p:cNvSpPr>
            <a:spLocks noChangeShapeType="1"/>
          </p:cNvSpPr>
          <p:nvPr/>
        </p:nvSpPr>
        <p:spPr bwMode="auto">
          <a:xfrm>
            <a:off x="8129116" y="17738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6" name="Rectangle 209"/>
          <p:cNvSpPr>
            <a:spLocks noChangeArrowheads="1"/>
          </p:cNvSpPr>
          <p:nvPr/>
        </p:nvSpPr>
        <p:spPr bwMode="auto">
          <a:xfrm>
            <a:off x="8079701" y="1788116"/>
            <a:ext cx="79365"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47" name="Line 210"/>
          <p:cNvSpPr>
            <a:spLocks noChangeShapeType="1"/>
          </p:cNvSpPr>
          <p:nvPr/>
        </p:nvSpPr>
        <p:spPr bwMode="auto">
          <a:xfrm>
            <a:off x="8118634" y="186972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8" name="Line 211"/>
          <p:cNvSpPr>
            <a:spLocks noChangeShapeType="1"/>
          </p:cNvSpPr>
          <p:nvPr/>
        </p:nvSpPr>
        <p:spPr bwMode="auto">
          <a:xfrm>
            <a:off x="8118634" y="186972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49" name="Line 212"/>
          <p:cNvSpPr>
            <a:spLocks noChangeShapeType="1"/>
          </p:cNvSpPr>
          <p:nvPr/>
        </p:nvSpPr>
        <p:spPr bwMode="auto">
          <a:xfrm>
            <a:off x="8118634"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0" name="Line 213"/>
          <p:cNvSpPr>
            <a:spLocks noChangeShapeType="1"/>
          </p:cNvSpPr>
          <p:nvPr/>
        </p:nvSpPr>
        <p:spPr bwMode="auto">
          <a:xfrm>
            <a:off x="8118634" y="178811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1" name="Rectangle 214"/>
          <p:cNvSpPr>
            <a:spLocks noChangeArrowheads="1"/>
          </p:cNvSpPr>
          <p:nvPr/>
        </p:nvSpPr>
        <p:spPr bwMode="auto">
          <a:xfrm>
            <a:off x="8068469" y="1802341"/>
            <a:ext cx="80114"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52" name="Rectangle 215"/>
          <p:cNvSpPr>
            <a:spLocks noChangeArrowheads="1"/>
          </p:cNvSpPr>
          <p:nvPr/>
        </p:nvSpPr>
        <p:spPr bwMode="auto">
          <a:xfrm>
            <a:off x="8260143" y="1738699"/>
            <a:ext cx="80114"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53" name="Line 216"/>
          <p:cNvSpPr>
            <a:spLocks noChangeShapeType="1"/>
          </p:cNvSpPr>
          <p:nvPr/>
        </p:nvSpPr>
        <p:spPr bwMode="auto">
          <a:xfrm>
            <a:off x="8340257" y="177913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4" name="Line 217"/>
          <p:cNvSpPr>
            <a:spLocks noChangeShapeType="1"/>
          </p:cNvSpPr>
          <p:nvPr/>
        </p:nvSpPr>
        <p:spPr bwMode="auto">
          <a:xfrm>
            <a:off x="8340257" y="177913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5" name="Line 218"/>
          <p:cNvSpPr>
            <a:spLocks noChangeShapeType="1"/>
          </p:cNvSpPr>
          <p:nvPr/>
        </p:nvSpPr>
        <p:spPr bwMode="auto">
          <a:xfrm>
            <a:off x="8260143" y="177913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6" name="Line 219"/>
          <p:cNvSpPr>
            <a:spLocks noChangeShapeType="1"/>
          </p:cNvSpPr>
          <p:nvPr/>
        </p:nvSpPr>
        <p:spPr bwMode="auto">
          <a:xfrm>
            <a:off x="8260143" y="177913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7" name="Line 220"/>
          <p:cNvSpPr>
            <a:spLocks noChangeShapeType="1"/>
          </p:cNvSpPr>
          <p:nvPr/>
        </p:nvSpPr>
        <p:spPr bwMode="auto">
          <a:xfrm>
            <a:off x="8301323" y="181881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8" name="Line 221"/>
          <p:cNvSpPr>
            <a:spLocks noChangeShapeType="1"/>
          </p:cNvSpPr>
          <p:nvPr/>
        </p:nvSpPr>
        <p:spPr bwMode="auto">
          <a:xfrm>
            <a:off x="8301323" y="181881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59" name="Line 222"/>
          <p:cNvSpPr>
            <a:spLocks noChangeShapeType="1"/>
          </p:cNvSpPr>
          <p:nvPr/>
        </p:nvSpPr>
        <p:spPr bwMode="auto">
          <a:xfrm>
            <a:off x="8301323" y="173869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0" name="Line 223"/>
          <p:cNvSpPr>
            <a:spLocks noChangeShapeType="1"/>
          </p:cNvSpPr>
          <p:nvPr/>
        </p:nvSpPr>
        <p:spPr bwMode="auto">
          <a:xfrm>
            <a:off x="8301323" y="173869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1" name="Rectangle 224"/>
          <p:cNvSpPr>
            <a:spLocks noChangeArrowheads="1"/>
          </p:cNvSpPr>
          <p:nvPr/>
        </p:nvSpPr>
        <p:spPr bwMode="auto">
          <a:xfrm>
            <a:off x="8251158" y="1751428"/>
            <a:ext cx="80114" cy="81611"/>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62" name="Line 225"/>
          <p:cNvSpPr>
            <a:spLocks noChangeShapeType="1"/>
          </p:cNvSpPr>
          <p:nvPr/>
        </p:nvSpPr>
        <p:spPr bwMode="auto">
          <a:xfrm>
            <a:off x="8331272"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3" name="Line 226"/>
          <p:cNvSpPr>
            <a:spLocks noChangeShapeType="1"/>
          </p:cNvSpPr>
          <p:nvPr/>
        </p:nvSpPr>
        <p:spPr bwMode="auto">
          <a:xfrm>
            <a:off x="8331272"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4" name="Line 227"/>
          <p:cNvSpPr>
            <a:spLocks noChangeShapeType="1"/>
          </p:cNvSpPr>
          <p:nvPr/>
        </p:nvSpPr>
        <p:spPr bwMode="auto">
          <a:xfrm>
            <a:off x="8251158"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5" name="Line 228"/>
          <p:cNvSpPr>
            <a:spLocks noChangeShapeType="1"/>
          </p:cNvSpPr>
          <p:nvPr/>
        </p:nvSpPr>
        <p:spPr bwMode="auto">
          <a:xfrm>
            <a:off x="8251158"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6" name="Line 229"/>
          <p:cNvSpPr>
            <a:spLocks noChangeShapeType="1"/>
          </p:cNvSpPr>
          <p:nvPr/>
        </p:nvSpPr>
        <p:spPr bwMode="auto">
          <a:xfrm>
            <a:off x="8290092" y="183303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7" name="Line 230"/>
          <p:cNvSpPr>
            <a:spLocks noChangeShapeType="1"/>
          </p:cNvSpPr>
          <p:nvPr/>
        </p:nvSpPr>
        <p:spPr bwMode="auto">
          <a:xfrm>
            <a:off x="8290092" y="183303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8" name="Line 231"/>
          <p:cNvSpPr>
            <a:spLocks noChangeShapeType="1"/>
          </p:cNvSpPr>
          <p:nvPr/>
        </p:nvSpPr>
        <p:spPr bwMode="auto">
          <a:xfrm>
            <a:off x="8290092" y="175142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69" name="Line 232"/>
          <p:cNvSpPr>
            <a:spLocks noChangeShapeType="1"/>
          </p:cNvSpPr>
          <p:nvPr/>
        </p:nvSpPr>
        <p:spPr bwMode="auto">
          <a:xfrm>
            <a:off x="8290092" y="175142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0" name="Rectangle 233"/>
          <p:cNvSpPr>
            <a:spLocks noChangeArrowheads="1"/>
          </p:cNvSpPr>
          <p:nvPr/>
        </p:nvSpPr>
        <p:spPr bwMode="auto">
          <a:xfrm>
            <a:off x="8240677" y="1765654"/>
            <a:ext cx="81611" cy="79365"/>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71" name="Line 234"/>
          <p:cNvSpPr>
            <a:spLocks noChangeShapeType="1"/>
          </p:cNvSpPr>
          <p:nvPr/>
        </p:nvSpPr>
        <p:spPr bwMode="auto">
          <a:xfrm>
            <a:off x="8322287" y="18060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2" name="Line 235"/>
          <p:cNvSpPr>
            <a:spLocks noChangeShapeType="1"/>
          </p:cNvSpPr>
          <p:nvPr/>
        </p:nvSpPr>
        <p:spPr bwMode="auto">
          <a:xfrm>
            <a:off x="8322287" y="18060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3" name="Line 236"/>
          <p:cNvSpPr>
            <a:spLocks noChangeShapeType="1"/>
          </p:cNvSpPr>
          <p:nvPr/>
        </p:nvSpPr>
        <p:spPr bwMode="auto">
          <a:xfrm>
            <a:off x="8240676" y="18060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4" name="Line 237"/>
          <p:cNvSpPr>
            <a:spLocks noChangeShapeType="1"/>
          </p:cNvSpPr>
          <p:nvPr/>
        </p:nvSpPr>
        <p:spPr bwMode="auto">
          <a:xfrm>
            <a:off x="8240676" y="1806084"/>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5" name="Line 238"/>
          <p:cNvSpPr>
            <a:spLocks noChangeShapeType="1"/>
          </p:cNvSpPr>
          <p:nvPr/>
        </p:nvSpPr>
        <p:spPr bwMode="auto">
          <a:xfrm>
            <a:off x="8281107" y="184501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6" name="Line 239"/>
          <p:cNvSpPr>
            <a:spLocks noChangeShapeType="1"/>
          </p:cNvSpPr>
          <p:nvPr/>
        </p:nvSpPr>
        <p:spPr bwMode="auto">
          <a:xfrm>
            <a:off x="8281107" y="184501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7" name="Line 240"/>
          <p:cNvSpPr>
            <a:spLocks noChangeShapeType="1"/>
          </p:cNvSpPr>
          <p:nvPr/>
        </p:nvSpPr>
        <p:spPr bwMode="auto">
          <a:xfrm>
            <a:off x="8281107" y="176565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8" name="Line 241"/>
          <p:cNvSpPr>
            <a:spLocks noChangeShapeType="1"/>
          </p:cNvSpPr>
          <p:nvPr/>
        </p:nvSpPr>
        <p:spPr bwMode="auto">
          <a:xfrm>
            <a:off x="8281107" y="176565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79" name="Rectangle 242"/>
          <p:cNvSpPr>
            <a:spLocks noChangeArrowheads="1"/>
          </p:cNvSpPr>
          <p:nvPr/>
        </p:nvSpPr>
        <p:spPr bwMode="auto">
          <a:xfrm>
            <a:off x="8231691" y="1777633"/>
            <a:ext cx="80114"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80" name="Line 243"/>
          <p:cNvSpPr>
            <a:spLocks noChangeShapeType="1"/>
          </p:cNvSpPr>
          <p:nvPr/>
        </p:nvSpPr>
        <p:spPr bwMode="auto">
          <a:xfrm>
            <a:off x="8311805"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1" name="Line 244"/>
          <p:cNvSpPr>
            <a:spLocks noChangeShapeType="1"/>
          </p:cNvSpPr>
          <p:nvPr/>
        </p:nvSpPr>
        <p:spPr bwMode="auto">
          <a:xfrm>
            <a:off x="8311805"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2" name="Line 245"/>
          <p:cNvSpPr>
            <a:spLocks noChangeShapeType="1"/>
          </p:cNvSpPr>
          <p:nvPr/>
        </p:nvSpPr>
        <p:spPr bwMode="auto">
          <a:xfrm>
            <a:off x="8231691"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3" name="Line 246"/>
          <p:cNvSpPr>
            <a:spLocks noChangeShapeType="1"/>
          </p:cNvSpPr>
          <p:nvPr/>
        </p:nvSpPr>
        <p:spPr bwMode="auto">
          <a:xfrm>
            <a:off x="8231691" y="181656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4" name="Line 247"/>
          <p:cNvSpPr>
            <a:spLocks noChangeShapeType="1"/>
          </p:cNvSpPr>
          <p:nvPr/>
        </p:nvSpPr>
        <p:spPr bwMode="auto">
          <a:xfrm>
            <a:off x="8270625" y="18577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5" name="Line 248"/>
          <p:cNvSpPr>
            <a:spLocks noChangeShapeType="1"/>
          </p:cNvSpPr>
          <p:nvPr/>
        </p:nvSpPr>
        <p:spPr bwMode="auto">
          <a:xfrm>
            <a:off x="8270625" y="1857746"/>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6" name="Line 249"/>
          <p:cNvSpPr>
            <a:spLocks noChangeShapeType="1"/>
          </p:cNvSpPr>
          <p:nvPr/>
        </p:nvSpPr>
        <p:spPr bwMode="auto">
          <a:xfrm>
            <a:off x="8270625" y="177763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7" name="Line 250"/>
          <p:cNvSpPr>
            <a:spLocks noChangeShapeType="1"/>
          </p:cNvSpPr>
          <p:nvPr/>
        </p:nvSpPr>
        <p:spPr bwMode="auto">
          <a:xfrm>
            <a:off x="8270625" y="177763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88" name="Rectangle 251"/>
          <p:cNvSpPr>
            <a:spLocks noChangeArrowheads="1"/>
          </p:cNvSpPr>
          <p:nvPr/>
        </p:nvSpPr>
        <p:spPr bwMode="auto">
          <a:xfrm>
            <a:off x="8221209" y="1791858"/>
            <a:ext cx="80114"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89" name="Line 252"/>
          <p:cNvSpPr>
            <a:spLocks noChangeShapeType="1"/>
          </p:cNvSpPr>
          <p:nvPr/>
        </p:nvSpPr>
        <p:spPr bwMode="auto">
          <a:xfrm>
            <a:off x="8261641" y="18719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0" name="Line 253"/>
          <p:cNvSpPr>
            <a:spLocks noChangeShapeType="1"/>
          </p:cNvSpPr>
          <p:nvPr/>
        </p:nvSpPr>
        <p:spPr bwMode="auto">
          <a:xfrm>
            <a:off x="8261641" y="18719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1" name="Line 254"/>
          <p:cNvSpPr>
            <a:spLocks noChangeShapeType="1"/>
          </p:cNvSpPr>
          <p:nvPr/>
        </p:nvSpPr>
        <p:spPr bwMode="auto">
          <a:xfrm>
            <a:off x="8261641"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2" name="Line 255"/>
          <p:cNvSpPr>
            <a:spLocks noChangeShapeType="1"/>
          </p:cNvSpPr>
          <p:nvPr/>
        </p:nvSpPr>
        <p:spPr bwMode="auto">
          <a:xfrm>
            <a:off x="8261641" y="1791858"/>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3" name="Rectangle 256"/>
          <p:cNvSpPr>
            <a:spLocks noChangeArrowheads="1"/>
          </p:cNvSpPr>
          <p:nvPr/>
        </p:nvSpPr>
        <p:spPr bwMode="auto">
          <a:xfrm>
            <a:off x="8210728" y="1806084"/>
            <a:ext cx="79365" cy="80114"/>
          </a:xfrm>
          <a:prstGeom prst="rect">
            <a:avLst/>
          </a:prstGeom>
          <a:solidFill>
            <a:srgbClr val="FFFFFF"/>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94" name="Line 257"/>
          <p:cNvSpPr>
            <a:spLocks noChangeShapeType="1"/>
          </p:cNvSpPr>
          <p:nvPr/>
        </p:nvSpPr>
        <p:spPr bwMode="auto">
          <a:xfrm>
            <a:off x="7208932" y="16660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5" name="Line 258"/>
          <p:cNvSpPr>
            <a:spLocks noChangeShapeType="1"/>
          </p:cNvSpPr>
          <p:nvPr/>
        </p:nvSpPr>
        <p:spPr bwMode="auto">
          <a:xfrm>
            <a:off x="7208932" y="16660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6" name="Line 259"/>
          <p:cNvSpPr>
            <a:spLocks noChangeShapeType="1"/>
          </p:cNvSpPr>
          <p:nvPr/>
        </p:nvSpPr>
        <p:spPr bwMode="auto">
          <a:xfrm>
            <a:off x="6984314" y="16660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7" name="Line 260"/>
          <p:cNvSpPr>
            <a:spLocks noChangeShapeType="1"/>
          </p:cNvSpPr>
          <p:nvPr/>
        </p:nvSpPr>
        <p:spPr bwMode="auto">
          <a:xfrm>
            <a:off x="6984314" y="16660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898" name="Rectangle 261"/>
          <p:cNvSpPr>
            <a:spLocks noChangeArrowheads="1"/>
          </p:cNvSpPr>
          <p:nvPr/>
        </p:nvSpPr>
        <p:spPr bwMode="auto">
          <a:xfrm>
            <a:off x="8823935" y="1518573"/>
            <a:ext cx="225367" cy="226864"/>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899" name="Rectangle 262"/>
          <p:cNvSpPr>
            <a:spLocks noChangeArrowheads="1"/>
          </p:cNvSpPr>
          <p:nvPr/>
        </p:nvSpPr>
        <p:spPr bwMode="auto">
          <a:xfrm>
            <a:off x="8795482" y="1552266"/>
            <a:ext cx="226864" cy="226864"/>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00" name="Rectangle 263"/>
          <p:cNvSpPr>
            <a:spLocks noChangeArrowheads="1"/>
          </p:cNvSpPr>
          <p:nvPr/>
        </p:nvSpPr>
        <p:spPr bwMode="auto">
          <a:xfrm>
            <a:off x="8767031" y="1594944"/>
            <a:ext cx="226864" cy="225367"/>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01" name="Rectangle 264"/>
          <p:cNvSpPr>
            <a:spLocks noChangeArrowheads="1"/>
          </p:cNvSpPr>
          <p:nvPr/>
        </p:nvSpPr>
        <p:spPr bwMode="auto">
          <a:xfrm>
            <a:off x="8737082" y="1632380"/>
            <a:ext cx="226864" cy="226864"/>
          </a:xfrm>
          <a:prstGeom prst="rect">
            <a:avLst/>
          </a:prstGeom>
          <a:solidFill>
            <a:srgbClr val="CCE19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04" name="Line 267"/>
          <p:cNvSpPr>
            <a:spLocks noChangeShapeType="1"/>
          </p:cNvSpPr>
          <p:nvPr/>
        </p:nvSpPr>
        <p:spPr bwMode="auto">
          <a:xfrm>
            <a:off x="9049301" y="1518573"/>
            <a:ext cx="106319"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05" name="Line 268"/>
          <p:cNvSpPr>
            <a:spLocks noChangeShapeType="1"/>
          </p:cNvSpPr>
          <p:nvPr/>
        </p:nvSpPr>
        <p:spPr bwMode="auto">
          <a:xfrm>
            <a:off x="8963947" y="1632380"/>
            <a:ext cx="106319"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06" name="Line 269"/>
          <p:cNvSpPr>
            <a:spLocks noChangeShapeType="1"/>
          </p:cNvSpPr>
          <p:nvPr/>
        </p:nvSpPr>
        <p:spPr bwMode="auto">
          <a:xfrm flipH="1">
            <a:off x="9043310" y="1538040"/>
            <a:ext cx="64390" cy="77868"/>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07" name="Freeform 270"/>
          <p:cNvSpPr>
            <a:spLocks/>
          </p:cNvSpPr>
          <p:nvPr/>
        </p:nvSpPr>
        <p:spPr bwMode="auto">
          <a:xfrm>
            <a:off x="9088234" y="1520072"/>
            <a:ext cx="31446" cy="35939"/>
          </a:xfrm>
          <a:custGeom>
            <a:avLst/>
            <a:gdLst>
              <a:gd name="T0" fmla="*/ 18 w 18"/>
              <a:gd name="T1" fmla="*/ 0 h 20"/>
              <a:gd name="T2" fmla="*/ 0 w 18"/>
              <a:gd name="T3" fmla="*/ 8 h 20"/>
              <a:gd name="T4" fmla="*/ 10 w 18"/>
              <a:gd name="T5" fmla="*/ 11 h 20"/>
              <a:gd name="T6" fmla="*/ 15 w 18"/>
              <a:gd name="T7" fmla="*/ 20 h 20"/>
              <a:gd name="T8" fmla="*/ 18 w 18"/>
              <a:gd name="T9" fmla="*/ 0 h 20"/>
            </a:gdLst>
            <a:ahLst/>
            <a:cxnLst>
              <a:cxn ang="0">
                <a:pos x="T0" y="T1"/>
              </a:cxn>
              <a:cxn ang="0">
                <a:pos x="T2" y="T3"/>
              </a:cxn>
              <a:cxn ang="0">
                <a:pos x="T4" y="T5"/>
              </a:cxn>
              <a:cxn ang="0">
                <a:pos x="T6" y="T7"/>
              </a:cxn>
              <a:cxn ang="0">
                <a:pos x="T8" y="T9"/>
              </a:cxn>
            </a:cxnLst>
            <a:rect l="0" t="0" r="r" b="b"/>
            <a:pathLst>
              <a:path w="18" h="20">
                <a:moveTo>
                  <a:pt x="18" y="0"/>
                </a:moveTo>
                <a:cubicBezTo>
                  <a:pt x="13" y="4"/>
                  <a:pt x="6" y="7"/>
                  <a:pt x="0" y="8"/>
                </a:cubicBezTo>
                <a:cubicBezTo>
                  <a:pt x="10" y="11"/>
                  <a:pt x="10" y="11"/>
                  <a:pt x="10" y="11"/>
                </a:cubicBezTo>
                <a:cubicBezTo>
                  <a:pt x="15" y="20"/>
                  <a:pt x="15" y="20"/>
                  <a:pt x="15" y="20"/>
                </a:cubicBezTo>
                <a:cubicBezTo>
                  <a:pt x="15" y="14"/>
                  <a:pt x="16" y="6"/>
                  <a:pt x="18" y="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08" name="Freeform 271"/>
          <p:cNvSpPr>
            <a:spLocks/>
          </p:cNvSpPr>
          <p:nvPr/>
        </p:nvSpPr>
        <p:spPr bwMode="auto">
          <a:xfrm>
            <a:off x="9031331" y="1598688"/>
            <a:ext cx="31446" cy="33693"/>
          </a:xfrm>
          <a:custGeom>
            <a:avLst/>
            <a:gdLst>
              <a:gd name="T0" fmla="*/ 0 w 18"/>
              <a:gd name="T1" fmla="*/ 19 h 19"/>
              <a:gd name="T2" fmla="*/ 3 w 18"/>
              <a:gd name="T3" fmla="*/ 0 h 19"/>
              <a:gd name="T4" fmla="*/ 8 w 18"/>
              <a:gd name="T5" fmla="*/ 8 h 19"/>
              <a:gd name="T6" fmla="*/ 18 w 18"/>
              <a:gd name="T7" fmla="*/ 12 h 19"/>
              <a:gd name="T8" fmla="*/ 0 w 18"/>
              <a:gd name="T9" fmla="*/ 19 h 19"/>
            </a:gdLst>
            <a:ahLst/>
            <a:cxnLst>
              <a:cxn ang="0">
                <a:pos x="T0" y="T1"/>
              </a:cxn>
              <a:cxn ang="0">
                <a:pos x="T2" y="T3"/>
              </a:cxn>
              <a:cxn ang="0">
                <a:pos x="T4" y="T5"/>
              </a:cxn>
              <a:cxn ang="0">
                <a:pos x="T6" y="T7"/>
              </a:cxn>
              <a:cxn ang="0">
                <a:pos x="T8" y="T9"/>
              </a:cxn>
            </a:cxnLst>
            <a:rect l="0" t="0" r="r" b="b"/>
            <a:pathLst>
              <a:path w="18" h="19">
                <a:moveTo>
                  <a:pt x="0" y="19"/>
                </a:moveTo>
                <a:cubicBezTo>
                  <a:pt x="2" y="13"/>
                  <a:pt x="3" y="5"/>
                  <a:pt x="3" y="0"/>
                </a:cubicBezTo>
                <a:cubicBezTo>
                  <a:pt x="8" y="8"/>
                  <a:pt x="8" y="8"/>
                  <a:pt x="8" y="8"/>
                </a:cubicBezTo>
                <a:cubicBezTo>
                  <a:pt x="18" y="12"/>
                  <a:pt x="18" y="12"/>
                  <a:pt x="18" y="12"/>
                </a:cubicBezTo>
                <a:cubicBezTo>
                  <a:pt x="12" y="13"/>
                  <a:pt x="5" y="16"/>
                  <a:pt x="0" y="19"/>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09" name="Line 272"/>
          <p:cNvSpPr>
            <a:spLocks noChangeShapeType="1"/>
          </p:cNvSpPr>
          <p:nvPr/>
        </p:nvSpPr>
        <p:spPr bwMode="auto">
          <a:xfrm>
            <a:off x="8685419" y="1633877"/>
            <a:ext cx="51662"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0" name="Line 273"/>
          <p:cNvSpPr>
            <a:spLocks noChangeShapeType="1"/>
          </p:cNvSpPr>
          <p:nvPr/>
        </p:nvSpPr>
        <p:spPr bwMode="auto">
          <a:xfrm>
            <a:off x="8683922" y="1855500"/>
            <a:ext cx="53160"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1" name="Line 274"/>
          <p:cNvSpPr>
            <a:spLocks noChangeShapeType="1"/>
          </p:cNvSpPr>
          <p:nvPr/>
        </p:nvSpPr>
        <p:spPr bwMode="auto">
          <a:xfrm flipH="1">
            <a:off x="8698148" y="1657088"/>
            <a:ext cx="3744" cy="177448"/>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2" name="Freeform 275"/>
          <p:cNvSpPr>
            <a:spLocks/>
          </p:cNvSpPr>
          <p:nvPr/>
        </p:nvSpPr>
        <p:spPr bwMode="auto">
          <a:xfrm>
            <a:off x="8683923" y="1636124"/>
            <a:ext cx="33693" cy="29949"/>
          </a:xfrm>
          <a:custGeom>
            <a:avLst/>
            <a:gdLst>
              <a:gd name="T0" fmla="*/ 10 w 19"/>
              <a:gd name="T1" fmla="*/ 0 h 17"/>
              <a:gd name="T2" fmla="*/ 0 w 19"/>
              <a:gd name="T3" fmla="*/ 17 h 17"/>
              <a:gd name="T4" fmla="*/ 10 w 19"/>
              <a:gd name="T5" fmla="*/ 14 h 17"/>
              <a:gd name="T6" fmla="*/ 19 w 19"/>
              <a:gd name="T7" fmla="*/ 17 h 17"/>
              <a:gd name="T8" fmla="*/ 10 w 19"/>
              <a:gd name="T9" fmla="*/ 0 h 17"/>
            </a:gdLst>
            <a:ahLst/>
            <a:cxnLst>
              <a:cxn ang="0">
                <a:pos x="T0" y="T1"/>
              </a:cxn>
              <a:cxn ang="0">
                <a:pos x="T2" y="T3"/>
              </a:cxn>
              <a:cxn ang="0">
                <a:pos x="T4" y="T5"/>
              </a:cxn>
              <a:cxn ang="0">
                <a:pos x="T6" y="T7"/>
              </a:cxn>
              <a:cxn ang="0">
                <a:pos x="T8" y="T9"/>
              </a:cxn>
            </a:cxnLst>
            <a:rect l="0" t="0" r="r" b="b"/>
            <a:pathLst>
              <a:path w="19" h="17">
                <a:moveTo>
                  <a:pt x="10" y="0"/>
                </a:moveTo>
                <a:cubicBezTo>
                  <a:pt x="8" y="6"/>
                  <a:pt x="4" y="13"/>
                  <a:pt x="0" y="17"/>
                </a:cubicBezTo>
                <a:cubicBezTo>
                  <a:pt x="10" y="14"/>
                  <a:pt x="10" y="14"/>
                  <a:pt x="10" y="14"/>
                </a:cubicBezTo>
                <a:cubicBezTo>
                  <a:pt x="19" y="17"/>
                  <a:pt x="19" y="17"/>
                  <a:pt x="19" y="17"/>
                </a:cubicBezTo>
                <a:cubicBezTo>
                  <a:pt x="16" y="13"/>
                  <a:pt x="12" y="6"/>
                  <a:pt x="10" y="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13" name="Freeform 276"/>
          <p:cNvSpPr>
            <a:spLocks/>
          </p:cNvSpPr>
          <p:nvPr/>
        </p:nvSpPr>
        <p:spPr bwMode="auto">
          <a:xfrm>
            <a:off x="8681677" y="1824055"/>
            <a:ext cx="33693" cy="31447"/>
          </a:xfrm>
          <a:custGeom>
            <a:avLst/>
            <a:gdLst>
              <a:gd name="T0" fmla="*/ 9 w 19"/>
              <a:gd name="T1" fmla="*/ 18 h 18"/>
              <a:gd name="T2" fmla="*/ 0 w 19"/>
              <a:gd name="T3" fmla="*/ 0 h 18"/>
              <a:gd name="T4" fmla="*/ 9 w 19"/>
              <a:gd name="T5" fmla="*/ 4 h 18"/>
              <a:gd name="T6" fmla="*/ 19 w 19"/>
              <a:gd name="T7" fmla="*/ 1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7" y="12"/>
                  <a:pt x="4" y="5"/>
                  <a:pt x="0" y="0"/>
                </a:cubicBezTo>
                <a:cubicBezTo>
                  <a:pt x="9" y="4"/>
                  <a:pt x="9" y="4"/>
                  <a:pt x="9" y="4"/>
                </a:cubicBezTo>
                <a:cubicBezTo>
                  <a:pt x="19" y="1"/>
                  <a:pt x="19" y="1"/>
                  <a:pt x="19" y="1"/>
                </a:cubicBezTo>
                <a:cubicBezTo>
                  <a:pt x="15" y="5"/>
                  <a:pt x="11" y="12"/>
                  <a:pt x="9" y="18"/>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14" name="Line 277"/>
          <p:cNvSpPr>
            <a:spLocks noChangeShapeType="1"/>
          </p:cNvSpPr>
          <p:nvPr/>
        </p:nvSpPr>
        <p:spPr bwMode="auto">
          <a:xfrm flipV="1">
            <a:off x="8738579" y="1859244"/>
            <a:ext cx="0" cy="69632"/>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5" name="Line 278"/>
          <p:cNvSpPr>
            <a:spLocks noChangeShapeType="1"/>
          </p:cNvSpPr>
          <p:nvPr/>
        </p:nvSpPr>
        <p:spPr bwMode="auto">
          <a:xfrm flipV="1">
            <a:off x="8960202" y="1859244"/>
            <a:ext cx="0" cy="69632"/>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6" name="Line 279"/>
          <p:cNvSpPr>
            <a:spLocks noChangeShapeType="1"/>
          </p:cNvSpPr>
          <p:nvPr/>
        </p:nvSpPr>
        <p:spPr bwMode="auto">
          <a:xfrm>
            <a:off x="8763288" y="1895184"/>
            <a:ext cx="175951" cy="1497"/>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17" name="Freeform 280"/>
          <p:cNvSpPr>
            <a:spLocks/>
          </p:cNvSpPr>
          <p:nvPr/>
        </p:nvSpPr>
        <p:spPr bwMode="auto">
          <a:xfrm>
            <a:off x="8742324" y="1877214"/>
            <a:ext cx="29949" cy="33693"/>
          </a:xfrm>
          <a:custGeom>
            <a:avLst/>
            <a:gdLst>
              <a:gd name="T0" fmla="*/ 0 w 17"/>
              <a:gd name="T1" fmla="*/ 9 h 19"/>
              <a:gd name="T2" fmla="*/ 17 w 17"/>
              <a:gd name="T3" fmla="*/ 19 h 19"/>
              <a:gd name="T4" fmla="*/ 13 w 17"/>
              <a:gd name="T5" fmla="*/ 10 h 19"/>
              <a:gd name="T6" fmla="*/ 17 w 17"/>
              <a:gd name="T7" fmla="*/ 0 h 19"/>
              <a:gd name="T8" fmla="*/ 0 w 17"/>
              <a:gd name="T9" fmla="*/ 9 h 19"/>
            </a:gdLst>
            <a:ahLst/>
            <a:cxnLst>
              <a:cxn ang="0">
                <a:pos x="T0" y="T1"/>
              </a:cxn>
              <a:cxn ang="0">
                <a:pos x="T2" y="T3"/>
              </a:cxn>
              <a:cxn ang="0">
                <a:pos x="T4" y="T5"/>
              </a:cxn>
              <a:cxn ang="0">
                <a:pos x="T6" y="T7"/>
              </a:cxn>
              <a:cxn ang="0">
                <a:pos x="T8" y="T9"/>
              </a:cxn>
            </a:cxnLst>
            <a:rect l="0" t="0" r="r" b="b"/>
            <a:pathLst>
              <a:path w="17" h="19">
                <a:moveTo>
                  <a:pt x="0" y="9"/>
                </a:moveTo>
                <a:cubicBezTo>
                  <a:pt x="5" y="12"/>
                  <a:pt x="12" y="15"/>
                  <a:pt x="17" y="19"/>
                </a:cubicBezTo>
                <a:cubicBezTo>
                  <a:pt x="13" y="10"/>
                  <a:pt x="13" y="10"/>
                  <a:pt x="13" y="10"/>
                </a:cubicBezTo>
                <a:cubicBezTo>
                  <a:pt x="17" y="0"/>
                  <a:pt x="17" y="0"/>
                  <a:pt x="17" y="0"/>
                </a:cubicBezTo>
                <a:cubicBezTo>
                  <a:pt x="12" y="4"/>
                  <a:pt x="5" y="7"/>
                  <a:pt x="0" y="9"/>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18" name="Freeform 281"/>
          <p:cNvSpPr>
            <a:spLocks/>
          </p:cNvSpPr>
          <p:nvPr/>
        </p:nvSpPr>
        <p:spPr bwMode="auto">
          <a:xfrm>
            <a:off x="8930254" y="1880958"/>
            <a:ext cx="29949" cy="33693"/>
          </a:xfrm>
          <a:custGeom>
            <a:avLst/>
            <a:gdLst>
              <a:gd name="T0" fmla="*/ 17 w 17"/>
              <a:gd name="T1" fmla="*/ 10 h 19"/>
              <a:gd name="T2" fmla="*/ 0 w 17"/>
              <a:gd name="T3" fmla="*/ 19 h 19"/>
              <a:gd name="T4" fmla="*/ 4 w 17"/>
              <a:gd name="T5" fmla="*/ 9 h 19"/>
              <a:gd name="T6" fmla="*/ 0 w 17"/>
              <a:gd name="T7" fmla="*/ 0 h 19"/>
              <a:gd name="T8" fmla="*/ 17 w 17"/>
              <a:gd name="T9" fmla="*/ 10 h 19"/>
            </a:gdLst>
            <a:ahLst/>
            <a:cxnLst>
              <a:cxn ang="0">
                <a:pos x="T0" y="T1"/>
              </a:cxn>
              <a:cxn ang="0">
                <a:pos x="T2" y="T3"/>
              </a:cxn>
              <a:cxn ang="0">
                <a:pos x="T4" y="T5"/>
              </a:cxn>
              <a:cxn ang="0">
                <a:pos x="T6" y="T7"/>
              </a:cxn>
              <a:cxn ang="0">
                <a:pos x="T8" y="T9"/>
              </a:cxn>
            </a:cxnLst>
            <a:rect l="0" t="0" r="r" b="b"/>
            <a:pathLst>
              <a:path w="17" h="19">
                <a:moveTo>
                  <a:pt x="17" y="10"/>
                </a:moveTo>
                <a:cubicBezTo>
                  <a:pt x="12" y="12"/>
                  <a:pt x="5" y="15"/>
                  <a:pt x="0" y="19"/>
                </a:cubicBezTo>
                <a:cubicBezTo>
                  <a:pt x="4" y="9"/>
                  <a:pt x="4" y="9"/>
                  <a:pt x="4" y="9"/>
                </a:cubicBezTo>
                <a:cubicBezTo>
                  <a:pt x="0" y="0"/>
                  <a:pt x="0" y="0"/>
                  <a:pt x="0" y="0"/>
                </a:cubicBezTo>
                <a:cubicBezTo>
                  <a:pt x="5" y="4"/>
                  <a:pt x="12" y="7"/>
                  <a:pt x="17" y="1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21" name="Line 284"/>
          <p:cNvSpPr>
            <a:spLocks noChangeShapeType="1"/>
          </p:cNvSpPr>
          <p:nvPr/>
        </p:nvSpPr>
        <p:spPr bwMode="auto">
          <a:xfrm>
            <a:off x="6952119" y="1478142"/>
            <a:ext cx="88350"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23" name="Line 286"/>
          <p:cNvSpPr>
            <a:spLocks noChangeShapeType="1"/>
          </p:cNvSpPr>
          <p:nvPr/>
        </p:nvSpPr>
        <p:spPr bwMode="auto">
          <a:xfrm>
            <a:off x="7733789" y="1797099"/>
            <a:ext cx="53160"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24" name="Line 287"/>
          <p:cNvSpPr>
            <a:spLocks noChangeShapeType="1"/>
          </p:cNvSpPr>
          <p:nvPr/>
        </p:nvSpPr>
        <p:spPr bwMode="auto">
          <a:xfrm>
            <a:off x="7733789" y="1877213"/>
            <a:ext cx="51662"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25" name="Line 288"/>
          <p:cNvSpPr>
            <a:spLocks noChangeShapeType="1"/>
          </p:cNvSpPr>
          <p:nvPr/>
        </p:nvSpPr>
        <p:spPr bwMode="auto">
          <a:xfrm flipH="1">
            <a:off x="7758498" y="1821808"/>
            <a:ext cx="1497" cy="33693"/>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26" name="Freeform 289"/>
          <p:cNvSpPr>
            <a:spLocks/>
          </p:cNvSpPr>
          <p:nvPr/>
        </p:nvSpPr>
        <p:spPr bwMode="auto">
          <a:xfrm>
            <a:off x="7742774" y="1800844"/>
            <a:ext cx="33693" cy="29949"/>
          </a:xfrm>
          <a:custGeom>
            <a:avLst/>
            <a:gdLst>
              <a:gd name="T0" fmla="*/ 11 w 19"/>
              <a:gd name="T1" fmla="*/ 0 h 17"/>
              <a:gd name="T2" fmla="*/ 0 w 19"/>
              <a:gd name="T3" fmla="*/ 16 h 17"/>
              <a:gd name="T4" fmla="*/ 10 w 19"/>
              <a:gd name="T5" fmla="*/ 13 h 17"/>
              <a:gd name="T6" fmla="*/ 19 w 19"/>
              <a:gd name="T7" fmla="*/ 17 h 17"/>
              <a:gd name="T8" fmla="*/ 11 w 19"/>
              <a:gd name="T9" fmla="*/ 0 h 17"/>
            </a:gdLst>
            <a:ahLst/>
            <a:cxnLst>
              <a:cxn ang="0">
                <a:pos x="T0" y="T1"/>
              </a:cxn>
              <a:cxn ang="0">
                <a:pos x="T2" y="T3"/>
              </a:cxn>
              <a:cxn ang="0">
                <a:pos x="T4" y="T5"/>
              </a:cxn>
              <a:cxn ang="0">
                <a:pos x="T6" y="T7"/>
              </a:cxn>
              <a:cxn ang="0">
                <a:pos x="T8" y="T9"/>
              </a:cxn>
            </a:cxnLst>
            <a:rect l="0" t="0" r="r" b="b"/>
            <a:pathLst>
              <a:path w="19" h="17">
                <a:moveTo>
                  <a:pt x="11" y="0"/>
                </a:moveTo>
                <a:cubicBezTo>
                  <a:pt x="8" y="5"/>
                  <a:pt x="4" y="12"/>
                  <a:pt x="0" y="16"/>
                </a:cubicBezTo>
                <a:cubicBezTo>
                  <a:pt x="10" y="13"/>
                  <a:pt x="10" y="13"/>
                  <a:pt x="10" y="13"/>
                </a:cubicBezTo>
                <a:cubicBezTo>
                  <a:pt x="19" y="17"/>
                  <a:pt x="19" y="17"/>
                  <a:pt x="19" y="17"/>
                </a:cubicBezTo>
                <a:cubicBezTo>
                  <a:pt x="16" y="13"/>
                  <a:pt x="12" y="5"/>
                  <a:pt x="11" y="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27" name="Freeform 290"/>
          <p:cNvSpPr>
            <a:spLocks/>
          </p:cNvSpPr>
          <p:nvPr/>
        </p:nvSpPr>
        <p:spPr bwMode="auto">
          <a:xfrm>
            <a:off x="7742774" y="1847265"/>
            <a:ext cx="33693" cy="29949"/>
          </a:xfrm>
          <a:custGeom>
            <a:avLst/>
            <a:gdLst>
              <a:gd name="T0" fmla="*/ 9 w 19"/>
              <a:gd name="T1" fmla="*/ 17 h 17"/>
              <a:gd name="T2" fmla="*/ 0 w 19"/>
              <a:gd name="T3" fmla="*/ 0 h 17"/>
              <a:gd name="T4" fmla="*/ 9 w 19"/>
              <a:gd name="T5" fmla="*/ 4 h 17"/>
              <a:gd name="T6" fmla="*/ 19 w 19"/>
              <a:gd name="T7" fmla="*/ 1 h 17"/>
              <a:gd name="T8" fmla="*/ 9 w 19"/>
              <a:gd name="T9" fmla="*/ 17 h 17"/>
            </a:gdLst>
            <a:ahLst/>
            <a:cxnLst>
              <a:cxn ang="0">
                <a:pos x="T0" y="T1"/>
              </a:cxn>
              <a:cxn ang="0">
                <a:pos x="T2" y="T3"/>
              </a:cxn>
              <a:cxn ang="0">
                <a:pos x="T4" y="T5"/>
              </a:cxn>
              <a:cxn ang="0">
                <a:pos x="T6" y="T7"/>
              </a:cxn>
              <a:cxn ang="0">
                <a:pos x="T8" y="T9"/>
              </a:cxn>
            </a:cxnLst>
            <a:rect l="0" t="0" r="r" b="b"/>
            <a:pathLst>
              <a:path w="19" h="17">
                <a:moveTo>
                  <a:pt x="9" y="17"/>
                </a:moveTo>
                <a:cubicBezTo>
                  <a:pt x="7" y="12"/>
                  <a:pt x="3" y="4"/>
                  <a:pt x="0" y="0"/>
                </a:cubicBezTo>
                <a:cubicBezTo>
                  <a:pt x="9" y="4"/>
                  <a:pt x="9" y="4"/>
                  <a:pt x="9" y="4"/>
                </a:cubicBezTo>
                <a:cubicBezTo>
                  <a:pt x="19" y="1"/>
                  <a:pt x="19" y="1"/>
                  <a:pt x="19" y="1"/>
                </a:cubicBezTo>
                <a:cubicBezTo>
                  <a:pt x="15" y="5"/>
                  <a:pt x="11" y="12"/>
                  <a:pt x="9" y="17"/>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29" name="Line 292"/>
          <p:cNvSpPr>
            <a:spLocks noChangeShapeType="1"/>
          </p:cNvSpPr>
          <p:nvPr/>
        </p:nvSpPr>
        <p:spPr bwMode="auto">
          <a:xfrm flipV="1">
            <a:off x="7786948" y="1878711"/>
            <a:ext cx="0" cy="5316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0" name="Line 293"/>
          <p:cNvSpPr>
            <a:spLocks noChangeShapeType="1"/>
          </p:cNvSpPr>
          <p:nvPr/>
        </p:nvSpPr>
        <p:spPr bwMode="auto">
          <a:xfrm flipV="1">
            <a:off x="7867062" y="1880958"/>
            <a:ext cx="0" cy="50913"/>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1" name="Line 294"/>
          <p:cNvSpPr>
            <a:spLocks noChangeShapeType="1"/>
          </p:cNvSpPr>
          <p:nvPr/>
        </p:nvSpPr>
        <p:spPr bwMode="auto">
          <a:xfrm>
            <a:off x="7810159" y="1905666"/>
            <a:ext cx="35190" cy="1497"/>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2" name="Freeform 295"/>
          <p:cNvSpPr>
            <a:spLocks/>
          </p:cNvSpPr>
          <p:nvPr/>
        </p:nvSpPr>
        <p:spPr bwMode="auto">
          <a:xfrm>
            <a:off x="7788447" y="1887695"/>
            <a:ext cx="32195" cy="35190"/>
          </a:xfrm>
          <a:custGeom>
            <a:avLst/>
            <a:gdLst>
              <a:gd name="T0" fmla="*/ 0 w 18"/>
              <a:gd name="T1" fmla="*/ 9 h 20"/>
              <a:gd name="T2" fmla="*/ 17 w 18"/>
              <a:gd name="T3" fmla="*/ 20 h 20"/>
              <a:gd name="T4" fmla="*/ 14 w 18"/>
              <a:gd name="T5" fmla="*/ 10 h 20"/>
              <a:gd name="T6" fmla="*/ 18 w 18"/>
              <a:gd name="T7" fmla="*/ 0 h 20"/>
              <a:gd name="T8" fmla="*/ 0 w 18"/>
              <a:gd name="T9" fmla="*/ 9 h 20"/>
            </a:gdLst>
            <a:ahLst/>
            <a:cxnLst>
              <a:cxn ang="0">
                <a:pos x="T0" y="T1"/>
              </a:cxn>
              <a:cxn ang="0">
                <a:pos x="T2" y="T3"/>
              </a:cxn>
              <a:cxn ang="0">
                <a:pos x="T4" y="T5"/>
              </a:cxn>
              <a:cxn ang="0">
                <a:pos x="T6" y="T7"/>
              </a:cxn>
              <a:cxn ang="0">
                <a:pos x="T8" y="T9"/>
              </a:cxn>
            </a:cxnLst>
            <a:rect l="0" t="0" r="r" b="b"/>
            <a:pathLst>
              <a:path w="18" h="20">
                <a:moveTo>
                  <a:pt x="0" y="9"/>
                </a:moveTo>
                <a:cubicBezTo>
                  <a:pt x="6" y="12"/>
                  <a:pt x="13" y="15"/>
                  <a:pt x="17" y="20"/>
                </a:cubicBezTo>
                <a:cubicBezTo>
                  <a:pt x="14" y="10"/>
                  <a:pt x="14" y="10"/>
                  <a:pt x="14" y="10"/>
                </a:cubicBezTo>
                <a:cubicBezTo>
                  <a:pt x="18" y="0"/>
                  <a:pt x="18" y="0"/>
                  <a:pt x="18" y="0"/>
                </a:cubicBezTo>
                <a:cubicBezTo>
                  <a:pt x="13" y="4"/>
                  <a:pt x="6" y="7"/>
                  <a:pt x="0" y="9"/>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33" name="Freeform 296"/>
          <p:cNvSpPr>
            <a:spLocks/>
          </p:cNvSpPr>
          <p:nvPr/>
        </p:nvSpPr>
        <p:spPr bwMode="auto">
          <a:xfrm>
            <a:off x="7834868" y="1889194"/>
            <a:ext cx="32195" cy="33693"/>
          </a:xfrm>
          <a:custGeom>
            <a:avLst/>
            <a:gdLst>
              <a:gd name="T0" fmla="*/ 18 w 18"/>
              <a:gd name="T1" fmla="*/ 10 h 19"/>
              <a:gd name="T2" fmla="*/ 0 w 18"/>
              <a:gd name="T3" fmla="*/ 19 h 19"/>
              <a:gd name="T4" fmla="*/ 4 w 18"/>
              <a:gd name="T5" fmla="*/ 10 h 19"/>
              <a:gd name="T6" fmla="*/ 1 w 18"/>
              <a:gd name="T7" fmla="*/ 0 h 19"/>
              <a:gd name="T8" fmla="*/ 18 w 18"/>
              <a:gd name="T9" fmla="*/ 10 h 19"/>
            </a:gdLst>
            <a:ahLst/>
            <a:cxnLst>
              <a:cxn ang="0">
                <a:pos x="T0" y="T1"/>
              </a:cxn>
              <a:cxn ang="0">
                <a:pos x="T2" y="T3"/>
              </a:cxn>
              <a:cxn ang="0">
                <a:pos x="T4" y="T5"/>
              </a:cxn>
              <a:cxn ang="0">
                <a:pos x="T6" y="T7"/>
              </a:cxn>
              <a:cxn ang="0">
                <a:pos x="T8" y="T9"/>
              </a:cxn>
            </a:cxnLst>
            <a:rect l="0" t="0" r="r" b="b"/>
            <a:pathLst>
              <a:path w="18" h="19">
                <a:moveTo>
                  <a:pt x="18" y="10"/>
                </a:moveTo>
                <a:cubicBezTo>
                  <a:pt x="12" y="12"/>
                  <a:pt x="5" y="15"/>
                  <a:pt x="0" y="19"/>
                </a:cubicBezTo>
                <a:cubicBezTo>
                  <a:pt x="4" y="10"/>
                  <a:pt x="4" y="10"/>
                  <a:pt x="4" y="10"/>
                </a:cubicBezTo>
                <a:cubicBezTo>
                  <a:pt x="1" y="0"/>
                  <a:pt x="1" y="0"/>
                  <a:pt x="1" y="0"/>
                </a:cubicBezTo>
                <a:cubicBezTo>
                  <a:pt x="6" y="4"/>
                  <a:pt x="12" y="8"/>
                  <a:pt x="18" y="1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34" name="Rectangle 297"/>
          <p:cNvSpPr>
            <a:spLocks noChangeArrowheads="1"/>
          </p:cNvSpPr>
          <p:nvPr/>
        </p:nvSpPr>
        <p:spPr bwMode="auto">
          <a:xfrm>
            <a:off x="6984314" y="1553764"/>
            <a:ext cx="224618" cy="225367"/>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35" name="Rectangle 298"/>
          <p:cNvSpPr>
            <a:spLocks noChangeArrowheads="1"/>
          </p:cNvSpPr>
          <p:nvPr/>
        </p:nvSpPr>
        <p:spPr bwMode="auto">
          <a:xfrm>
            <a:off x="7074161" y="1573980"/>
            <a:ext cx="80114"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36" name="Line 299"/>
          <p:cNvSpPr>
            <a:spLocks noChangeShapeType="1"/>
          </p:cNvSpPr>
          <p:nvPr/>
        </p:nvSpPr>
        <p:spPr bwMode="auto">
          <a:xfrm>
            <a:off x="7154275"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7" name="Line 300"/>
          <p:cNvSpPr>
            <a:spLocks noChangeShapeType="1"/>
          </p:cNvSpPr>
          <p:nvPr/>
        </p:nvSpPr>
        <p:spPr bwMode="auto">
          <a:xfrm>
            <a:off x="7154275"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8" name="Line 301"/>
          <p:cNvSpPr>
            <a:spLocks noChangeShapeType="1"/>
          </p:cNvSpPr>
          <p:nvPr/>
        </p:nvSpPr>
        <p:spPr bwMode="auto">
          <a:xfrm>
            <a:off x="7074161"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39" name="Line 302"/>
          <p:cNvSpPr>
            <a:spLocks noChangeShapeType="1"/>
          </p:cNvSpPr>
          <p:nvPr/>
        </p:nvSpPr>
        <p:spPr bwMode="auto">
          <a:xfrm>
            <a:off x="7074161" y="161441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0" name="Line 303"/>
          <p:cNvSpPr>
            <a:spLocks noChangeShapeType="1"/>
          </p:cNvSpPr>
          <p:nvPr/>
        </p:nvSpPr>
        <p:spPr bwMode="auto">
          <a:xfrm>
            <a:off x="7113095" y="165559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1" name="Line 304"/>
          <p:cNvSpPr>
            <a:spLocks noChangeShapeType="1"/>
          </p:cNvSpPr>
          <p:nvPr/>
        </p:nvSpPr>
        <p:spPr bwMode="auto">
          <a:xfrm>
            <a:off x="7113095" y="165559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2" name="Line 305"/>
          <p:cNvSpPr>
            <a:spLocks noChangeShapeType="1"/>
          </p:cNvSpPr>
          <p:nvPr/>
        </p:nvSpPr>
        <p:spPr bwMode="auto">
          <a:xfrm>
            <a:off x="7113095"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3" name="Line 306"/>
          <p:cNvSpPr>
            <a:spLocks noChangeShapeType="1"/>
          </p:cNvSpPr>
          <p:nvPr/>
        </p:nvSpPr>
        <p:spPr bwMode="auto">
          <a:xfrm>
            <a:off x="7113095" y="157397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4" name="Rectangle 307"/>
          <p:cNvSpPr>
            <a:spLocks noChangeArrowheads="1"/>
          </p:cNvSpPr>
          <p:nvPr/>
        </p:nvSpPr>
        <p:spPr bwMode="auto">
          <a:xfrm>
            <a:off x="6955862" y="1593447"/>
            <a:ext cx="226864" cy="225367"/>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45" name="Rectangle 308"/>
          <p:cNvSpPr>
            <a:spLocks noChangeArrowheads="1"/>
          </p:cNvSpPr>
          <p:nvPr/>
        </p:nvSpPr>
        <p:spPr bwMode="auto">
          <a:xfrm>
            <a:off x="7045711" y="1607673"/>
            <a:ext cx="81611" cy="81611"/>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46" name="Line 309"/>
          <p:cNvSpPr>
            <a:spLocks noChangeShapeType="1"/>
          </p:cNvSpPr>
          <p:nvPr/>
        </p:nvSpPr>
        <p:spPr bwMode="auto">
          <a:xfrm>
            <a:off x="7127321"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7" name="Line 310"/>
          <p:cNvSpPr>
            <a:spLocks noChangeShapeType="1"/>
          </p:cNvSpPr>
          <p:nvPr/>
        </p:nvSpPr>
        <p:spPr bwMode="auto">
          <a:xfrm>
            <a:off x="7127321"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8" name="Line 311"/>
          <p:cNvSpPr>
            <a:spLocks noChangeShapeType="1"/>
          </p:cNvSpPr>
          <p:nvPr/>
        </p:nvSpPr>
        <p:spPr bwMode="auto">
          <a:xfrm>
            <a:off x="7045710"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49" name="Line 312"/>
          <p:cNvSpPr>
            <a:spLocks noChangeShapeType="1"/>
          </p:cNvSpPr>
          <p:nvPr/>
        </p:nvSpPr>
        <p:spPr bwMode="auto">
          <a:xfrm>
            <a:off x="7045710"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0" name="Line 313"/>
          <p:cNvSpPr>
            <a:spLocks noChangeShapeType="1"/>
          </p:cNvSpPr>
          <p:nvPr/>
        </p:nvSpPr>
        <p:spPr bwMode="auto">
          <a:xfrm>
            <a:off x="7086889" y="168928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1" name="Line 314"/>
          <p:cNvSpPr>
            <a:spLocks noChangeShapeType="1"/>
          </p:cNvSpPr>
          <p:nvPr/>
        </p:nvSpPr>
        <p:spPr bwMode="auto">
          <a:xfrm>
            <a:off x="7086889" y="168928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2" name="Line 315"/>
          <p:cNvSpPr>
            <a:spLocks noChangeShapeType="1"/>
          </p:cNvSpPr>
          <p:nvPr/>
        </p:nvSpPr>
        <p:spPr bwMode="auto">
          <a:xfrm>
            <a:off x="7086889" y="16076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3" name="Line 316"/>
          <p:cNvSpPr>
            <a:spLocks noChangeShapeType="1"/>
          </p:cNvSpPr>
          <p:nvPr/>
        </p:nvSpPr>
        <p:spPr bwMode="auto">
          <a:xfrm>
            <a:off x="7086889" y="160767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4" name="Rectangle 317"/>
          <p:cNvSpPr>
            <a:spLocks noChangeArrowheads="1"/>
          </p:cNvSpPr>
          <p:nvPr/>
        </p:nvSpPr>
        <p:spPr bwMode="auto">
          <a:xfrm>
            <a:off x="6927411" y="1628636"/>
            <a:ext cx="226864"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55" name="Rectangle 318"/>
          <p:cNvSpPr>
            <a:spLocks noChangeArrowheads="1"/>
          </p:cNvSpPr>
          <p:nvPr/>
        </p:nvSpPr>
        <p:spPr bwMode="auto">
          <a:xfrm>
            <a:off x="7018007" y="1648103"/>
            <a:ext cx="80862" cy="80114"/>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56" name="Line 319"/>
          <p:cNvSpPr>
            <a:spLocks noChangeShapeType="1"/>
          </p:cNvSpPr>
          <p:nvPr/>
        </p:nvSpPr>
        <p:spPr bwMode="auto">
          <a:xfrm>
            <a:off x="7058438" y="172821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7" name="Line 320"/>
          <p:cNvSpPr>
            <a:spLocks noChangeShapeType="1"/>
          </p:cNvSpPr>
          <p:nvPr/>
        </p:nvSpPr>
        <p:spPr bwMode="auto">
          <a:xfrm>
            <a:off x="7058438" y="1728217"/>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8" name="Line 321"/>
          <p:cNvSpPr>
            <a:spLocks noChangeShapeType="1"/>
          </p:cNvSpPr>
          <p:nvPr/>
        </p:nvSpPr>
        <p:spPr bwMode="auto">
          <a:xfrm>
            <a:off x="7058438"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59" name="Line 322"/>
          <p:cNvSpPr>
            <a:spLocks noChangeShapeType="1"/>
          </p:cNvSpPr>
          <p:nvPr/>
        </p:nvSpPr>
        <p:spPr bwMode="auto">
          <a:xfrm>
            <a:off x="7058438" y="164810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60" name="Rectangle 323"/>
          <p:cNvSpPr>
            <a:spLocks noChangeArrowheads="1"/>
          </p:cNvSpPr>
          <p:nvPr/>
        </p:nvSpPr>
        <p:spPr bwMode="auto">
          <a:xfrm>
            <a:off x="6897462" y="1666072"/>
            <a:ext cx="226864" cy="226864"/>
          </a:xfrm>
          <a:prstGeom prst="rect">
            <a:avLst/>
          </a:prstGeom>
          <a:solidFill>
            <a:srgbClr val="9BB0DA"/>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61" name="Rectangle 324"/>
          <p:cNvSpPr>
            <a:spLocks noChangeArrowheads="1"/>
          </p:cNvSpPr>
          <p:nvPr/>
        </p:nvSpPr>
        <p:spPr bwMode="auto">
          <a:xfrm>
            <a:off x="6987310" y="1685539"/>
            <a:ext cx="81611" cy="80114"/>
          </a:xfrm>
          <a:prstGeom prst="rect">
            <a:avLst/>
          </a:prstGeom>
          <a:solidFill>
            <a:srgbClr val="F9C788"/>
          </a:solidFill>
          <a:ln w="3175" cap="flat">
            <a:solidFill>
              <a:srgbClr val="23181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900"/>
          </a:p>
        </p:txBody>
      </p:sp>
      <p:sp>
        <p:nvSpPr>
          <p:cNvPr id="1962" name="Line 325"/>
          <p:cNvSpPr>
            <a:spLocks noChangeShapeType="1"/>
          </p:cNvSpPr>
          <p:nvPr/>
        </p:nvSpPr>
        <p:spPr bwMode="auto">
          <a:xfrm flipH="1">
            <a:off x="6852539" y="1497610"/>
            <a:ext cx="120545" cy="148997"/>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63" name="Freeform 326"/>
          <p:cNvSpPr>
            <a:spLocks/>
          </p:cNvSpPr>
          <p:nvPr/>
        </p:nvSpPr>
        <p:spPr bwMode="auto">
          <a:xfrm>
            <a:off x="6955862" y="1481138"/>
            <a:ext cx="31446" cy="33693"/>
          </a:xfrm>
          <a:custGeom>
            <a:avLst/>
            <a:gdLst>
              <a:gd name="T0" fmla="*/ 18 w 18"/>
              <a:gd name="T1" fmla="*/ 0 h 19"/>
              <a:gd name="T2" fmla="*/ 0 w 18"/>
              <a:gd name="T3" fmla="*/ 7 h 19"/>
              <a:gd name="T4" fmla="*/ 9 w 18"/>
              <a:gd name="T5" fmla="*/ 10 h 19"/>
              <a:gd name="T6" fmla="*/ 15 w 18"/>
              <a:gd name="T7" fmla="*/ 19 h 19"/>
              <a:gd name="T8" fmla="*/ 18 w 18"/>
              <a:gd name="T9" fmla="*/ 0 h 19"/>
            </a:gdLst>
            <a:ahLst/>
            <a:cxnLst>
              <a:cxn ang="0">
                <a:pos x="T0" y="T1"/>
              </a:cxn>
              <a:cxn ang="0">
                <a:pos x="T2" y="T3"/>
              </a:cxn>
              <a:cxn ang="0">
                <a:pos x="T4" y="T5"/>
              </a:cxn>
              <a:cxn ang="0">
                <a:pos x="T6" y="T7"/>
              </a:cxn>
              <a:cxn ang="0">
                <a:pos x="T8" y="T9"/>
              </a:cxn>
            </a:cxnLst>
            <a:rect l="0" t="0" r="r" b="b"/>
            <a:pathLst>
              <a:path w="18" h="19">
                <a:moveTo>
                  <a:pt x="18" y="0"/>
                </a:moveTo>
                <a:cubicBezTo>
                  <a:pt x="13" y="3"/>
                  <a:pt x="6" y="6"/>
                  <a:pt x="0" y="7"/>
                </a:cubicBezTo>
                <a:cubicBezTo>
                  <a:pt x="9" y="10"/>
                  <a:pt x="9" y="10"/>
                  <a:pt x="9" y="10"/>
                </a:cubicBezTo>
                <a:cubicBezTo>
                  <a:pt x="15" y="19"/>
                  <a:pt x="15" y="19"/>
                  <a:pt x="15" y="19"/>
                </a:cubicBezTo>
                <a:cubicBezTo>
                  <a:pt x="14" y="13"/>
                  <a:pt x="16" y="5"/>
                  <a:pt x="18" y="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64" name="Freeform 327"/>
          <p:cNvSpPr>
            <a:spLocks/>
          </p:cNvSpPr>
          <p:nvPr/>
        </p:nvSpPr>
        <p:spPr bwMode="auto">
          <a:xfrm>
            <a:off x="6840559" y="1628636"/>
            <a:ext cx="31446" cy="35190"/>
          </a:xfrm>
          <a:custGeom>
            <a:avLst/>
            <a:gdLst>
              <a:gd name="T0" fmla="*/ 0 w 18"/>
              <a:gd name="T1" fmla="*/ 20 h 20"/>
              <a:gd name="T2" fmla="*/ 3 w 18"/>
              <a:gd name="T3" fmla="*/ 0 h 20"/>
              <a:gd name="T4" fmla="*/ 8 w 18"/>
              <a:gd name="T5" fmla="*/ 9 h 20"/>
              <a:gd name="T6" fmla="*/ 18 w 18"/>
              <a:gd name="T7" fmla="*/ 12 h 20"/>
              <a:gd name="T8" fmla="*/ 0 w 18"/>
              <a:gd name="T9" fmla="*/ 20 h 20"/>
            </a:gdLst>
            <a:ahLst/>
            <a:cxnLst>
              <a:cxn ang="0">
                <a:pos x="T0" y="T1"/>
              </a:cxn>
              <a:cxn ang="0">
                <a:pos x="T2" y="T3"/>
              </a:cxn>
              <a:cxn ang="0">
                <a:pos x="T4" y="T5"/>
              </a:cxn>
              <a:cxn ang="0">
                <a:pos x="T6" y="T7"/>
              </a:cxn>
              <a:cxn ang="0">
                <a:pos x="T8" y="T9"/>
              </a:cxn>
            </a:cxnLst>
            <a:rect l="0" t="0" r="r" b="b"/>
            <a:pathLst>
              <a:path w="18" h="20">
                <a:moveTo>
                  <a:pt x="0" y="20"/>
                </a:moveTo>
                <a:cubicBezTo>
                  <a:pt x="2" y="14"/>
                  <a:pt x="3" y="6"/>
                  <a:pt x="3" y="0"/>
                </a:cubicBezTo>
                <a:cubicBezTo>
                  <a:pt x="8" y="9"/>
                  <a:pt x="8" y="9"/>
                  <a:pt x="8" y="9"/>
                </a:cubicBezTo>
                <a:cubicBezTo>
                  <a:pt x="18" y="12"/>
                  <a:pt x="18" y="12"/>
                  <a:pt x="18" y="12"/>
                </a:cubicBezTo>
                <a:cubicBezTo>
                  <a:pt x="12" y="13"/>
                  <a:pt x="5" y="17"/>
                  <a:pt x="0" y="2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65" name="Line 328"/>
          <p:cNvSpPr>
            <a:spLocks noChangeShapeType="1"/>
          </p:cNvSpPr>
          <p:nvPr/>
        </p:nvSpPr>
        <p:spPr bwMode="auto">
          <a:xfrm>
            <a:off x="6808363" y="1663826"/>
            <a:ext cx="89098"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66" name="Line 329"/>
          <p:cNvSpPr>
            <a:spLocks noChangeShapeType="1"/>
          </p:cNvSpPr>
          <p:nvPr/>
        </p:nvSpPr>
        <p:spPr bwMode="auto">
          <a:xfrm>
            <a:off x="7208932" y="1497610"/>
            <a:ext cx="627432" cy="234351"/>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67" name="Line 330"/>
          <p:cNvSpPr>
            <a:spLocks noChangeShapeType="1"/>
          </p:cNvSpPr>
          <p:nvPr/>
        </p:nvSpPr>
        <p:spPr bwMode="auto">
          <a:xfrm>
            <a:off x="7068920" y="1765653"/>
            <a:ext cx="718028" cy="113058"/>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68" name="Rectangle 331"/>
          <p:cNvSpPr>
            <a:spLocks noChangeArrowheads="1"/>
          </p:cNvSpPr>
          <p:nvPr/>
        </p:nvSpPr>
        <p:spPr bwMode="auto">
          <a:xfrm>
            <a:off x="8859125" y="1667571"/>
            <a:ext cx="29949" cy="29949"/>
          </a:xfrm>
          <a:prstGeom prst="rect">
            <a:avLst/>
          </a:prstGeom>
          <a:solidFill>
            <a:srgbClr val="231815"/>
          </a:solidFill>
          <a:ln w="9525">
            <a:solidFill>
              <a:srgbClr val="000000"/>
            </a:solidFill>
            <a:miter lim="800000"/>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69" name="Line 332"/>
          <p:cNvSpPr>
            <a:spLocks noChangeShapeType="1"/>
          </p:cNvSpPr>
          <p:nvPr/>
        </p:nvSpPr>
        <p:spPr bwMode="auto">
          <a:xfrm flipV="1">
            <a:off x="7916478" y="1667571"/>
            <a:ext cx="942646" cy="64391"/>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0" name="Line 333"/>
          <p:cNvSpPr>
            <a:spLocks noChangeShapeType="1"/>
          </p:cNvSpPr>
          <p:nvPr/>
        </p:nvSpPr>
        <p:spPr bwMode="auto">
          <a:xfrm flipV="1">
            <a:off x="7867062" y="1697519"/>
            <a:ext cx="992062" cy="181192"/>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1" name="Line 334"/>
          <p:cNvSpPr>
            <a:spLocks noChangeShapeType="1"/>
          </p:cNvSpPr>
          <p:nvPr/>
        </p:nvSpPr>
        <p:spPr bwMode="auto">
          <a:xfrm flipH="1">
            <a:off x="6987309" y="1497609"/>
            <a:ext cx="140012" cy="18793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2" name="Line 335"/>
          <p:cNvSpPr>
            <a:spLocks noChangeShapeType="1"/>
          </p:cNvSpPr>
          <p:nvPr/>
        </p:nvSpPr>
        <p:spPr bwMode="auto">
          <a:xfrm flipH="1">
            <a:off x="7068920" y="1497609"/>
            <a:ext cx="140012" cy="18793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4" name="Line 337"/>
          <p:cNvSpPr>
            <a:spLocks noChangeShapeType="1"/>
          </p:cNvSpPr>
          <p:nvPr/>
        </p:nvSpPr>
        <p:spPr bwMode="auto">
          <a:xfrm>
            <a:off x="6849543" y="1791858"/>
            <a:ext cx="53160"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5" name="Line 338"/>
          <p:cNvSpPr>
            <a:spLocks noChangeShapeType="1"/>
          </p:cNvSpPr>
          <p:nvPr/>
        </p:nvSpPr>
        <p:spPr bwMode="auto">
          <a:xfrm>
            <a:off x="6849544" y="2267300"/>
            <a:ext cx="50913" cy="0"/>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8" name="Line 341"/>
          <p:cNvSpPr>
            <a:spLocks noChangeShapeType="1"/>
          </p:cNvSpPr>
          <p:nvPr/>
        </p:nvSpPr>
        <p:spPr bwMode="auto">
          <a:xfrm>
            <a:off x="6875749" y="1813572"/>
            <a:ext cx="0" cy="411051"/>
          </a:xfrm>
          <a:prstGeom prst="line">
            <a:avLst/>
          </a:prstGeom>
          <a:noFill/>
          <a:ln w="3175"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79" name="Freeform 342"/>
          <p:cNvSpPr>
            <a:spLocks/>
          </p:cNvSpPr>
          <p:nvPr/>
        </p:nvSpPr>
        <p:spPr bwMode="auto">
          <a:xfrm>
            <a:off x="6858528" y="1791859"/>
            <a:ext cx="32944" cy="29949"/>
          </a:xfrm>
          <a:custGeom>
            <a:avLst/>
            <a:gdLst>
              <a:gd name="T0" fmla="*/ 10 w 19"/>
              <a:gd name="T1" fmla="*/ 0 h 17"/>
              <a:gd name="T2" fmla="*/ 0 w 19"/>
              <a:gd name="T3" fmla="*/ 17 h 17"/>
              <a:gd name="T4" fmla="*/ 10 w 19"/>
              <a:gd name="T5" fmla="*/ 14 h 17"/>
              <a:gd name="T6" fmla="*/ 19 w 19"/>
              <a:gd name="T7" fmla="*/ 17 h 17"/>
              <a:gd name="T8" fmla="*/ 10 w 19"/>
              <a:gd name="T9" fmla="*/ 0 h 17"/>
            </a:gdLst>
            <a:ahLst/>
            <a:cxnLst>
              <a:cxn ang="0">
                <a:pos x="T0" y="T1"/>
              </a:cxn>
              <a:cxn ang="0">
                <a:pos x="T2" y="T3"/>
              </a:cxn>
              <a:cxn ang="0">
                <a:pos x="T4" y="T5"/>
              </a:cxn>
              <a:cxn ang="0">
                <a:pos x="T6" y="T7"/>
              </a:cxn>
              <a:cxn ang="0">
                <a:pos x="T8" y="T9"/>
              </a:cxn>
            </a:cxnLst>
            <a:rect l="0" t="0" r="r" b="b"/>
            <a:pathLst>
              <a:path w="19" h="17">
                <a:moveTo>
                  <a:pt x="10" y="0"/>
                </a:moveTo>
                <a:cubicBezTo>
                  <a:pt x="7" y="6"/>
                  <a:pt x="4" y="13"/>
                  <a:pt x="0" y="17"/>
                </a:cubicBezTo>
                <a:cubicBezTo>
                  <a:pt x="10" y="14"/>
                  <a:pt x="10" y="14"/>
                  <a:pt x="10" y="14"/>
                </a:cubicBezTo>
                <a:cubicBezTo>
                  <a:pt x="19" y="17"/>
                  <a:pt x="19" y="17"/>
                  <a:pt x="19" y="17"/>
                </a:cubicBezTo>
                <a:cubicBezTo>
                  <a:pt x="15" y="13"/>
                  <a:pt x="12" y="6"/>
                  <a:pt x="10" y="0"/>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80" name="Freeform 343"/>
          <p:cNvSpPr>
            <a:spLocks/>
          </p:cNvSpPr>
          <p:nvPr/>
        </p:nvSpPr>
        <p:spPr bwMode="auto">
          <a:xfrm>
            <a:off x="6842057" y="2207402"/>
            <a:ext cx="67385" cy="59898"/>
          </a:xfrm>
          <a:custGeom>
            <a:avLst/>
            <a:gdLst>
              <a:gd name="T0" fmla="*/ 19 w 38"/>
              <a:gd name="T1" fmla="*/ 34 h 34"/>
              <a:gd name="T2" fmla="*/ 0 w 38"/>
              <a:gd name="T3" fmla="*/ 0 h 34"/>
              <a:gd name="T4" fmla="*/ 19 w 38"/>
              <a:gd name="T5" fmla="*/ 7 h 34"/>
              <a:gd name="T6" fmla="*/ 38 w 38"/>
              <a:gd name="T7" fmla="*/ 0 h 34"/>
              <a:gd name="T8" fmla="*/ 19 w 38"/>
              <a:gd name="T9" fmla="*/ 34 h 34"/>
            </a:gdLst>
            <a:ahLst/>
            <a:cxnLst>
              <a:cxn ang="0">
                <a:pos x="T0" y="T1"/>
              </a:cxn>
              <a:cxn ang="0">
                <a:pos x="T2" y="T3"/>
              </a:cxn>
              <a:cxn ang="0">
                <a:pos x="T4" y="T5"/>
              </a:cxn>
              <a:cxn ang="0">
                <a:pos x="T6" y="T7"/>
              </a:cxn>
              <a:cxn ang="0">
                <a:pos x="T8" y="T9"/>
              </a:cxn>
            </a:cxnLst>
            <a:rect l="0" t="0" r="r" b="b"/>
            <a:pathLst>
              <a:path w="38" h="34">
                <a:moveTo>
                  <a:pt x="19" y="34"/>
                </a:moveTo>
                <a:cubicBezTo>
                  <a:pt x="14" y="23"/>
                  <a:pt x="7" y="9"/>
                  <a:pt x="0" y="0"/>
                </a:cubicBezTo>
                <a:cubicBezTo>
                  <a:pt x="19" y="7"/>
                  <a:pt x="19" y="7"/>
                  <a:pt x="19" y="7"/>
                </a:cubicBezTo>
                <a:cubicBezTo>
                  <a:pt x="38" y="0"/>
                  <a:pt x="38" y="0"/>
                  <a:pt x="38" y="0"/>
                </a:cubicBezTo>
                <a:cubicBezTo>
                  <a:pt x="30" y="9"/>
                  <a:pt x="23" y="23"/>
                  <a:pt x="19" y="34"/>
                </a:cubicBezTo>
                <a:close/>
              </a:path>
            </a:pathLst>
          </a:custGeom>
          <a:solidFill>
            <a:srgbClr val="231815"/>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sz="900"/>
          </a:p>
        </p:txBody>
      </p:sp>
      <p:sp>
        <p:nvSpPr>
          <p:cNvPr id="1981" name="Line 344"/>
          <p:cNvSpPr>
            <a:spLocks noChangeShapeType="1"/>
          </p:cNvSpPr>
          <p:nvPr/>
        </p:nvSpPr>
        <p:spPr bwMode="auto">
          <a:xfrm flipH="1">
            <a:off x="6712527" y="972003"/>
            <a:ext cx="801137" cy="459718"/>
          </a:xfrm>
          <a:prstGeom prst="line">
            <a:avLst/>
          </a:prstGeom>
          <a:noFill/>
          <a:ln w="6350"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82" name="Line 345"/>
          <p:cNvSpPr>
            <a:spLocks noChangeShapeType="1"/>
          </p:cNvSpPr>
          <p:nvPr/>
        </p:nvSpPr>
        <p:spPr bwMode="auto">
          <a:xfrm>
            <a:off x="7777964" y="972003"/>
            <a:ext cx="1486970" cy="459718"/>
          </a:xfrm>
          <a:prstGeom prst="line">
            <a:avLst/>
          </a:prstGeom>
          <a:noFill/>
          <a:ln w="6350"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900"/>
          </a:p>
        </p:txBody>
      </p:sp>
      <p:grpSp>
        <p:nvGrpSpPr>
          <p:cNvPr id="7" name="组合 6"/>
          <p:cNvGrpSpPr/>
          <p:nvPr/>
        </p:nvGrpSpPr>
        <p:grpSpPr>
          <a:xfrm>
            <a:off x="6760328" y="1514831"/>
            <a:ext cx="2438601" cy="846061"/>
            <a:chOff x="5246927" y="1510337"/>
            <a:chExt cx="2438601" cy="846061"/>
          </a:xfrm>
        </p:grpSpPr>
        <p:sp>
          <p:nvSpPr>
            <p:cNvPr id="1984" name="Rectangle 347"/>
            <p:cNvSpPr>
              <a:spLocks noChangeArrowheads="1"/>
            </p:cNvSpPr>
            <p:nvPr/>
          </p:nvSpPr>
          <p:spPr bwMode="auto">
            <a:xfrm>
              <a:off x="7241533" y="2217884"/>
              <a:ext cx="250074"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dirty="0">
                  <a:solidFill>
                    <a:srgbClr val="231815"/>
                  </a:solidFill>
                  <a:latin typeface="Times New Roman" panose="02020603050405020304" pitchFamily="18" charset="0"/>
                </a:rPr>
                <a:t>OFM</a:t>
              </a:r>
              <a:endParaRPr lang="zh-CN" altLang="zh-CN" sz="900" dirty="0"/>
            </a:p>
          </p:txBody>
        </p:sp>
        <p:grpSp>
          <p:nvGrpSpPr>
            <p:cNvPr id="6" name="组合 5"/>
            <p:cNvGrpSpPr/>
            <p:nvPr/>
          </p:nvGrpSpPr>
          <p:grpSpPr>
            <a:xfrm>
              <a:off x="5246927" y="1510337"/>
              <a:ext cx="2438601" cy="834830"/>
              <a:chOff x="5246927" y="1510337"/>
              <a:chExt cx="2438601" cy="834830"/>
            </a:xfrm>
          </p:grpSpPr>
          <p:sp>
            <p:nvSpPr>
              <p:cNvPr id="1976" name="Rectangle 339"/>
              <p:cNvSpPr>
                <a:spLocks noChangeArrowheads="1"/>
              </p:cNvSpPr>
              <p:nvPr/>
            </p:nvSpPr>
            <p:spPr bwMode="auto">
              <a:xfrm>
                <a:off x="5389934" y="1950588"/>
                <a:ext cx="115304"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a:solidFill>
                      <a:srgbClr val="231815"/>
                    </a:solidFill>
                    <a:latin typeface="Times New Roman" panose="02020603050405020304" pitchFamily="18" charset="0"/>
                  </a:rPr>
                  <a:t>…</a:t>
                </a:r>
                <a:endParaRPr lang="zh-CN" altLang="zh-CN" sz="900"/>
              </a:p>
            </p:txBody>
          </p:sp>
          <p:sp>
            <p:nvSpPr>
              <p:cNvPr id="1977" name="Rectangle 340"/>
              <p:cNvSpPr>
                <a:spLocks noChangeArrowheads="1"/>
              </p:cNvSpPr>
              <p:nvPr/>
            </p:nvSpPr>
            <p:spPr bwMode="auto">
              <a:xfrm>
                <a:off x="7217574" y="1988773"/>
                <a:ext cx="115304"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dirty="0">
                    <a:solidFill>
                      <a:srgbClr val="231815"/>
                    </a:solidFill>
                    <a:latin typeface="Times New Roman" panose="02020603050405020304" pitchFamily="18" charset="0"/>
                  </a:rPr>
                  <a:t>…</a:t>
                </a:r>
                <a:endParaRPr lang="zh-CN" altLang="zh-CN" sz="900" dirty="0"/>
              </a:p>
            </p:txBody>
          </p:sp>
          <p:grpSp>
            <p:nvGrpSpPr>
              <p:cNvPr id="5" name="组合 4"/>
              <p:cNvGrpSpPr/>
              <p:nvPr/>
            </p:nvGrpSpPr>
            <p:grpSpPr>
              <a:xfrm>
                <a:off x="5246927" y="1510337"/>
                <a:ext cx="2438601" cy="834830"/>
                <a:chOff x="5246927" y="1510337"/>
                <a:chExt cx="2438601" cy="834830"/>
              </a:xfrm>
            </p:grpSpPr>
            <p:sp>
              <p:nvSpPr>
                <p:cNvPr id="1902" name="Rectangle 265"/>
                <p:cNvSpPr>
                  <a:spLocks noChangeArrowheads="1"/>
                </p:cNvSpPr>
                <p:nvPr/>
              </p:nvSpPr>
              <p:spPr bwMode="auto">
                <a:xfrm>
                  <a:off x="7576214" y="1526809"/>
                  <a:ext cx="109314"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b="1" dirty="0">
                      <a:solidFill>
                        <a:srgbClr val="231815"/>
                      </a:solidFill>
                      <a:latin typeface="Times New Roman" panose="02020603050405020304" pitchFamily="18" charset="0"/>
                    </a:rPr>
                    <a:t>M</a:t>
                  </a:r>
                  <a:endParaRPr lang="zh-CN" altLang="zh-CN" sz="900" dirty="0"/>
                </a:p>
              </p:txBody>
            </p:sp>
            <p:sp>
              <p:nvSpPr>
                <p:cNvPr id="1903" name="Rectangle 266"/>
                <p:cNvSpPr>
                  <a:spLocks noChangeArrowheads="1"/>
                </p:cNvSpPr>
                <p:nvPr/>
              </p:nvSpPr>
              <p:spPr bwMode="auto">
                <a:xfrm>
                  <a:off x="7087296" y="1701262"/>
                  <a:ext cx="8310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b="1" dirty="0">
                      <a:solidFill>
                        <a:srgbClr val="231815"/>
                      </a:solidFill>
                      <a:latin typeface="Times New Roman" panose="02020603050405020304" pitchFamily="18" charset="0"/>
                    </a:rPr>
                    <a:t>R</a:t>
                  </a:r>
                  <a:endParaRPr lang="zh-CN" altLang="zh-CN" sz="900" dirty="0"/>
                </a:p>
              </p:txBody>
            </p:sp>
            <p:sp>
              <p:nvSpPr>
                <p:cNvPr id="1919" name="Rectangle 282"/>
                <p:cNvSpPr>
                  <a:spLocks noChangeArrowheads="1"/>
                </p:cNvSpPr>
                <p:nvPr/>
              </p:nvSpPr>
              <p:spPr bwMode="auto">
                <a:xfrm>
                  <a:off x="7287205" y="1900424"/>
                  <a:ext cx="8310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b="1">
                      <a:solidFill>
                        <a:srgbClr val="231815"/>
                      </a:solidFill>
                      <a:latin typeface="Times New Roman" panose="02020603050405020304" pitchFamily="18" charset="0"/>
                    </a:rPr>
                    <a:t>C</a:t>
                  </a:r>
                  <a:endParaRPr lang="zh-CN" altLang="zh-CN" sz="900"/>
                </a:p>
              </p:txBody>
            </p:sp>
            <p:sp>
              <p:nvSpPr>
                <p:cNvPr id="1920" name="Rectangle 283"/>
                <p:cNvSpPr>
                  <a:spLocks noChangeArrowheads="1"/>
                </p:cNvSpPr>
                <p:nvPr/>
              </p:nvSpPr>
              <p:spPr bwMode="auto">
                <a:xfrm>
                  <a:off x="5246927" y="1510337"/>
                  <a:ext cx="8310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b="1">
                      <a:solidFill>
                        <a:srgbClr val="231815"/>
                      </a:solidFill>
                      <a:latin typeface="Times New Roman" panose="02020603050405020304" pitchFamily="18" charset="0"/>
                    </a:rPr>
                    <a:t>N</a:t>
                  </a:r>
                  <a:endParaRPr lang="zh-CN" altLang="zh-CN" sz="900"/>
                </a:p>
              </p:txBody>
            </p:sp>
            <p:sp>
              <p:nvSpPr>
                <p:cNvPr id="1922" name="Rectangle 285"/>
                <p:cNvSpPr>
                  <a:spLocks noChangeArrowheads="1"/>
                </p:cNvSpPr>
                <p:nvPr/>
              </p:nvSpPr>
              <p:spPr bwMode="auto">
                <a:xfrm>
                  <a:off x="6128178" y="1777633"/>
                  <a:ext cx="8310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a:solidFill>
                        <a:srgbClr val="231815"/>
                      </a:solidFill>
                      <a:latin typeface="Times New Roman" panose="02020603050405020304" pitchFamily="18" charset="0"/>
                    </a:rPr>
                    <a:t>K</a:t>
                  </a:r>
                  <a:endParaRPr lang="zh-CN" altLang="zh-CN" sz="900"/>
                </a:p>
              </p:txBody>
            </p:sp>
            <p:sp>
              <p:nvSpPr>
                <p:cNvPr id="1928" name="Rectangle 291"/>
                <p:cNvSpPr>
                  <a:spLocks noChangeArrowheads="1"/>
                </p:cNvSpPr>
                <p:nvPr/>
              </p:nvSpPr>
              <p:spPr bwMode="auto">
                <a:xfrm>
                  <a:off x="6265194" y="1919891"/>
                  <a:ext cx="8310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dirty="0">
                      <a:solidFill>
                        <a:srgbClr val="231815"/>
                      </a:solidFill>
                      <a:latin typeface="Times New Roman" panose="02020603050405020304" pitchFamily="18" charset="0"/>
                    </a:rPr>
                    <a:t>K</a:t>
                  </a:r>
                  <a:endParaRPr lang="zh-CN" altLang="zh-CN" sz="900" dirty="0"/>
                </a:p>
              </p:txBody>
            </p:sp>
            <p:sp>
              <p:nvSpPr>
                <p:cNvPr id="1973" name="Rectangle 336"/>
                <p:cNvSpPr>
                  <a:spLocks noChangeArrowheads="1"/>
                </p:cNvSpPr>
                <p:nvPr/>
              </p:nvSpPr>
              <p:spPr bwMode="auto">
                <a:xfrm>
                  <a:off x="5252168" y="1929624"/>
                  <a:ext cx="77119"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b="1">
                      <a:solidFill>
                        <a:srgbClr val="231815"/>
                      </a:solidFill>
                      <a:latin typeface="Times New Roman" panose="02020603050405020304" pitchFamily="18" charset="0"/>
                    </a:rPr>
                    <a:t>B</a:t>
                  </a:r>
                  <a:endParaRPr lang="zh-CN" altLang="zh-CN" sz="900"/>
                </a:p>
              </p:txBody>
            </p:sp>
            <p:sp>
              <p:nvSpPr>
                <p:cNvPr id="1983" name="Rectangle 346"/>
                <p:cNvSpPr>
                  <a:spLocks noChangeArrowheads="1"/>
                </p:cNvSpPr>
                <p:nvPr/>
              </p:nvSpPr>
              <p:spPr bwMode="auto">
                <a:xfrm>
                  <a:off x="5401913" y="2206653"/>
                  <a:ext cx="205151"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a:solidFill>
                        <a:srgbClr val="231815"/>
                      </a:solidFill>
                      <a:latin typeface="Times New Roman" panose="02020603050405020304" pitchFamily="18" charset="0"/>
                    </a:rPr>
                    <a:t>IFM</a:t>
                  </a:r>
                  <a:endParaRPr lang="zh-CN" altLang="zh-CN" sz="900"/>
                </a:p>
              </p:txBody>
            </p:sp>
            <p:sp>
              <p:nvSpPr>
                <p:cNvPr id="1985" name="Rectangle 348"/>
                <p:cNvSpPr>
                  <a:spLocks noChangeArrowheads="1"/>
                </p:cNvSpPr>
                <p:nvPr/>
              </p:nvSpPr>
              <p:spPr bwMode="auto">
                <a:xfrm>
                  <a:off x="5773281" y="2177453"/>
                  <a:ext cx="203653"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50" b="1" i="1" dirty="0">
                      <a:solidFill>
                        <a:srgbClr val="036EB7"/>
                      </a:solidFill>
                      <a:latin typeface="Times New Roman" panose="02020603050405020304" pitchFamily="18" charset="0"/>
                    </a:rPr>
                    <a:t>L</a:t>
                  </a:r>
                  <a:r>
                    <a:rPr lang="en-US" altLang="zh-CN" sz="1050" b="1" i="1" baseline="-25000" dirty="0">
                      <a:solidFill>
                        <a:srgbClr val="036EB7"/>
                      </a:solidFill>
                      <a:latin typeface="Times New Roman" panose="02020603050405020304" pitchFamily="18" charset="0"/>
                    </a:rPr>
                    <a:t>2</a:t>
                  </a:r>
                  <a:r>
                    <a:rPr lang="zh-CN" altLang="zh-CN" sz="1050" b="1" i="1" dirty="0">
                      <a:solidFill>
                        <a:srgbClr val="036EB7"/>
                      </a:solidFill>
                      <a:latin typeface="Times New Roman" panose="02020603050405020304" pitchFamily="18" charset="0"/>
                    </a:rPr>
                    <a:t>=</a:t>
                  </a:r>
                  <a:endParaRPr lang="zh-CN" altLang="zh-CN" sz="900" dirty="0"/>
                </a:p>
              </p:txBody>
            </p:sp>
            <p:sp>
              <p:nvSpPr>
                <p:cNvPr id="1986" name="Rectangle 349"/>
                <p:cNvSpPr>
                  <a:spLocks noChangeArrowheads="1"/>
                </p:cNvSpPr>
                <p:nvPr/>
              </p:nvSpPr>
              <p:spPr bwMode="auto">
                <a:xfrm>
                  <a:off x="6016617" y="2161729"/>
                  <a:ext cx="44924"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50">
                      <a:solidFill>
                        <a:srgbClr val="036EB7"/>
                      </a:solidFill>
                      <a:latin typeface="Symbol" panose="05050102010706020507" pitchFamily="18" charset="2"/>
                    </a:rPr>
                    <a:t>(</a:t>
                  </a:r>
                  <a:endParaRPr lang="zh-CN" altLang="zh-CN" sz="900"/>
                </a:p>
              </p:txBody>
            </p:sp>
            <p:sp>
              <p:nvSpPr>
                <p:cNvPr id="1987" name="Rectangle 350"/>
                <p:cNvSpPr>
                  <a:spLocks noChangeArrowheads="1"/>
                </p:cNvSpPr>
                <p:nvPr/>
              </p:nvSpPr>
              <p:spPr bwMode="auto">
                <a:xfrm>
                  <a:off x="6064536" y="2177453"/>
                  <a:ext cx="980831"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50" b="1" i="1" dirty="0">
                      <a:solidFill>
                        <a:srgbClr val="036EB7"/>
                      </a:solidFill>
                      <a:latin typeface="Times New Roman" panose="02020603050405020304" pitchFamily="18" charset="0"/>
                    </a:rPr>
                    <a:t>B, </a:t>
                  </a:r>
                  <a:r>
                    <a:rPr lang="en-US" altLang="zh-CN" sz="1050" b="1" i="1" dirty="0">
                      <a:solidFill>
                        <a:srgbClr val="036EB7"/>
                      </a:solidFill>
                      <a:latin typeface="Times New Roman" panose="02020603050405020304" pitchFamily="18" charset="0"/>
                    </a:rPr>
                    <a:t> </a:t>
                  </a:r>
                  <a:r>
                    <a:rPr lang="zh-CN" altLang="zh-CN" sz="1050" b="1" i="1" dirty="0">
                      <a:solidFill>
                        <a:srgbClr val="036EB7"/>
                      </a:solidFill>
                      <a:latin typeface="Times New Roman" panose="02020603050405020304" pitchFamily="18" charset="0"/>
                    </a:rPr>
                    <a:t>M,</a:t>
                  </a:r>
                  <a:r>
                    <a:rPr lang="en-US" altLang="zh-CN" sz="1050" b="1" i="1" dirty="0">
                      <a:solidFill>
                        <a:srgbClr val="036EB7"/>
                      </a:solidFill>
                      <a:latin typeface="Times New Roman" panose="02020603050405020304" pitchFamily="18" charset="0"/>
                    </a:rPr>
                    <a:t> </a:t>
                  </a:r>
                  <a:r>
                    <a:rPr lang="zh-CN" altLang="zh-CN" sz="1050" b="1" i="1" dirty="0">
                      <a:solidFill>
                        <a:srgbClr val="036EB7"/>
                      </a:solidFill>
                      <a:latin typeface="Times New Roman" panose="02020603050405020304" pitchFamily="18" charset="0"/>
                    </a:rPr>
                    <a:t> N, R, C, K</a:t>
                  </a:r>
                  <a:endParaRPr lang="zh-CN" altLang="zh-CN" sz="900" dirty="0"/>
                </a:p>
              </p:txBody>
            </p:sp>
            <p:sp>
              <p:nvSpPr>
                <p:cNvPr id="1988" name="Rectangle 351"/>
                <p:cNvSpPr>
                  <a:spLocks noChangeArrowheads="1"/>
                </p:cNvSpPr>
                <p:nvPr/>
              </p:nvSpPr>
              <p:spPr bwMode="auto">
                <a:xfrm>
                  <a:off x="7046116" y="2161729"/>
                  <a:ext cx="44924"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50">
                      <a:solidFill>
                        <a:srgbClr val="036EB7"/>
                      </a:solidFill>
                      <a:latin typeface="Symbol" panose="05050102010706020507" pitchFamily="18" charset="2"/>
                    </a:rPr>
                    <a:t>)</a:t>
                  </a:r>
                  <a:endParaRPr lang="zh-CN" altLang="zh-CN" sz="900"/>
                </a:p>
              </p:txBody>
            </p:sp>
          </p:grpSp>
        </p:grpSp>
      </p:grpSp>
      <p:sp>
        <p:nvSpPr>
          <p:cNvPr id="1989" name="Rectangle 352"/>
          <p:cNvSpPr>
            <a:spLocks noChangeArrowheads="1"/>
          </p:cNvSpPr>
          <p:nvPr/>
        </p:nvSpPr>
        <p:spPr bwMode="auto">
          <a:xfrm>
            <a:off x="7671644" y="1221329"/>
            <a:ext cx="599730" cy="13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900">
                <a:solidFill>
                  <a:srgbClr val="231815"/>
                </a:solidFill>
                <a:latin typeface="Times New Roman" panose="02020603050405020304" pitchFamily="18" charset="0"/>
              </a:rPr>
              <a:t>Layer Model</a:t>
            </a:r>
            <a:endParaRPr lang="zh-CN" altLang="zh-CN" sz="900"/>
          </a:p>
        </p:txBody>
      </p:sp>
      <p:sp>
        <p:nvSpPr>
          <p:cNvPr id="1990" name="Oval 353"/>
          <p:cNvSpPr>
            <a:spLocks noChangeArrowheads="1"/>
          </p:cNvSpPr>
          <p:nvPr/>
        </p:nvSpPr>
        <p:spPr bwMode="auto">
          <a:xfrm>
            <a:off x="7474731" y="1220581"/>
            <a:ext cx="134771" cy="134771"/>
          </a:xfrm>
          <a:prstGeom prst="ellipse">
            <a:avLst/>
          </a:prstGeom>
          <a:noFill/>
          <a:ln w="15875" cap="flat">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900"/>
          </a:p>
        </p:txBody>
      </p:sp>
      <p:sp>
        <p:nvSpPr>
          <p:cNvPr id="1991" name="Rectangle 354"/>
          <p:cNvSpPr>
            <a:spLocks noChangeArrowheads="1"/>
          </p:cNvSpPr>
          <p:nvPr/>
        </p:nvSpPr>
        <p:spPr bwMode="auto">
          <a:xfrm>
            <a:off x="7506177" y="1203360"/>
            <a:ext cx="67385" cy="16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50" b="1">
                <a:solidFill>
                  <a:srgbClr val="231815"/>
                </a:solidFill>
                <a:latin typeface="Times New Roman" panose="02020603050405020304" pitchFamily="18" charset="0"/>
              </a:rPr>
              <a:t>1</a:t>
            </a:r>
            <a:endParaRPr lang="zh-CN" altLang="zh-CN" sz="900"/>
          </a:p>
        </p:txBody>
      </p:sp>
      <p:grpSp>
        <p:nvGrpSpPr>
          <p:cNvPr id="1817" name="组合 1816"/>
          <p:cNvGrpSpPr/>
          <p:nvPr/>
        </p:nvGrpSpPr>
        <p:grpSpPr>
          <a:xfrm>
            <a:off x="5783846" y="2354977"/>
            <a:ext cx="1918197" cy="584137"/>
            <a:chOff x="51834" y="4293554"/>
            <a:chExt cx="4067093" cy="1238526"/>
          </a:xfrm>
        </p:grpSpPr>
        <p:cxnSp>
          <p:nvCxnSpPr>
            <p:cNvPr id="1838" name="直接连接符 1837"/>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39" name="直接连接符 1838"/>
            <p:cNvCxnSpPr>
              <a:endCxn id="1840" idx="0"/>
            </p:cNvCxnSpPr>
            <p:nvPr/>
          </p:nvCxnSpPr>
          <p:spPr>
            <a:xfrm flipH="1">
              <a:off x="823840" y="4299744"/>
              <a:ext cx="3165548" cy="742909"/>
            </a:xfrm>
            <a:prstGeom prst="line">
              <a:avLst/>
            </a:prstGeom>
            <a:ln/>
          </p:spPr>
          <p:style>
            <a:lnRef idx="1">
              <a:schemeClr val="dk1"/>
            </a:lnRef>
            <a:fillRef idx="0">
              <a:schemeClr val="dk1"/>
            </a:fillRef>
            <a:effectRef idx="0">
              <a:schemeClr val="dk1"/>
            </a:effectRef>
            <a:fontRef idx="minor">
              <a:schemeClr val="tx1"/>
            </a:fontRef>
          </p:style>
        </p:cxnSp>
        <p:sp>
          <p:nvSpPr>
            <p:cNvPr id="1840" name="矩形 1839"/>
            <p:cNvSpPr/>
            <p:nvPr/>
          </p:nvSpPr>
          <p:spPr>
            <a:xfrm>
              <a:off x="51834" y="5042655"/>
              <a:ext cx="1832631" cy="489425"/>
            </a:xfrm>
            <a:prstGeom prst="rect">
              <a:avLst/>
            </a:prstGeom>
          </p:spPr>
          <p:txBody>
            <a:bodyPr wrap="none">
              <a:spAutoFit/>
            </a:bodyPr>
            <a:lstStyle/>
            <a:p>
              <a:r>
                <a:rPr lang="en-US" altLang="zh-CN" sz="900" dirty="0">
                  <a:latin typeface="Times New Roman" panose="02020603050405020304" pitchFamily="18" charset="0"/>
                  <a:ea typeface="Tahoma" panose="020B0604030504040204" pitchFamily="34" charset="0"/>
                  <a:cs typeface="Times New Roman" panose="02020603050405020304" pitchFamily="18" charset="0"/>
                </a:rPr>
                <a:t>Batch Size (B)</a:t>
              </a:r>
              <a:endParaRPr lang="zh-CN" altLang="en-US" sz="900" dirty="0">
                <a:latin typeface="Times New Roman" panose="02020603050405020304" pitchFamily="18" charset="0"/>
                <a:cs typeface="Times New Roman" panose="02020603050405020304" pitchFamily="18" charset="0"/>
              </a:endParaRPr>
            </a:p>
          </p:txBody>
        </p:sp>
      </p:grpSp>
      <p:grpSp>
        <p:nvGrpSpPr>
          <p:cNvPr id="1818" name="组合 1817"/>
          <p:cNvGrpSpPr/>
          <p:nvPr/>
        </p:nvGrpSpPr>
        <p:grpSpPr>
          <a:xfrm>
            <a:off x="5974424" y="2357897"/>
            <a:ext cx="1909505" cy="1005749"/>
            <a:chOff x="70265" y="4293554"/>
            <a:chExt cx="4048662" cy="2132456"/>
          </a:xfrm>
        </p:grpSpPr>
        <p:cxnSp>
          <p:nvCxnSpPr>
            <p:cNvPr id="1835" name="直接连接符 1834"/>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36" name="直接连接符 1835"/>
            <p:cNvCxnSpPr/>
            <p:nvPr/>
          </p:nvCxnSpPr>
          <p:spPr>
            <a:xfrm flipH="1">
              <a:off x="1447347" y="4299744"/>
              <a:ext cx="2542046" cy="1332851"/>
            </a:xfrm>
            <a:prstGeom prst="line">
              <a:avLst/>
            </a:prstGeom>
            <a:ln/>
          </p:spPr>
          <p:style>
            <a:lnRef idx="1">
              <a:schemeClr val="dk1"/>
            </a:lnRef>
            <a:fillRef idx="0">
              <a:schemeClr val="dk1"/>
            </a:fillRef>
            <a:effectRef idx="0">
              <a:schemeClr val="dk1"/>
            </a:effectRef>
            <a:fontRef idx="minor">
              <a:schemeClr val="tx1"/>
            </a:fontRef>
          </p:style>
        </p:cxnSp>
        <p:sp>
          <p:nvSpPr>
            <p:cNvPr id="1837" name="矩形 1836"/>
            <p:cNvSpPr/>
            <p:nvPr/>
          </p:nvSpPr>
          <p:spPr>
            <a:xfrm>
              <a:off x="70265" y="5642928"/>
              <a:ext cx="2267677" cy="783082"/>
            </a:xfrm>
            <a:prstGeom prst="rect">
              <a:avLst/>
            </a:prstGeom>
          </p:spPr>
          <p:txBody>
            <a:bodyPr wrap="none">
              <a:spAutoFit/>
            </a:bodyPr>
            <a:lstStyle/>
            <a:p>
              <a:pPr algn="ctr"/>
              <a:r>
                <a:rPr lang="en-US" altLang="zh-CN" sz="900" dirty="0">
                  <a:latin typeface="Times New Roman" panose="02020603050405020304" pitchFamily="18" charset="0"/>
                  <a:ea typeface="Tahoma" panose="020B0604030504040204" pitchFamily="34" charset="0"/>
                  <a:cs typeface="Times New Roman" panose="02020603050405020304" pitchFamily="18" charset="0"/>
                </a:rPr>
                <a:t># of OFM </a:t>
              </a:r>
            </a:p>
            <a:p>
              <a:pPr algn="ctr"/>
              <a:r>
                <a:rPr lang="en-US" altLang="zh-CN" sz="900" dirty="0">
                  <a:latin typeface="Times New Roman" panose="02020603050405020304" pitchFamily="18" charset="0"/>
                  <a:ea typeface="Tahoma" panose="020B0604030504040204" pitchFamily="34" charset="0"/>
                  <a:cs typeface="Times New Roman" panose="02020603050405020304" pitchFamily="18" charset="0"/>
                </a:rPr>
                <a:t>Features Maps (M)</a:t>
              </a:r>
              <a:endParaRPr lang="zh-CN" altLang="en-US" sz="900" dirty="0">
                <a:latin typeface="Times New Roman" panose="02020603050405020304" pitchFamily="18" charset="0"/>
                <a:cs typeface="Times New Roman" panose="02020603050405020304" pitchFamily="18" charset="0"/>
              </a:endParaRPr>
            </a:p>
          </p:txBody>
        </p:sp>
      </p:grpSp>
      <p:grpSp>
        <p:nvGrpSpPr>
          <p:cNvPr id="1819" name="组合 1818"/>
          <p:cNvGrpSpPr/>
          <p:nvPr/>
        </p:nvGrpSpPr>
        <p:grpSpPr>
          <a:xfrm>
            <a:off x="7025323" y="2356380"/>
            <a:ext cx="1046762" cy="650125"/>
            <a:chOff x="1899510" y="4293554"/>
            <a:chExt cx="2219417" cy="1378438"/>
          </a:xfrm>
        </p:grpSpPr>
        <p:cxnSp>
          <p:nvCxnSpPr>
            <p:cNvPr id="1832" name="直接连接符 1831"/>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33" name="直接连接符 1832"/>
            <p:cNvCxnSpPr/>
            <p:nvPr/>
          </p:nvCxnSpPr>
          <p:spPr>
            <a:xfrm flipH="1">
              <a:off x="3293236" y="4299744"/>
              <a:ext cx="696156" cy="607191"/>
            </a:xfrm>
            <a:prstGeom prst="line">
              <a:avLst/>
            </a:prstGeom>
            <a:ln/>
          </p:spPr>
          <p:style>
            <a:lnRef idx="1">
              <a:schemeClr val="dk1"/>
            </a:lnRef>
            <a:fillRef idx="0">
              <a:schemeClr val="dk1"/>
            </a:fillRef>
            <a:effectRef idx="0">
              <a:schemeClr val="dk1"/>
            </a:effectRef>
            <a:fontRef idx="minor">
              <a:schemeClr val="tx1"/>
            </a:fontRef>
          </p:style>
        </p:cxnSp>
        <p:sp>
          <p:nvSpPr>
            <p:cNvPr id="1834" name="矩形 1833"/>
            <p:cNvSpPr/>
            <p:nvPr/>
          </p:nvSpPr>
          <p:spPr>
            <a:xfrm>
              <a:off x="1899510" y="4888910"/>
              <a:ext cx="2131724" cy="783082"/>
            </a:xfrm>
            <a:prstGeom prst="rect">
              <a:avLst/>
            </a:prstGeom>
          </p:spPr>
          <p:txBody>
            <a:bodyPr wrap="none">
              <a:spAutoFit/>
            </a:bodyPr>
            <a:lstStyle/>
            <a:p>
              <a:pPr algn="ctr"/>
              <a:r>
                <a:rPr lang="en-US" altLang="zh-CN" sz="900" dirty="0">
                  <a:latin typeface="Times New Roman" panose="02020603050405020304" pitchFamily="18" charset="0"/>
                  <a:ea typeface="Tahoma" panose="020B0604030504040204" pitchFamily="34" charset="0"/>
                  <a:cs typeface="Times New Roman" panose="02020603050405020304" pitchFamily="18" charset="0"/>
                </a:rPr>
                <a:t># of IFM </a:t>
              </a:r>
            </a:p>
            <a:p>
              <a:pPr algn="ctr"/>
              <a:r>
                <a:rPr lang="en-US" altLang="zh-CN" sz="900" dirty="0">
                  <a:latin typeface="Times New Roman" panose="02020603050405020304" pitchFamily="18" charset="0"/>
                  <a:ea typeface="Tahoma" panose="020B0604030504040204" pitchFamily="34" charset="0"/>
                  <a:cs typeface="Times New Roman" panose="02020603050405020304" pitchFamily="18" charset="0"/>
                </a:rPr>
                <a:t>Feature Maps (N)</a:t>
              </a:r>
              <a:endParaRPr lang="zh-CN" altLang="en-US" sz="900" dirty="0">
                <a:latin typeface="Times New Roman" panose="02020603050405020304" pitchFamily="18" charset="0"/>
                <a:cs typeface="Times New Roman" panose="02020603050405020304" pitchFamily="18" charset="0"/>
              </a:endParaRPr>
            </a:p>
          </p:txBody>
        </p:sp>
      </p:grpSp>
      <p:grpSp>
        <p:nvGrpSpPr>
          <p:cNvPr id="1820" name="组合 1819"/>
          <p:cNvGrpSpPr/>
          <p:nvPr/>
        </p:nvGrpSpPr>
        <p:grpSpPr>
          <a:xfrm>
            <a:off x="7664066" y="2357599"/>
            <a:ext cx="944489" cy="874276"/>
            <a:chOff x="2888937" y="4293554"/>
            <a:chExt cx="2002570" cy="1853699"/>
          </a:xfrm>
        </p:grpSpPr>
        <p:cxnSp>
          <p:nvCxnSpPr>
            <p:cNvPr id="1829" name="直接连接符 1828"/>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30" name="直接连接符 1829"/>
            <p:cNvCxnSpPr/>
            <p:nvPr/>
          </p:nvCxnSpPr>
          <p:spPr>
            <a:xfrm flipH="1">
              <a:off x="3692407" y="4299744"/>
              <a:ext cx="296985" cy="1343814"/>
            </a:xfrm>
            <a:prstGeom prst="line">
              <a:avLst/>
            </a:prstGeom>
            <a:ln/>
          </p:spPr>
          <p:style>
            <a:lnRef idx="1">
              <a:schemeClr val="dk1"/>
            </a:lnRef>
            <a:fillRef idx="0">
              <a:schemeClr val="dk1"/>
            </a:fillRef>
            <a:effectRef idx="0">
              <a:schemeClr val="dk1"/>
            </a:effectRef>
            <a:fontRef idx="minor">
              <a:schemeClr val="tx1"/>
            </a:fontRef>
          </p:style>
        </p:cxnSp>
        <p:sp>
          <p:nvSpPr>
            <p:cNvPr id="1831" name="矩形 1830"/>
            <p:cNvSpPr/>
            <p:nvPr/>
          </p:nvSpPr>
          <p:spPr>
            <a:xfrm>
              <a:off x="2888937" y="5657828"/>
              <a:ext cx="2002570" cy="489425"/>
            </a:xfrm>
            <a:prstGeom prst="rect">
              <a:avLst/>
            </a:prstGeom>
          </p:spPr>
          <p:txBody>
            <a:bodyPr wrap="none">
              <a:spAutoFit/>
            </a:bodyPr>
            <a:lstStyle/>
            <a:p>
              <a:r>
                <a:rPr lang="en-US" altLang="zh-CN" sz="900" dirty="0">
                  <a:latin typeface="Times New Roman" panose="02020603050405020304" pitchFamily="18" charset="0"/>
                  <a:ea typeface="Tahoma" panose="020B0604030504040204" pitchFamily="34" charset="0"/>
                  <a:cs typeface="Times New Roman" panose="02020603050405020304" pitchFamily="18" charset="0"/>
                </a:rPr>
                <a:t>Row of IFM (R)</a:t>
              </a:r>
              <a:endParaRPr lang="zh-CN" altLang="en-US" sz="900" dirty="0">
                <a:latin typeface="Times New Roman" panose="02020603050405020304" pitchFamily="18" charset="0"/>
                <a:cs typeface="Times New Roman" panose="02020603050405020304" pitchFamily="18" charset="0"/>
              </a:endParaRPr>
            </a:p>
          </p:txBody>
        </p:sp>
      </p:grpSp>
      <p:grpSp>
        <p:nvGrpSpPr>
          <p:cNvPr id="1821" name="组合 1820"/>
          <p:cNvGrpSpPr/>
          <p:nvPr/>
        </p:nvGrpSpPr>
        <p:grpSpPr>
          <a:xfrm>
            <a:off x="8197999" y="2354976"/>
            <a:ext cx="1098378" cy="604756"/>
            <a:chOff x="3644620" y="4293554"/>
            <a:chExt cx="2328855" cy="1282243"/>
          </a:xfrm>
        </p:grpSpPr>
        <p:cxnSp>
          <p:nvCxnSpPr>
            <p:cNvPr id="1826" name="直接连接符 1825"/>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27" name="直接连接符 1826"/>
            <p:cNvCxnSpPr/>
            <p:nvPr/>
          </p:nvCxnSpPr>
          <p:spPr>
            <a:xfrm>
              <a:off x="3989392" y="4299744"/>
              <a:ext cx="585503" cy="771839"/>
            </a:xfrm>
            <a:prstGeom prst="line">
              <a:avLst/>
            </a:prstGeom>
            <a:ln/>
          </p:spPr>
          <p:style>
            <a:lnRef idx="1">
              <a:schemeClr val="dk1"/>
            </a:lnRef>
            <a:fillRef idx="0">
              <a:schemeClr val="dk1"/>
            </a:fillRef>
            <a:effectRef idx="0">
              <a:schemeClr val="dk1"/>
            </a:effectRef>
            <a:fontRef idx="minor">
              <a:schemeClr val="tx1"/>
            </a:fontRef>
          </p:style>
        </p:cxnSp>
        <p:sp>
          <p:nvSpPr>
            <p:cNvPr id="1828" name="矩形 1827"/>
            <p:cNvSpPr/>
            <p:nvPr/>
          </p:nvSpPr>
          <p:spPr>
            <a:xfrm>
              <a:off x="3644620" y="5086371"/>
              <a:ext cx="2328855" cy="489426"/>
            </a:xfrm>
            <a:prstGeom prst="rect">
              <a:avLst/>
            </a:prstGeom>
          </p:spPr>
          <p:txBody>
            <a:bodyPr wrap="none">
              <a:spAutoFit/>
            </a:bodyPr>
            <a:lstStyle/>
            <a:p>
              <a:r>
                <a:rPr lang="en-US" altLang="zh-CN" sz="900" dirty="0">
                  <a:latin typeface="Times New Roman" panose="02020603050405020304" pitchFamily="18" charset="0"/>
                  <a:ea typeface="Tahoma" panose="020B0604030504040204" pitchFamily="34" charset="0"/>
                  <a:cs typeface="Times New Roman" panose="02020603050405020304" pitchFamily="18" charset="0"/>
                </a:rPr>
                <a:t>Column of IFM (C)</a:t>
              </a:r>
              <a:endParaRPr lang="zh-CN" altLang="en-US" sz="900" dirty="0">
                <a:latin typeface="Times New Roman" panose="02020603050405020304" pitchFamily="18" charset="0"/>
                <a:cs typeface="Times New Roman" panose="02020603050405020304" pitchFamily="18" charset="0"/>
              </a:endParaRPr>
            </a:p>
          </p:txBody>
        </p:sp>
      </p:grpSp>
      <p:grpSp>
        <p:nvGrpSpPr>
          <p:cNvPr id="1822" name="组合 1821"/>
          <p:cNvGrpSpPr/>
          <p:nvPr/>
        </p:nvGrpSpPr>
        <p:grpSpPr>
          <a:xfrm>
            <a:off x="8476931" y="2360078"/>
            <a:ext cx="1628373" cy="860195"/>
            <a:chOff x="3846513" y="4293554"/>
            <a:chExt cx="3452588" cy="1823842"/>
          </a:xfrm>
        </p:grpSpPr>
        <p:cxnSp>
          <p:nvCxnSpPr>
            <p:cNvPr id="1823" name="直接连接符 1822"/>
            <p:cNvCxnSpPr/>
            <p:nvPr/>
          </p:nvCxnSpPr>
          <p:spPr>
            <a:xfrm>
              <a:off x="3846513" y="429355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1824" name="直接连接符 1823"/>
            <p:cNvCxnSpPr/>
            <p:nvPr/>
          </p:nvCxnSpPr>
          <p:spPr>
            <a:xfrm>
              <a:off x="3989392" y="4299744"/>
              <a:ext cx="2191618" cy="1327448"/>
            </a:xfrm>
            <a:prstGeom prst="line">
              <a:avLst/>
            </a:prstGeom>
            <a:ln/>
          </p:spPr>
          <p:style>
            <a:lnRef idx="1">
              <a:schemeClr val="dk1"/>
            </a:lnRef>
            <a:fillRef idx="0">
              <a:schemeClr val="dk1"/>
            </a:fillRef>
            <a:effectRef idx="0">
              <a:schemeClr val="dk1"/>
            </a:effectRef>
            <a:fontRef idx="minor">
              <a:schemeClr val="tx1"/>
            </a:fontRef>
          </p:style>
        </p:cxnSp>
        <p:sp>
          <p:nvSpPr>
            <p:cNvPr id="1825" name="矩形 1824"/>
            <p:cNvSpPr/>
            <p:nvPr/>
          </p:nvSpPr>
          <p:spPr>
            <a:xfrm>
              <a:off x="5357709" y="5627971"/>
              <a:ext cx="1941392" cy="489425"/>
            </a:xfrm>
            <a:prstGeom prst="rect">
              <a:avLst/>
            </a:prstGeom>
          </p:spPr>
          <p:txBody>
            <a:bodyPr wrap="none">
              <a:spAutoFit/>
            </a:bodyPr>
            <a:lstStyle/>
            <a:p>
              <a:r>
                <a:rPr lang="en-US" altLang="zh-CN" sz="900" dirty="0">
                  <a:latin typeface="Times New Roman" panose="02020603050405020304" pitchFamily="18" charset="0"/>
                  <a:ea typeface="Tahoma" panose="020B0604030504040204" pitchFamily="34" charset="0"/>
                  <a:cs typeface="Times New Roman" panose="02020603050405020304" pitchFamily="18" charset="0"/>
                </a:rPr>
                <a:t>Kernel Size (K)</a:t>
              </a:r>
              <a:endParaRPr lang="zh-CN" altLang="en-US" sz="900" dirty="0">
                <a:latin typeface="Times New Roman" panose="02020603050405020304" pitchFamily="18" charset="0"/>
                <a:cs typeface="Times New Roman" panose="02020603050405020304" pitchFamily="18" charset="0"/>
              </a:endParaRPr>
            </a:p>
          </p:txBody>
        </p:sp>
      </p:grpSp>
      <p:sp>
        <p:nvSpPr>
          <p:cNvPr id="2" name="矩形 1"/>
          <p:cNvSpPr/>
          <p:nvPr/>
        </p:nvSpPr>
        <p:spPr>
          <a:xfrm>
            <a:off x="5739559" y="773430"/>
            <a:ext cx="4406161" cy="263182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36"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Accelerator Design Parameters</a:t>
            </a:r>
          </a:p>
        </p:txBody>
      </p:sp>
    </p:spTree>
    <p:extLst>
      <p:ext uri="{BB962C8B-B14F-4D97-AF65-F5344CB8AC3E}">
        <p14:creationId xmlns:p14="http://schemas.microsoft.com/office/powerpoint/2010/main" val="50626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0" presetClass="entr" presetSubtype="0" fill="hold" grpId="1" nodeType="withEffect">
                                  <p:stCondLst>
                                    <p:cond delay="0"/>
                                  </p:stCondLst>
                                  <p:childTnLst>
                                    <p:set>
                                      <p:cBhvr>
                                        <p:cTn id="14" dur="1" fill="hold">
                                          <p:stCondLst>
                                            <p:cond delay="0"/>
                                          </p:stCondLst>
                                        </p:cTn>
                                        <p:tgtEl>
                                          <p:spTgt spid="415"/>
                                        </p:tgtEl>
                                        <p:attrNameLst>
                                          <p:attrName>style.visibility</p:attrName>
                                        </p:attrNameLst>
                                      </p:cBhvr>
                                      <p:to>
                                        <p:strVal val="visible"/>
                                      </p:to>
                                    </p:set>
                                    <p:animEffect transition="in" filter="fade">
                                      <p:cBhvr>
                                        <p:cTn id="15" dur="500"/>
                                        <p:tgtEl>
                                          <p:spTgt spid="415"/>
                                        </p:tgtEl>
                                      </p:cBhvr>
                                    </p:animEffect>
                                  </p:childTnLst>
                                </p:cTn>
                              </p:par>
                              <p:par>
                                <p:cTn id="16" presetID="1" presetClass="entr" presetSubtype="0" fill="hold" nodeType="withEffect">
                                  <p:stCondLst>
                                    <p:cond delay="0"/>
                                  </p:stCondLst>
                                  <p:childTnLst>
                                    <p:set>
                                      <p:cBhvr>
                                        <p:cTn id="17" dur="1" fill="hold">
                                          <p:stCondLst>
                                            <p:cond delay="0"/>
                                          </p:stCondLst>
                                        </p:cTn>
                                        <p:tgtEl>
                                          <p:spTgt spid="36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34"/>
                                        </p:tgtEl>
                                        <p:attrNameLst>
                                          <p:attrName>style.visibility</p:attrName>
                                        </p:attrNameLst>
                                      </p:cBhvr>
                                      <p:to>
                                        <p:strVal val="visible"/>
                                      </p:to>
                                    </p:set>
                                  </p:childTnLst>
                                </p:cTn>
                              </p:par>
                              <p:par>
                                <p:cTn id="20" presetID="10" presetClass="entr" presetSubtype="0" fill="hold" grpId="1" nodeType="withEffect">
                                  <p:stCondLst>
                                    <p:cond delay="0"/>
                                  </p:stCondLst>
                                  <p:childTnLst>
                                    <p:set>
                                      <p:cBhvr>
                                        <p:cTn id="21" dur="1" fill="hold">
                                          <p:stCondLst>
                                            <p:cond delay="0"/>
                                          </p:stCondLst>
                                        </p:cTn>
                                        <p:tgtEl>
                                          <p:spTgt spid="416"/>
                                        </p:tgtEl>
                                        <p:attrNameLst>
                                          <p:attrName>style.visibility</p:attrName>
                                        </p:attrNameLst>
                                      </p:cBhvr>
                                      <p:to>
                                        <p:strVal val="visible"/>
                                      </p:to>
                                    </p:set>
                                    <p:animEffect transition="in" filter="fade">
                                      <p:cBhvr>
                                        <p:cTn id="22" dur="500"/>
                                        <p:tgtEl>
                                          <p:spTgt spid="416"/>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078 0.00046 L 0.00078 0.00069 C 0.00156 -0.00047 0.00234 -0.00093 0.00299 -0.00185 C 0.00325 -0.00232 0.00299 -0.00324 0.00325 -0.00371 C 0.00338 -0.0044 0.00364 -0.00463 0.0039 -0.0051 C 0.0039 -0.00602 0.0039 -0.00672 0.00455 -0.00741 C 0.00481 -0.00949 0.0052 -0.00996 0.00599 -0.01111 C 0.00599 -0.01158 0.00599 -0.01227 0.00599 -0.0125 C 0.00755 -0.01597 0.00742 -0.01528 0.00976 -0.01621 C 0.01002 -0.01667 0.01028 -0.01736 0.0108 -0.0176 C 0.01224 -0.01922 0.0108 -0.0169 0.01237 -0.01898 C 0.0125 -0.01945 0.01289 -0.02014 0.01315 -0.02037 C 0.01341 -0.02084 0.01419 -0.02084 0.01497 -0.02084 C 0.01497 -0.0213 0.0151 -0.02199 0.01549 -0.02222 C 0.01614 -0.02292 0.01797 -0.02315 0.01797 -0.02292 C 0.01849 -0.02338 0.01979 -0.02431 0.02018 -0.02454 C 0.02031 -0.02477 0.0207 -0.025 0.02122 -0.025 C 0.02135 -0.02523 0.02148 -0.02547 0.02187 -0.02547 C 0.02435 -0.02639 0.02369 -0.0257 0.02604 -0.02685 C 0.02955 -0.02894 0.02487 -0.02662 0.02786 -0.02917 C 0.02825 -0.02963 0.02877 -0.02963 0.02903 -0.02963 C 0.02955 -0.03148 0.02955 -0.03056 0.02955 -0.03195 C 0.02903 -0.0551 0.0289 -0.07824 0.02877 -0.10139 L -0.02839 -0.1051 L -0.02839 -0.23334 L 0.14218 -0.23056 C 0.14218 -0.19908 0.14218 -0.16736 0.14284 -0.13565 " pathEditMode="relative" rAng="0" ptsTypes="AAAAAAAAAAAAAAAAAAAAAAAAAAA">
                                      <p:cBhvr>
                                        <p:cTn id="26" dur="1500" fill="hold"/>
                                        <p:tgtEl>
                                          <p:spTgt spid="415"/>
                                        </p:tgtEl>
                                        <p:attrNameLst>
                                          <p:attrName>ppt_x</p:attrName>
                                          <p:attrName>ppt_y</p:attrName>
                                        </p:attrNameLst>
                                      </p:cBhvr>
                                      <p:rCtr x="5638" y="-11690"/>
                                    </p:animMotion>
                                  </p:childTnLst>
                                </p:cTn>
                              </p:par>
                              <p:par>
                                <p:cTn id="27" presetID="0" presetClass="path" presetSubtype="0" accel="50000" decel="50000" fill="hold" grpId="0" nodeType="withEffect">
                                  <p:stCondLst>
                                    <p:cond delay="0"/>
                                  </p:stCondLst>
                                  <p:childTnLst>
                                    <p:animMotion origin="layout" path="M -4.58333E-6 -3.7037E-7 L -4.58333E-6 0.00023 C 0.00013 -0.00532 0.00013 -0.00278 0.00013 -0.00741 L 0.00352 -0.0287 C 0.00365 -0.0537 0.00378 -0.07847 0.00417 -0.10324 L -0.05651 -0.10417 L -0.05546 -0.23287 L 0.09284 -0.23194 L 0.09388 -0.13426 " pathEditMode="relative" rAng="0" ptsTypes="AAAAAAAAA">
                                      <p:cBhvr>
                                        <p:cTn id="28" dur="1500" fill="hold"/>
                                        <p:tgtEl>
                                          <p:spTgt spid="416"/>
                                        </p:tgtEl>
                                        <p:attrNameLst>
                                          <p:attrName>ppt_x</p:attrName>
                                          <p:attrName>ppt_y</p:attrName>
                                        </p:attrNameLst>
                                      </p:cBhvr>
                                      <p:rCtr x="1862" y="-11644"/>
                                    </p:animMotion>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418"/>
                                        </p:tgtEl>
                                        <p:attrNameLst>
                                          <p:attrName>style.visibility</p:attrName>
                                        </p:attrNameLst>
                                      </p:cBhvr>
                                      <p:to>
                                        <p:strVal val="visible"/>
                                      </p:to>
                                    </p:set>
                                    <p:animEffect transition="in" filter="fade">
                                      <p:cBhvr>
                                        <p:cTn id="33" dur="1500"/>
                                        <p:tgtEl>
                                          <p:spTgt spid="418"/>
                                        </p:tgtEl>
                                      </p:cBhvr>
                                    </p:animEffect>
                                    <p:anim calcmode="lin" valueType="num">
                                      <p:cBhvr>
                                        <p:cTn id="34" dur="1500" fill="hold"/>
                                        <p:tgtEl>
                                          <p:spTgt spid="418"/>
                                        </p:tgtEl>
                                        <p:attrNameLst>
                                          <p:attrName>ppt_w</p:attrName>
                                        </p:attrNameLst>
                                      </p:cBhvr>
                                      <p:tavLst>
                                        <p:tav tm="0" fmla="#ppt_w*sin(2.5*pi*$)">
                                          <p:val>
                                            <p:fltVal val="0"/>
                                          </p:val>
                                        </p:tav>
                                        <p:tav tm="100000">
                                          <p:val>
                                            <p:fltVal val="1"/>
                                          </p:val>
                                        </p:tav>
                                      </p:tavLst>
                                    </p:anim>
                                    <p:anim calcmode="lin" valueType="num">
                                      <p:cBhvr>
                                        <p:cTn id="35" dur="1500" fill="hold"/>
                                        <p:tgtEl>
                                          <p:spTgt spid="418"/>
                                        </p:tgtEl>
                                        <p:attrNameLst>
                                          <p:attrName>ppt_h</p:attrName>
                                        </p:attrNameLst>
                                      </p:cBhvr>
                                      <p:tavLst>
                                        <p:tav tm="0">
                                          <p:val>
                                            <p:strVal val="#ppt_h"/>
                                          </p:val>
                                        </p:tav>
                                        <p:tav tm="100000">
                                          <p:val>
                                            <p:strVal val="#ppt_h"/>
                                          </p:val>
                                        </p:tav>
                                      </p:tavLst>
                                    </p:anim>
                                  </p:childTnLst>
                                </p:cTn>
                              </p:par>
                            </p:childTnLst>
                          </p:cTn>
                        </p:par>
                        <p:par>
                          <p:cTn id="36" fill="hold">
                            <p:stCondLst>
                              <p:cond delay="1500"/>
                            </p:stCondLst>
                            <p:childTnLst>
                              <p:par>
                                <p:cTn id="37" presetID="10" presetClass="entr" presetSubtype="0" fill="hold" grpId="1" nodeType="afterEffect">
                                  <p:stCondLst>
                                    <p:cond delay="0"/>
                                  </p:stCondLst>
                                  <p:childTnLst>
                                    <p:set>
                                      <p:cBhvr>
                                        <p:cTn id="38" dur="1" fill="hold">
                                          <p:stCondLst>
                                            <p:cond delay="0"/>
                                          </p:stCondLst>
                                        </p:cTn>
                                        <p:tgtEl>
                                          <p:spTgt spid="417"/>
                                        </p:tgtEl>
                                        <p:attrNameLst>
                                          <p:attrName>style.visibility</p:attrName>
                                        </p:attrNameLst>
                                      </p:cBhvr>
                                      <p:to>
                                        <p:strVal val="visible"/>
                                      </p:to>
                                    </p:set>
                                    <p:animEffect transition="in" filter="fade">
                                      <p:cBhvr>
                                        <p:cTn id="39" dur="500"/>
                                        <p:tgtEl>
                                          <p:spTgt spid="417"/>
                                        </p:tgtEl>
                                      </p:cBhvr>
                                    </p:animEffec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0" nodeType="clickEffect">
                                  <p:stCondLst>
                                    <p:cond delay="0"/>
                                  </p:stCondLst>
                                  <p:childTnLst>
                                    <p:animMotion origin="layout" path="M -0.00013 -0.00185 L -0.00013 -0.00162 C -0.00052 -0.01296 -0.00052 -0.0243 -0.00092 -0.03518 C -0.00092 -0.03727 -0.00092 -0.03912 -0.00092 -0.04074 C -0.00131 -0.04329 -0.00144 -0.04583 -0.00144 -0.04815 C -0.00183 -0.05092 -0.00183 -0.05046 -0.00209 -0.05231 C -0.00261 -0.0588 -0.00248 -0.05579 -0.00248 -0.06111 L -0.00092 -0.10092 L -0.18894 -0.10092 C -0.18907 -0.0588 -0.1892 -0.01667 -0.1892 0.02546 L -0.1323 0.02963 C -0.13243 0.05509 -0.13243 0.08056 -0.13243 0.10602 L -0.11042 0.13241 " pathEditMode="relative" rAng="0" ptsTypes="AAAAAAAAAAAAA">
                                      <p:cBhvr>
                                        <p:cTn id="43" dur="1500" fill="hold"/>
                                        <p:tgtEl>
                                          <p:spTgt spid="417"/>
                                        </p:tgtEl>
                                        <p:attrNameLst>
                                          <p:attrName>ppt_x</p:attrName>
                                          <p:attrName>ppt_y</p:attrName>
                                        </p:attrNameLst>
                                      </p:cBhvr>
                                      <p:rCtr x="-9453" y="1759"/>
                                    </p:animMotion>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6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07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6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animBg="1"/>
      <p:bldP spid="415" grpId="1" animBg="1"/>
      <p:bldP spid="416" grpId="0" animBg="1"/>
      <p:bldP spid="416" grpId="1" animBg="1"/>
      <p:bldP spid="417" grpId="0" animBg="1"/>
      <p:bldP spid="417" grpId="1" animBg="1"/>
      <p:bldP spid="418" grpId="0" animBg="1"/>
      <p:bldP spid="1034"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11</a:t>
            </a:fld>
            <a:endParaRPr lang="en-US" dirty="0"/>
          </a:p>
        </p:txBody>
      </p:sp>
      <p:grpSp>
        <p:nvGrpSpPr>
          <p:cNvPr id="153" name="组合 152"/>
          <p:cNvGrpSpPr/>
          <p:nvPr/>
        </p:nvGrpSpPr>
        <p:grpSpPr>
          <a:xfrm>
            <a:off x="2265364" y="1027907"/>
            <a:ext cx="4437063" cy="2076431"/>
            <a:chOff x="741363" y="1027906"/>
            <a:chExt cx="4437063" cy="2076431"/>
          </a:xfrm>
        </p:grpSpPr>
        <p:grpSp>
          <p:nvGrpSpPr>
            <p:cNvPr id="10" name="Group 4"/>
            <p:cNvGrpSpPr>
              <a:grpSpLocks noChangeAspect="1"/>
            </p:cNvGrpSpPr>
            <p:nvPr/>
          </p:nvGrpSpPr>
          <p:grpSpPr bwMode="auto">
            <a:xfrm>
              <a:off x="741363" y="1027906"/>
              <a:ext cx="4437063" cy="1687513"/>
              <a:chOff x="131" y="680"/>
              <a:chExt cx="2795" cy="1063"/>
            </a:xfrm>
          </p:grpSpPr>
          <p:sp>
            <p:nvSpPr>
              <p:cNvPr id="11" name="AutoShape 3"/>
              <p:cNvSpPr>
                <a:spLocks noChangeAspect="1" noChangeArrowheads="1" noTextEdit="1"/>
              </p:cNvSpPr>
              <p:nvPr/>
            </p:nvSpPr>
            <p:spPr bwMode="auto">
              <a:xfrm>
                <a:off x="134" y="680"/>
                <a:ext cx="2792"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5"/>
              <p:cNvSpPr>
                <a:spLocks noChangeArrowheads="1"/>
              </p:cNvSpPr>
              <p:nvPr/>
            </p:nvSpPr>
            <p:spPr bwMode="auto">
              <a:xfrm>
                <a:off x="2559" y="794"/>
                <a:ext cx="362" cy="364"/>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p:cNvSpPr>
              <p:nvPr/>
            </p:nvSpPr>
            <p:spPr bwMode="auto">
              <a:xfrm>
                <a:off x="2557" y="789"/>
                <a:ext cx="369" cy="371"/>
              </a:xfrm>
              <a:custGeom>
                <a:avLst/>
                <a:gdLst>
                  <a:gd name="T0" fmla="*/ 2 w 369"/>
                  <a:gd name="T1" fmla="*/ 369 h 371"/>
                  <a:gd name="T2" fmla="*/ 2 w 369"/>
                  <a:gd name="T3" fmla="*/ 371 h 371"/>
                  <a:gd name="T4" fmla="*/ 369 w 369"/>
                  <a:gd name="T5" fmla="*/ 371 h 371"/>
                  <a:gd name="T6" fmla="*/ 369 w 369"/>
                  <a:gd name="T7" fmla="*/ 0 h 371"/>
                  <a:gd name="T8" fmla="*/ 0 w 369"/>
                  <a:gd name="T9" fmla="*/ 0 h 371"/>
                  <a:gd name="T10" fmla="*/ 0 w 369"/>
                  <a:gd name="T11" fmla="*/ 371 h 371"/>
                  <a:gd name="T12" fmla="*/ 2 w 369"/>
                  <a:gd name="T13" fmla="*/ 371 h 371"/>
                  <a:gd name="T14" fmla="*/ 2 w 369"/>
                  <a:gd name="T15" fmla="*/ 369 h 371"/>
                  <a:gd name="T16" fmla="*/ 7 w 369"/>
                  <a:gd name="T17" fmla="*/ 369 h 371"/>
                  <a:gd name="T18" fmla="*/ 7 w 369"/>
                  <a:gd name="T19" fmla="*/ 8 h 371"/>
                  <a:gd name="T20" fmla="*/ 362 w 369"/>
                  <a:gd name="T21" fmla="*/ 8 h 371"/>
                  <a:gd name="T22" fmla="*/ 362 w 369"/>
                  <a:gd name="T23" fmla="*/ 364 h 371"/>
                  <a:gd name="T24" fmla="*/ 2 w 369"/>
                  <a:gd name="T25" fmla="*/ 364 h 371"/>
                  <a:gd name="T26" fmla="*/ 2 w 369"/>
                  <a:gd name="T27" fmla="*/ 369 h 371"/>
                  <a:gd name="T28" fmla="*/ 7 w 369"/>
                  <a:gd name="T29" fmla="*/ 369 h 371"/>
                  <a:gd name="T30" fmla="*/ 2 w 369"/>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1">
                    <a:moveTo>
                      <a:pt x="2" y="369"/>
                    </a:moveTo>
                    <a:lnTo>
                      <a:pt x="2" y="371"/>
                    </a:lnTo>
                    <a:lnTo>
                      <a:pt x="369" y="371"/>
                    </a:lnTo>
                    <a:lnTo>
                      <a:pt x="369" y="0"/>
                    </a:lnTo>
                    <a:lnTo>
                      <a:pt x="0" y="0"/>
                    </a:lnTo>
                    <a:lnTo>
                      <a:pt x="0" y="371"/>
                    </a:lnTo>
                    <a:lnTo>
                      <a:pt x="2" y="371"/>
                    </a:lnTo>
                    <a:lnTo>
                      <a:pt x="2" y="369"/>
                    </a:lnTo>
                    <a:lnTo>
                      <a:pt x="7" y="369"/>
                    </a:lnTo>
                    <a:lnTo>
                      <a:pt x="7" y="8"/>
                    </a:lnTo>
                    <a:lnTo>
                      <a:pt x="362" y="8"/>
                    </a:lnTo>
                    <a:lnTo>
                      <a:pt x="362" y="364"/>
                    </a:lnTo>
                    <a:lnTo>
                      <a:pt x="2" y="364"/>
                    </a:lnTo>
                    <a:lnTo>
                      <a:pt x="2" y="369"/>
                    </a:lnTo>
                    <a:lnTo>
                      <a:pt x="7" y="369"/>
                    </a:lnTo>
                    <a:lnTo>
                      <a:pt x="2"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7"/>
              <p:cNvSpPr>
                <a:spLocks noChangeArrowheads="1"/>
              </p:cNvSpPr>
              <p:nvPr/>
            </p:nvSpPr>
            <p:spPr bwMode="auto">
              <a:xfrm>
                <a:off x="2403" y="1037"/>
                <a:ext cx="362" cy="366"/>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
              <p:cNvSpPr>
                <a:spLocks/>
              </p:cNvSpPr>
              <p:nvPr/>
            </p:nvSpPr>
            <p:spPr bwMode="auto">
              <a:xfrm>
                <a:off x="2400" y="1034"/>
                <a:ext cx="370" cy="371"/>
              </a:xfrm>
              <a:custGeom>
                <a:avLst/>
                <a:gdLst>
                  <a:gd name="T0" fmla="*/ 3 w 370"/>
                  <a:gd name="T1" fmla="*/ 369 h 371"/>
                  <a:gd name="T2" fmla="*/ 3 w 370"/>
                  <a:gd name="T3" fmla="*/ 371 h 371"/>
                  <a:gd name="T4" fmla="*/ 370 w 370"/>
                  <a:gd name="T5" fmla="*/ 371 h 371"/>
                  <a:gd name="T6" fmla="*/ 370 w 370"/>
                  <a:gd name="T7" fmla="*/ 0 h 371"/>
                  <a:gd name="T8" fmla="*/ 0 w 370"/>
                  <a:gd name="T9" fmla="*/ 0 h 371"/>
                  <a:gd name="T10" fmla="*/ 0 w 370"/>
                  <a:gd name="T11" fmla="*/ 371 h 371"/>
                  <a:gd name="T12" fmla="*/ 3 w 370"/>
                  <a:gd name="T13" fmla="*/ 371 h 371"/>
                  <a:gd name="T14" fmla="*/ 3 w 370"/>
                  <a:gd name="T15" fmla="*/ 369 h 371"/>
                  <a:gd name="T16" fmla="*/ 8 w 370"/>
                  <a:gd name="T17" fmla="*/ 369 h 371"/>
                  <a:gd name="T18" fmla="*/ 8 w 370"/>
                  <a:gd name="T19" fmla="*/ 7 h 371"/>
                  <a:gd name="T20" fmla="*/ 363 w 370"/>
                  <a:gd name="T21" fmla="*/ 7 h 371"/>
                  <a:gd name="T22" fmla="*/ 363 w 370"/>
                  <a:gd name="T23" fmla="*/ 364 h 371"/>
                  <a:gd name="T24" fmla="*/ 3 w 370"/>
                  <a:gd name="T25" fmla="*/ 364 h 371"/>
                  <a:gd name="T26" fmla="*/ 3 w 370"/>
                  <a:gd name="T27" fmla="*/ 369 h 371"/>
                  <a:gd name="T28" fmla="*/ 8 w 370"/>
                  <a:gd name="T29" fmla="*/ 369 h 371"/>
                  <a:gd name="T30" fmla="*/ 3 w 370"/>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371">
                    <a:moveTo>
                      <a:pt x="3" y="369"/>
                    </a:moveTo>
                    <a:lnTo>
                      <a:pt x="3" y="371"/>
                    </a:lnTo>
                    <a:lnTo>
                      <a:pt x="370" y="371"/>
                    </a:lnTo>
                    <a:lnTo>
                      <a:pt x="370" y="0"/>
                    </a:lnTo>
                    <a:lnTo>
                      <a:pt x="0" y="0"/>
                    </a:lnTo>
                    <a:lnTo>
                      <a:pt x="0" y="371"/>
                    </a:lnTo>
                    <a:lnTo>
                      <a:pt x="3" y="371"/>
                    </a:lnTo>
                    <a:lnTo>
                      <a:pt x="3" y="369"/>
                    </a:lnTo>
                    <a:lnTo>
                      <a:pt x="8" y="369"/>
                    </a:lnTo>
                    <a:lnTo>
                      <a:pt x="8" y="7"/>
                    </a:lnTo>
                    <a:lnTo>
                      <a:pt x="363" y="7"/>
                    </a:lnTo>
                    <a:lnTo>
                      <a:pt x="363" y="364"/>
                    </a:lnTo>
                    <a:lnTo>
                      <a:pt x="3" y="364"/>
                    </a:lnTo>
                    <a:lnTo>
                      <a:pt x="3" y="369"/>
                    </a:lnTo>
                    <a:lnTo>
                      <a:pt x="8" y="369"/>
                    </a:lnTo>
                    <a:lnTo>
                      <a:pt x="3"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2325" y="1113"/>
                <a:ext cx="362" cy="364"/>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2320" y="1110"/>
                <a:ext cx="369" cy="371"/>
              </a:xfrm>
              <a:custGeom>
                <a:avLst/>
                <a:gdLst>
                  <a:gd name="T0" fmla="*/ 5 w 369"/>
                  <a:gd name="T1" fmla="*/ 367 h 371"/>
                  <a:gd name="T2" fmla="*/ 5 w 369"/>
                  <a:gd name="T3" fmla="*/ 371 h 371"/>
                  <a:gd name="T4" fmla="*/ 369 w 369"/>
                  <a:gd name="T5" fmla="*/ 371 h 371"/>
                  <a:gd name="T6" fmla="*/ 369 w 369"/>
                  <a:gd name="T7" fmla="*/ 0 h 371"/>
                  <a:gd name="T8" fmla="*/ 0 w 369"/>
                  <a:gd name="T9" fmla="*/ 0 h 371"/>
                  <a:gd name="T10" fmla="*/ 0 w 369"/>
                  <a:gd name="T11" fmla="*/ 371 h 371"/>
                  <a:gd name="T12" fmla="*/ 5 w 369"/>
                  <a:gd name="T13" fmla="*/ 371 h 371"/>
                  <a:gd name="T14" fmla="*/ 5 w 369"/>
                  <a:gd name="T15" fmla="*/ 367 h 371"/>
                  <a:gd name="T16" fmla="*/ 7 w 369"/>
                  <a:gd name="T17" fmla="*/ 367 h 371"/>
                  <a:gd name="T18" fmla="*/ 7 w 369"/>
                  <a:gd name="T19" fmla="*/ 8 h 371"/>
                  <a:gd name="T20" fmla="*/ 362 w 369"/>
                  <a:gd name="T21" fmla="*/ 8 h 371"/>
                  <a:gd name="T22" fmla="*/ 362 w 369"/>
                  <a:gd name="T23" fmla="*/ 364 h 371"/>
                  <a:gd name="T24" fmla="*/ 5 w 369"/>
                  <a:gd name="T25" fmla="*/ 364 h 371"/>
                  <a:gd name="T26" fmla="*/ 5 w 369"/>
                  <a:gd name="T27" fmla="*/ 367 h 371"/>
                  <a:gd name="T28" fmla="*/ 7 w 369"/>
                  <a:gd name="T29" fmla="*/ 367 h 371"/>
                  <a:gd name="T30" fmla="*/ 5 w 369"/>
                  <a:gd name="T31" fmla="*/ 36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1">
                    <a:moveTo>
                      <a:pt x="5" y="367"/>
                    </a:moveTo>
                    <a:lnTo>
                      <a:pt x="5" y="371"/>
                    </a:lnTo>
                    <a:lnTo>
                      <a:pt x="369" y="371"/>
                    </a:lnTo>
                    <a:lnTo>
                      <a:pt x="369" y="0"/>
                    </a:lnTo>
                    <a:lnTo>
                      <a:pt x="0" y="0"/>
                    </a:lnTo>
                    <a:lnTo>
                      <a:pt x="0" y="371"/>
                    </a:lnTo>
                    <a:lnTo>
                      <a:pt x="5" y="371"/>
                    </a:lnTo>
                    <a:lnTo>
                      <a:pt x="5" y="367"/>
                    </a:lnTo>
                    <a:lnTo>
                      <a:pt x="7" y="367"/>
                    </a:lnTo>
                    <a:lnTo>
                      <a:pt x="7" y="8"/>
                    </a:lnTo>
                    <a:lnTo>
                      <a:pt x="362" y="8"/>
                    </a:lnTo>
                    <a:lnTo>
                      <a:pt x="362" y="364"/>
                    </a:lnTo>
                    <a:lnTo>
                      <a:pt x="5" y="364"/>
                    </a:lnTo>
                    <a:lnTo>
                      <a:pt x="5" y="367"/>
                    </a:lnTo>
                    <a:lnTo>
                      <a:pt x="7" y="367"/>
                    </a:lnTo>
                    <a:lnTo>
                      <a:pt x="5" y="3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726" y="687"/>
                <a:ext cx="355" cy="359"/>
              </a:xfrm>
              <a:custGeom>
                <a:avLst/>
                <a:gdLst>
                  <a:gd name="T0" fmla="*/ 355 w 355"/>
                  <a:gd name="T1" fmla="*/ 0 h 359"/>
                  <a:gd name="T2" fmla="*/ 0 w 355"/>
                  <a:gd name="T3" fmla="*/ 0 h 359"/>
                  <a:gd name="T4" fmla="*/ 0 w 355"/>
                  <a:gd name="T5" fmla="*/ 359 h 359"/>
                  <a:gd name="T6" fmla="*/ 164 w 355"/>
                  <a:gd name="T7" fmla="*/ 359 h 359"/>
                  <a:gd name="T8" fmla="*/ 355 w 355"/>
                  <a:gd name="T9" fmla="*/ 359 h 359"/>
                  <a:gd name="T10" fmla="*/ 355 w 355"/>
                  <a:gd name="T11" fmla="*/ 0 h 359"/>
                </a:gdLst>
                <a:ahLst/>
                <a:cxnLst>
                  <a:cxn ang="0">
                    <a:pos x="T0" y="T1"/>
                  </a:cxn>
                  <a:cxn ang="0">
                    <a:pos x="T2" y="T3"/>
                  </a:cxn>
                  <a:cxn ang="0">
                    <a:pos x="T4" y="T5"/>
                  </a:cxn>
                  <a:cxn ang="0">
                    <a:pos x="T6" y="T7"/>
                  </a:cxn>
                  <a:cxn ang="0">
                    <a:pos x="T8" y="T9"/>
                  </a:cxn>
                  <a:cxn ang="0">
                    <a:pos x="T10" y="T11"/>
                  </a:cxn>
                </a:cxnLst>
                <a:rect l="0" t="0" r="r" b="b"/>
                <a:pathLst>
                  <a:path w="355" h="359">
                    <a:moveTo>
                      <a:pt x="355" y="0"/>
                    </a:moveTo>
                    <a:lnTo>
                      <a:pt x="0" y="0"/>
                    </a:lnTo>
                    <a:lnTo>
                      <a:pt x="0" y="359"/>
                    </a:lnTo>
                    <a:lnTo>
                      <a:pt x="164" y="359"/>
                    </a:lnTo>
                    <a:lnTo>
                      <a:pt x="355" y="359"/>
                    </a:lnTo>
                    <a:lnTo>
                      <a:pt x="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726" y="687"/>
                <a:ext cx="355" cy="359"/>
              </a:xfrm>
              <a:custGeom>
                <a:avLst/>
                <a:gdLst>
                  <a:gd name="T0" fmla="*/ 355 w 355"/>
                  <a:gd name="T1" fmla="*/ 0 h 359"/>
                  <a:gd name="T2" fmla="*/ 0 w 355"/>
                  <a:gd name="T3" fmla="*/ 0 h 359"/>
                  <a:gd name="T4" fmla="*/ 0 w 355"/>
                  <a:gd name="T5" fmla="*/ 359 h 359"/>
                  <a:gd name="T6" fmla="*/ 164 w 355"/>
                  <a:gd name="T7" fmla="*/ 359 h 359"/>
                  <a:gd name="T8" fmla="*/ 355 w 355"/>
                  <a:gd name="T9" fmla="*/ 359 h 359"/>
                  <a:gd name="T10" fmla="*/ 355 w 355"/>
                  <a:gd name="T11" fmla="*/ 0 h 359"/>
                </a:gdLst>
                <a:ahLst/>
                <a:cxnLst>
                  <a:cxn ang="0">
                    <a:pos x="T0" y="T1"/>
                  </a:cxn>
                  <a:cxn ang="0">
                    <a:pos x="T2" y="T3"/>
                  </a:cxn>
                  <a:cxn ang="0">
                    <a:pos x="T4" y="T5"/>
                  </a:cxn>
                  <a:cxn ang="0">
                    <a:pos x="T6" y="T7"/>
                  </a:cxn>
                  <a:cxn ang="0">
                    <a:pos x="T8" y="T9"/>
                  </a:cxn>
                  <a:cxn ang="0">
                    <a:pos x="T10" y="T11"/>
                  </a:cxn>
                </a:cxnLst>
                <a:rect l="0" t="0" r="r" b="b"/>
                <a:pathLst>
                  <a:path w="355" h="359">
                    <a:moveTo>
                      <a:pt x="355" y="0"/>
                    </a:moveTo>
                    <a:lnTo>
                      <a:pt x="0" y="0"/>
                    </a:lnTo>
                    <a:lnTo>
                      <a:pt x="0" y="359"/>
                    </a:lnTo>
                    <a:lnTo>
                      <a:pt x="164" y="359"/>
                    </a:lnTo>
                    <a:lnTo>
                      <a:pt x="355" y="359"/>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719" y="680"/>
                <a:ext cx="369" cy="373"/>
              </a:xfrm>
              <a:custGeom>
                <a:avLst/>
                <a:gdLst>
                  <a:gd name="T0" fmla="*/ 369 w 369"/>
                  <a:gd name="T1" fmla="*/ 0 h 373"/>
                  <a:gd name="T2" fmla="*/ 0 w 369"/>
                  <a:gd name="T3" fmla="*/ 0 h 373"/>
                  <a:gd name="T4" fmla="*/ 0 w 369"/>
                  <a:gd name="T5" fmla="*/ 366 h 373"/>
                  <a:gd name="T6" fmla="*/ 7 w 369"/>
                  <a:gd name="T7" fmla="*/ 366 h 373"/>
                  <a:gd name="T8" fmla="*/ 7 w 369"/>
                  <a:gd name="T9" fmla="*/ 7 h 373"/>
                  <a:gd name="T10" fmla="*/ 362 w 369"/>
                  <a:gd name="T11" fmla="*/ 7 h 373"/>
                  <a:gd name="T12" fmla="*/ 362 w 369"/>
                  <a:gd name="T13" fmla="*/ 366 h 373"/>
                  <a:gd name="T14" fmla="*/ 171 w 369"/>
                  <a:gd name="T15" fmla="*/ 366 h 373"/>
                  <a:gd name="T16" fmla="*/ 171 w 369"/>
                  <a:gd name="T17" fmla="*/ 373 h 373"/>
                  <a:gd name="T18" fmla="*/ 369 w 369"/>
                  <a:gd name="T19" fmla="*/ 373 h 373"/>
                  <a:gd name="T20" fmla="*/ 369 w 369"/>
                  <a:gd name="T2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73">
                    <a:moveTo>
                      <a:pt x="369" y="0"/>
                    </a:moveTo>
                    <a:lnTo>
                      <a:pt x="0" y="0"/>
                    </a:lnTo>
                    <a:lnTo>
                      <a:pt x="0" y="366"/>
                    </a:lnTo>
                    <a:lnTo>
                      <a:pt x="7" y="366"/>
                    </a:lnTo>
                    <a:lnTo>
                      <a:pt x="7" y="7"/>
                    </a:lnTo>
                    <a:lnTo>
                      <a:pt x="362" y="7"/>
                    </a:lnTo>
                    <a:lnTo>
                      <a:pt x="362" y="366"/>
                    </a:lnTo>
                    <a:lnTo>
                      <a:pt x="171" y="366"/>
                    </a:lnTo>
                    <a:lnTo>
                      <a:pt x="171" y="373"/>
                    </a:lnTo>
                    <a:lnTo>
                      <a:pt x="369" y="373"/>
                    </a:lnTo>
                    <a:lnTo>
                      <a:pt x="369"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719" y="680"/>
                <a:ext cx="369" cy="373"/>
              </a:xfrm>
              <a:custGeom>
                <a:avLst/>
                <a:gdLst>
                  <a:gd name="T0" fmla="*/ 369 w 369"/>
                  <a:gd name="T1" fmla="*/ 0 h 373"/>
                  <a:gd name="T2" fmla="*/ 0 w 369"/>
                  <a:gd name="T3" fmla="*/ 0 h 373"/>
                  <a:gd name="T4" fmla="*/ 0 w 369"/>
                  <a:gd name="T5" fmla="*/ 366 h 373"/>
                  <a:gd name="T6" fmla="*/ 7 w 369"/>
                  <a:gd name="T7" fmla="*/ 366 h 373"/>
                  <a:gd name="T8" fmla="*/ 7 w 369"/>
                  <a:gd name="T9" fmla="*/ 7 h 373"/>
                  <a:gd name="T10" fmla="*/ 362 w 369"/>
                  <a:gd name="T11" fmla="*/ 7 h 373"/>
                  <a:gd name="T12" fmla="*/ 362 w 369"/>
                  <a:gd name="T13" fmla="*/ 366 h 373"/>
                  <a:gd name="T14" fmla="*/ 171 w 369"/>
                  <a:gd name="T15" fmla="*/ 366 h 373"/>
                  <a:gd name="T16" fmla="*/ 171 w 369"/>
                  <a:gd name="T17" fmla="*/ 373 h 373"/>
                  <a:gd name="T18" fmla="*/ 369 w 369"/>
                  <a:gd name="T19" fmla="*/ 373 h 373"/>
                  <a:gd name="T20" fmla="*/ 369 w 369"/>
                  <a:gd name="T2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73">
                    <a:moveTo>
                      <a:pt x="369" y="0"/>
                    </a:moveTo>
                    <a:lnTo>
                      <a:pt x="0" y="0"/>
                    </a:lnTo>
                    <a:lnTo>
                      <a:pt x="0" y="366"/>
                    </a:lnTo>
                    <a:lnTo>
                      <a:pt x="7" y="366"/>
                    </a:lnTo>
                    <a:lnTo>
                      <a:pt x="7" y="7"/>
                    </a:lnTo>
                    <a:lnTo>
                      <a:pt x="362" y="7"/>
                    </a:lnTo>
                    <a:lnTo>
                      <a:pt x="362" y="366"/>
                    </a:lnTo>
                    <a:lnTo>
                      <a:pt x="171" y="366"/>
                    </a:lnTo>
                    <a:lnTo>
                      <a:pt x="171" y="373"/>
                    </a:lnTo>
                    <a:lnTo>
                      <a:pt x="369" y="373"/>
                    </a:lnTo>
                    <a:lnTo>
                      <a:pt x="3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5"/>
              <p:cNvSpPr>
                <a:spLocks noChangeArrowheads="1"/>
              </p:cNvSpPr>
              <p:nvPr/>
            </p:nvSpPr>
            <p:spPr bwMode="auto">
              <a:xfrm>
                <a:off x="804" y="725"/>
                <a:ext cx="121" cy="122"/>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800" y="723"/>
                <a:ext cx="127" cy="128"/>
              </a:xfrm>
              <a:custGeom>
                <a:avLst/>
                <a:gdLst>
                  <a:gd name="T0" fmla="*/ 4 w 127"/>
                  <a:gd name="T1" fmla="*/ 124 h 128"/>
                  <a:gd name="T2" fmla="*/ 4 w 127"/>
                  <a:gd name="T3" fmla="*/ 128 h 128"/>
                  <a:gd name="T4" fmla="*/ 127 w 127"/>
                  <a:gd name="T5" fmla="*/ 128 h 128"/>
                  <a:gd name="T6" fmla="*/ 127 w 127"/>
                  <a:gd name="T7" fmla="*/ 0 h 128"/>
                  <a:gd name="T8" fmla="*/ 0 w 127"/>
                  <a:gd name="T9" fmla="*/ 0 h 128"/>
                  <a:gd name="T10" fmla="*/ 0 w 127"/>
                  <a:gd name="T11" fmla="*/ 128 h 128"/>
                  <a:gd name="T12" fmla="*/ 4 w 127"/>
                  <a:gd name="T13" fmla="*/ 128 h 128"/>
                  <a:gd name="T14" fmla="*/ 4 w 127"/>
                  <a:gd name="T15" fmla="*/ 124 h 128"/>
                  <a:gd name="T16" fmla="*/ 7 w 127"/>
                  <a:gd name="T17" fmla="*/ 124 h 128"/>
                  <a:gd name="T18" fmla="*/ 7 w 127"/>
                  <a:gd name="T19" fmla="*/ 7 h 128"/>
                  <a:gd name="T20" fmla="*/ 120 w 127"/>
                  <a:gd name="T21" fmla="*/ 7 h 128"/>
                  <a:gd name="T22" fmla="*/ 120 w 127"/>
                  <a:gd name="T23" fmla="*/ 121 h 128"/>
                  <a:gd name="T24" fmla="*/ 4 w 127"/>
                  <a:gd name="T25" fmla="*/ 121 h 128"/>
                  <a:gd name="T26" fmla="*/ 4 w 127"/>
                  <a:gd name="T27" fmla="*/ 124 h 128"/>
                  <a:gd name="T28" fmla="*/ 7 w 127"/>
                  <a:gd name="T29" fmla="*/ 124 h 128"/>
                  <a:gd name="T30" fmla="*/ 4 w 127"/>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8">
                    <a:moveTo>
                      <a:pt x="4" y="124"/>
                    </a:moveTo>
                    <a:lnTo>
                      <a:pt x="4" y="128"/>
                    </a:lnTo>
                    <a:lnTo>
                      <a:pt x="127" y="128"/>
                    </a:lnTo>
                    <a:lnTo>
                      <a:pt x="127" y="0"/>
                    </a:lnTo>
                    <a:lnTo>
                      <a:pt x="0" y="0"/>
                    </a:lnTo>
                    <a:lnTo>
                      <a:pt x="0" y="128"/>
                    </a:lnTo>
                    <a:lnTo>
                      <a:pt x="4" y="128"/>
                    </a:lnTo>
                    <a:lnTo>
                      <a:pt x="4" y="124"/>
                    </a:lnTo>
                    <a:lnTo>
                      <a:pt x="7" y="124"/>
                    </a:lnTo>
                    <a:lnTo>
                      <a:pt x="7" y="7"/>
                    </a:lnTo>
                    <a:lnTo>
                      <a:pt x="120" y="7"/>
                    </a:lnTo>
                    <a:lnTo>
                      <a:pt x="120" y="121"/>
                    </a:lnTo>
                    <a:lnTo>
                      <a:pt x="4" y="121"/>
                    </a:lnTo>
                    <a:lnTo>
                      <a:pt x="4" y="124"/>
                    </a:lnTo>
                    <a:lnTo>
                      <a:pt x="7" y="124"/>
                    </a:lnTo>
                    <a:lnTo>
                      <a:pt x="4"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527" y="1053"/>
                <a:ext cx="355" cy="357"/>
              </a:xfrm>
              <a:custGeom>
                <a:avLst/>
                <a:gdLst>
                  <a:gd name="T0" fmla="*/ 355 w 355"/>
                  <a:gd name="T1" fmla="*/ 0 h 357"/>
                  <a:gd name="T2" fmla="*/ 197 w 355"/>
                  <a:gd name="T3" fmla="*/ 0 h 357"/>
                  <a:gd name="T4" fmla="*/ 192 w 355"/>
                  <a:gd name="T5" fmla="*/ 0 h 357"/>
                  <a:gd name="T6" fmla="*/ 0 w 355"/>
                  <a:gd name="T7" fmla="*/ 0 h 357"/>
                  <a:gd name="T8" fmla="*/ 0 w 355"/>
                  <a:gd name="T9" fmla="*/ 93 h 357"/>
                  <a:gd name="T10" fmla="*/ 64 w 355"/>
                  <a:gd name="T11" fmla="*/ 93 h 357"/>
                  <a:gd name="T12" fmla="*/ 64 w 355"/>
                  <a:gd name="T13" fmla="*/ 60 h 357"/>
                  <a:gd name="T14" fmla="*/ 192 w 355"/>
                  <a:gd name="T15" fmla="*/ 60 h 357"/>
                  <a:gd name="T16" fmla="*/ 192 w 355"/>
                  <a:gd name="T17" fmla="*/ 93 h 357"/>
                  <a:gd name="T18" fmla="*/ 277 w 355"/>
                  <a:gd name="T19" fmla="*/ 93 h 357"/>
                  <a:gd name="T20" fmla="*/ 277 w 355"/>
                  <a:gd name="T21" fmla="*/ 357 h 357"/>
                  <a:gd name="T22" fmla="*/ 355 w 355"/>
                  <a:gd name="T23" fmla="*/ 357 h 357"/>
                  <a:gd name="T24" fmla="*/ 355 w 355"/>
                  <a:gd name="T2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 h="357">
                    <a:moveTo>
                      <a:pt x="355" y="0"/>
                    </a:moveTo>
                    <a:lnTo>
                      <a:pt x="197" y="0"/>
                    </a:lnTo>
                    <a:lnTo>
                      <a:pt x="192" y="0"/>
                    </a:lnTo>
                    <a:lnTo>
                      <a:pt x="0" y="0"/>
                    </a:lnTo>
                    <a:lnTo>
                      <a:pt x="0" y="93"/>
                    </a:lnTo>
                    <a:lnTo>
                      <a:pt x="64" y="93"/>
                    </a:lnTo>
                    <a:lnTo>
                      <a:pt x="64" y="60"/>
                    </a:lnTo>
                    <a:lnTo>
                      <a:pt x="192" y="60"/>
                    </a:lnTo>
                    <a:lnTo>
                      <a:pt x="192" y="93"/>
                    </a:lnTo>
                    <a:lnTo>
                      <a:pt x="277" y="93"/>
                    </a:lnTo>
                    <a:lnTo>
                      <a:pt x="277" y="357"/>
                    </a:lnTo>
                    <a:lnTo>
                      <a:pt x="355" y="357"/>
                    </a:lnTo>
                    <a:lnTo>
                      <a:pt x="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8"/>
              <p:cNvSpPr>
                <a:spLocks/>
              </p:cNvSpPr>
              <p:nvPr/>
            </p:nvSpPr>
            <p:spPr bwMode="auto">
              <a:xfrm>
                <a:off x="527" y="1053"/>
                <a:ext cx="355" cy="357"/>
              </a:xfrm>
              <a:custGeom>
                <a:avLst/>
                <a:gdLst>
                  <a:gd name="T0" fmla="*/ 355 w 355"/>
                  <a:gd name="T1" fmla="*/ 0 h 357"/>
                  <a:gd name="T2" fmla="*/ 197 w 355"/>
                  <a:gd name="T3" fmla="*/ 0 h 357"/>
                  <a:gd name="T4" fmla="*/ 192 w 355"/>
                  <a:gd name="T5" fmla="*/ 0 h 357"/>
                  <a:gd name="T6" fmla="*/ 0 w 355"/>
                  <a:gd name="T7" fmla="*/ 0 h 357"/>
                  <a:gd name="T8" fmla="*/ 0 w 355"/>
                  <a:gd name="T9" fmla="*/ 93 h 357"/>
                  <a:gd name="T10" fmla="*/ 64 w 355"/>
                  <a:gd name="T11" fmla="*/ 93 h 357"/>
                  <a:gd name="T12" fmla="*/ 64 w 355"/>
                  <a:gd name="T13" fmla="*/ 60 h 357"/>
                  <a:gd name="T14" fmla="*/ 192 w 355"/>
                  <a:gd name="T15" fmla="*/ 60 h 357"/>
                  <a:gd name="T16" fmla="*/ 192 w 355"/>
                  <a:gd name="T17" fmla="*/ 93 h 357"/>
                  <a:gd name="T18" fmla="*/ 277 w 355"/>
                  <a:gd name="T19" fmla="*/ 93 h 357"/>
                  <a:gd name="T20" fmla="*/ 277 w 355"/>
                  <a:gd name="T21" fmla="*/ 357 h 357"/>
                  <a:gd name="T22" fmla="*/ 355 w 355"/>
                  <a:gd name="T23" fmla="*/ 357 h 357"/>
                  <a:gd name="T24" fmla="*/ 355 w 355"/>
                  <a:gd name="T2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 h="357">
                    <a:moveTo>
                      <a:pt x="355" y="0"/>
                    </a:moveTo>
                    <a:lnTo>
                      <a:pt x="197" y="0"/>
                    </a:lnTo>
                    <a:lnTo>
                      <a:pt x="192" y="0"/>
                    </a:lnTo>
                    <a:lnTo>
                      <a:pt x="0" y="0"/>
                    </a:lnTo>
                    <a:lnTo>
                      <a:pt x="0" y="93"/>
                    </a:lnTo>
                    <a:lnTo>
                      <a:pt x="64" y="93"/>
                    </a:lnTo>
                    <a:lnTo>
                      <a:pt x="64" y="60"/>
                    </a:lnTo>
                    <a:lnTo>
                      <a:pt x="192" y="60"/>
                    </a:lnTo>
                    <a:lnTo>
                      <a:pt x="192" y="93"/>
                    </a:lnTo>
                    <a:lnTo>
                      <a:pt x="277" y="93"/>
                    </a:lnTo>
                    <a:lnTo>
                      <a:pt x="277" y="357"/>
                    </a:lnTo>
                    <a:lnTo>
                      <a:pt x="355" y="357"/>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p:cNvSpPr>
                <a:spLocks noEditPoints="1"/>
              </p:cNvSpPr>
              <p:nvPr/>
            </p:nvSpPr>
            <p:spPr bwMode="auto">
              <a:xfrm>
                <a:off x="520" y="1046"/>
                <a:ext cx="370" cy="371"/>
              </a:xfrm>
              <a:custGeom>
                <a:avLst/>
                <a:gdLst>
                  <a:gd name="T0" fmla="*/ 370 w 370"/>
                  <a:gd name="T1" fmla="*/ 7 h 371"/>
                  <a:gd name="T2" fmla="*/ 362 w 370"/>
                  <a:gd name="T3" fmla="*/ 7 h 371"/>
                  <a:gd name="T4" fmla="*/ 362 w 370"/>
                  <a:gd name="T5" fmla="*/ 364 h 371"/>
                  <a:gd name="T6" fmla="*/ 284 w 370"/>
                  <a:gd name="T7" fmla="*/ 364 h 371"/>
                  <a:gd name="T8" fmla="*/ 284 w 370"/>
                  <a:gd name="T9" fmla="*/ 371 h 371"/>
                  <a:gd name="T10" fmla="*/ 370 w 370"/>
                  <a:gd name="T11" fmla="*/ 371 h 371"/>
                  <a:gd name="T12" fmla="*/ 370 w 370"/>
                  <a:gd name="T13" fmla="*/ 7 h 371"/>
                  <a:gd name="T14" fmla="*/ 199 w 370"/>
                  <a:gd name="T15" fmla="*/ 0 h 371"/>
                  <a:gd name="T16" fmla="*/ 0 w 370"/>
                  <a:gd name="T17" fmla="*/ 0 h 371"/>
                  <a:gd name="T18" fmla="*/ 0 w 370"/>
                  <a:gd name="T19" fmla="*/ 100 h 371"/>
                  <a:gd name="T20" fmla="*/ 7 w 370"/>
                  <a:gd name="T21" fmla="*/ 100 h 371"/>
                  <a:gd name="T22" fmla="*/ 7 w 370"/>
                  <a:gd name="T23" fmla="*/ 7 h 371"/>
                  <a:gd name="T24" fmla="*/ 199 w 370"/>
                  <a:gd name="T25" fmla="*/ 7 h 371"/>
                  <a:gd name="T26" fmla="*/ 199 w 370"/>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371">
                    <a:moveTo>
                      <a:pt x="370" y="7"/>
                    </a:moveTo>
                    <a:lnTo>
                      <a:pt x="362" y="7"/>
                    </a:lnTo>
                    <a:lnTo>
                      <a:pt x="362" y="364"/>
                    </a:lnTo>
                    <a:lnTo>
                      <a:pt x="284" y="364"/>
                    </a:lnTo>
                    <a:lnTo>
                      <a:pt x="284" y="371"/>
                    </a:lnTo>
                    <a:lnTo>
                      <a:pt x="370" y="371"/>
                    </a:lnTo>
                    <a:lnTo>
                      <a:pt x="370" y="7"/>
                    </a:lnTo>
                    <a:close/>
                    <a:moveTo>
                      <a:pt x="199" y="0"/>
                    </a:moveTo>
                    <a:lnTo>
                      <a:pt x="0" y="0"/>
                    </a:lnTo>
                    <a:lnTo>
                      <a:pt x="0" y="100"/>
                    </a:lnTo>
                    <a:lnTo>
                      <a:pt x="7" y="100"/>
                    </a:lnTo>
                    <a:lnTo>
                      <a:pt x="7" y="7"/>
                    </a:lnTo>
                    <a:lnTo>
                      <a:pt x="199" y="7"/>
                    </a:lnTo>
                    <a:lnTo>
                      <a:pt x="199"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noEditPoints="1"/>
              </p:cNvSpPr>
              <p:nvPr/>
            </p:nvSpPr>
            <p:spPr bwMode="auto">
              <a:xfrm>
                <a:off x="520" y="1046"/>
                <a:ext cx="370" cy="371"/>
              </a:xfrm>
              <a:custGeom>
                <a:avLst/>
                <a:gdLst>
                  <a:gd name="T0" fmla="*/ 370 w 370"/>
                  <a:gd name="T1" fmla="*/ 7 h 371"/>
                  <a:gd name="T2" fmla="*/ 362 w 370"/>
                  <a:gd name="T3" fmla="*/ 7 h 371"/>
                  <a:gd name="T4" fmla="*/ 362 w 370"/>
                  <a:gd name="T5" fmla="*/ 364 h 371"/>
                  <a:gd name="T6" fmla="*/ 284 w 370"/>
                  <a:gd name="T7" fmla="*/ 364 h 371"/>
                  <a:gd name="T8" fmla="*/ 284 w 370"/>
                  <a:gd name="T9" fmla="*/ 371 h 371"/>
                  <a:gd name="T10" fmla="*/ 370 w 370"/>
                  <a:gd name="T11" fmla="*/ 371 h 371"/>
                  <a:gd name="T12" fmla="*/ 370 w 370"/>
                  <a:gd name="T13" fmla="*/ 7 h 371"/>
                  <a:gd name="T14" fmla="*/ 199 w 370"/>
                  <a:gd name="T15" fmla="*/ 0 h 371"/>
                  <a:gd name="T16" fmla="*/ 0 w 370"/>
                  <a:gd name="T17" fmla="*/ 0 h 371"/>
                  <a:gd name="T18" fmla="*/ 0 w 370"/>
                  <a:gd name="T19" fmla="*/ 100 h 371"/>
                  <a:gd name="T20" fmla="*/ 7 w 370"/>
                  <a:gd name="T21" fmla="*/ 100 h 371"/>
                  <a:gd name="T22" fmla="*/ 7 w 370"/>
                  <a:gd name="T23" fmla="*/ 7 h 371"/>
                  <a:gd name="T24" fmla="*/ 199 w 370"/>
                  <a:gd name="T25" fmla="*/ 7 h 371"/>
                  <a:gd name="T26" fmla="*/ 199 w 370"/>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371">
                    <a:moveTo>
                      <a:pt x="370" y="7"/>
                    </a:moveTo>
                    <a:lnTo>
                      <a:pt x="362" y="7"/>
                    </a:lnTo>
                    <a:lnTo>
                      <a:pt x="362" y="364"/>
                    </a:lnTo>
                    <a:lnTo>
                      <a:pt x="284" y="364"/>
                    </a:lnTo>
                    <a:lnTo>
                      <a:pt x="284" y="371"/>
                    </a:lnTo>
                    <a:lnTo>
                      <a:pt x="370" y="371"/>
                    </a:lnTo>
                    <a:lnTo>
                      <a:pt x="370" y="7"/>
                    </a:lnTo>
                    <a:moveTo>
                      <a:pt x="199" y="0"/>
                    </a:moveTo>
                    <a:lnTo>
                      <a:pt x="0" y="0"/>
                    </a:lnTo>
                    <a:lnTo>
                      <a:pt x="0" y="100"/>
                    </a:lnTo>
                    <a:lnTo>
                      <a:pt x="7" y="100"/>
                    </a:lnTo>
                    <a:lnTo>
                      <a:pt x="7" y="7"/>
                    </a:lnTo>
                    <a:lnTo>
                      <a:pt x="199" y="7"/>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noEditPoints="1"/>
              </p:cNvSpPr>
              <p:nvPr/>
            </p:nvSpPr>
            <p:spPr bwMode="auto">
              <a:xfrm>
                <a:off x="719" y="1046"/>
                <a:ext cx="171" cy="7"/>
              </a:xfrm>
              <a:custGeom>
                <a:avLst/>
                <a:gdLst>
                  <a:gd name="T0" fmla="*/ 5 w 171"/>
                  <a:gd name="T1" fmla="*/ 3 h 7"/>
                  <a:gd name="T2" fmla="*/ 5 w 171"/>
                  <a:gd name="T3" fmla="*/ 3 h 7"/>
                  <a:gd name="T4" fmla="*/ 7 w 171"/>
                  <a:gd name="T5" fmla="*/ 3 h 7"/>
                  <a:gd name="T6" fmla="*/ 5 w 171"/>
                  <a:gd name="T7" fmla="*/ 3 h 7"/>
                  <a:gd name="T8" fmla="*/ 7 w 171"/>
                  <a:gd name="T9" fmla="*/ 3 h 7"/>
                  <a:gd name="T10" fmla="*/ 7 w 171"/>
                  <a:gd name="T11" fmla="*/ 3 h 7"/>
                  <a:gd name="T12" fmla="*/ 171 w 171"/>
                  <a:gd name="T13" fmla="*/ 0 h 7"/>
                  <a:gd name="T14" fmla="*/ 7 w 171"/>
                  <a:gd name="T15" fmla="*/ 0 h 7"/>
                  <a:gd name="T16" fmla="*/ 0 w 171"/>
                  <a:gd name="T17" fmla="*/ 0 h 7"/>
                  <a:gd name="T18" fmla="*/ 0 w 171"/>
                  <a:gd name="T19" fmla="*/ 7 h 7"/>
                  <a:gd name="T20" fmla="*/ 163 w 171"/>
                  <a:gd name="T21" fmla="*/ 7 h 7"/>
                  <a:gd name="T22" fmla="*/ 171 w 171"/>
                  <a:gd name="T23" fmla="*/ 7 h 7"/>
                  <a:gd name="T24" fmla="*/ 171 w 171"/>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
                    <a:moveTo>
                      <a:pt x="5" y="3"/>
                    </a:moveTo>
                    <a:lnTo>
                      <a:pt x="5" y="3"/>
                    </a:lnTo>
                    <a:lnTo>
                      <a:pt x="7" y="3"/>
                    </a:lnTo>
                    <a:lnTo>
                      <a:pt x="5" y="3"/>
                    </a:lnTo>
                    <a:close/>
                    <a:moveTo>
                      <a:pt x="7" y="3"/>
                    </a:moveTo>
                    <a:lnTo>
                      <a:pt x="7" y="3"/>
                    </a:lnTo>
                    <a:close/>
                    <a:moveTo>
                      <a:pt x="171" y="0"/>
                    </a:moveTo>
                    <a:lnTo>
                      <a:pt x="7" y="0"/>
                    </a:lnTo>
                    <a:lnTo>
                      <a:pt x="0" y="0"/>
                    </a:lnTo>
                    <a:lnTo>
                      <a:pt x="0" y="7"/>
                    </a:lnTo>
                    <a:lnTo>
                      <a:pt x="163" y="7"/>
                    </a:lnTo>
                    <a:lnTo>
                      <a:pt x="171" y="7"/>
                    </a:lnTo>
                    <a:lnTo>
                      <a:pt x="171" y="0"/>
                    </a:lnTo>
                    <a:close/>
                  </a:path>
                </a:pathLst>
              </a:custGeom>
              <a:solidFill>
                <a:srgbClr val="807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
              <p:cNvSpPr>
                <a:spLocks noEditPoints="1"/>
              </p:cNvSpPr>
              <p:nvPr/>
            </p:nvSpPr>
            <p:spPr bwMode="auto">
              <a:xfrm>
                <a:off x="719" y="1046"/>
                <a:ext cx="171" cy="7"/>
              </a:xfrm>
              <a:custGeom>
                <a:avLst/>
                <a:gdLst>
                  <a:gd name="T0" fmla="*/ 5 w 171"/>
                  <a:gd name="T1" fmla="*/ 3 h 7"/>
                  <a:gd name="T2" fmla="*/ 5 w 171"/>
                  <a:gd name="T3" fmla="*/ 3 h 7"/>
                  <a:gd name="T4" fmla="*/ 7 w 171"/>
                  <a:gd name="T5" fmla="*/ 3 h 7"/>
                  <a:gd name="T6" fmla="*/ 5 w 171"/>
                  <a:gd name="T7" fmla="*/ 3 h 7"/>
                  <a:gd name="T8" fmla="*/ 7 w 171"/>
                  <a:gd name="T9" fmla="*/ 3 h 7"/>
                  <a:gd name="T10" fmla="*/ 7 w 171"/>
                  <a:gd name="T11" fmla="*/ 3 h 7"/>
                  <a:gd name="T12" fmla="*/ 171 w 171"/>
                  <a:gd name="T13" fmla="*/ 0 h 7"/>
                  <a:gd name="T14" fmla="*/ 7 w 171"/>
                  <a:gd name="T15" fmla="*/ 0 h 7"/>
                  <a:gd name="T16" fmla="*/ 0 w 171"/>
                  <a:gd name="T17" fmla="*/ 0 h 7"/>
                  <a:gd name="T18" fmla="*/ 0 w 171"/>
                  <a:gd name="T19" fmla="*/ 7 h 7"/>
                  <a:gd name="T20" fmla="*/ 163 w 171"/>
                  <a:gd name="T21" fmla="*/ 7 h 7"/>
                  <a:gd name="T22" fmla="*/ 171 w 171"/>
                  <a:gd name="T23" fmla="*/ 7 h 7"/>
                  <a:gd name="T24" fmla="*/ 171 w 171"/>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
                    <a:moveTo>
                      <a:pt x="5" y="3"/>
                    </a:moveTo>
                    <a:lnTo>
                      <a:pt x="5" y="3"/>
                    </a:lnTo>
                    <a:lnTo>
                      <a:pt x="7" y="3"/>
                    </a:lnTo>
                    <a:lnTo>
                      <a:pt x="5" y="3"/>
                    </a:lnTo>
                    <a:moveTo>
                      <a:pt x="7" y="3"/>
                    </a:moveTo>
                    <a:lnTo>
                      <a:pt x="7" y="3"/>
                    </a:lnTo>
                    <a:moveTo>
                      <a:pt x="171" y="0"/>
                    </a:moveTo>
                    <a:lnTo>
                      <a:pt x="7" y="0"/>
                    </a:lnTo>
                    <a:lnTo>
                      <a:pt x="0" y="0"/>
                    </a:lnTo>
                    <a:lnTo>
                      <a:pt x="0" y="7"/>
                    </a:lnTo>
                    <a:lnTo>
                      <a:pt x="163" y="7"/>
                    </a:lnTo>
                    <a:lnTo>
                      <a:pt x="171" y="7"/>
                    </a:lnTo>
                    <a:lnTo>
                      <a:pt x="1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3"/>
              <p:cNvSpPr>
                <a:spLocks noChangeArrowheads="1"/>
              </p:cNvSpPr>
              <p:nvPr/>
            </p:nvSpPr>
            <p:spPr bwMode="auto">
              <a:xfrm>
                <a:off x="2256" y="1196"/>
                <a:ext cx="362" cy="364"/>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p:cNvSpPr>
                <a:spLocks/>
              </p:cNvSpPr>
              <p:nvPr/>
            </p:nvSpPr>
            <p:spPr bwMode="auto">
              <a:xfrm>
                <a:off x="2251" y="1191"/>
                <a:ext cx="370" cy="371"/>
              </a:xfrm>
              <a:custGeom>
                <a:avLst/>
                <a:gdLst>
                  <a:gd name="T0" fmla="*/ 5 w 370"/>
                  <a:gd name="T1" fmla="*/ 369 h 371"/>
                  <a:gd name="T2" fmla="*/ 5 w 370"/>
                  <a:gd name="T3" fmla="*/ 371 h 371"/>
                  <a:gd name="T4" fmla="*/ 370 w 370"/>
                  <a:gd name="T5" fmla="*/ 371 h 371"/>
                  <a:gd name="T6" fmla="*/ 370 w 370"/>
                  <a:gd name="T7" fmla="*/ 0 h 371"/>
                  <a:gd name="T8" fmla="*/ 0 w 370"/>
                  <a:gd name="T9" fmla="*/ 0 h 371"/>
                  <a:gd name="T10" fmla="*/ 0 w 370"/>
                  <a:gd name="T11" fmla="*/ 371 h 371"/>
                  <a:gd name="T12" fmla="*/ 5 w 370"/>
                  <a:gd name="T13" fmla="*/ 371 h 371"/>
                  <a:gd name="T14" fmla="*/ 5 w 370"/>
                  <a:gd name="T15" fmla="*/ 369 h 371"/>
                  <a:gd name="T16" fmla="*/ 7 w 370"/>
                  <a:gd name="T17" fmla="*/ 369 h 371"/>
                  <a:gd name="T18" fmla="*/ 7 w 370"/>
                  <a:gd name="T19" fmla="*/ 7 h 371"/>
                  <a:gd name="T20" fmla="*/ 363 w 370"/>
                  <a:gd name="T21" fmla="*/ 7 h 371"/>
                  <a:gd name="T22" fmla="*/ 363 w 370"/>
                  <a:gd name="T23" fmla="*/ 364 h 371"/>
                  <a:gd name="T24" fmla="*/ 5 w 370"/>
                  <a:gd name="T25" fmla="*/ 364 h 371"/>
                  <a:gd name="T26" fmla="*/ 5 w 370"/>
                  <a:gd name="T27" fmla="*/ 369 h 371"/>
                  <a:gd name="T28" fmla="*/ 7 w 370"/>
                  <a:gd name="T29" fmla="*/ 369 h 371"/>
                  <a:gd name="T30" fmla="*/ 5 w 370"/>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371">
                    <a:moveTo>
                      <a:pt x="5" y="369"/>
                    </a:moveTo>
                    <a:lnTo>
                      <a:pt x="5" y="371"/>
                    </a:lnTo>
                    <a:lnTo>
                      <a:pt x="370" y="371"/>
                    </a:lnTo>
                    <a:lnTo>
                      <a:pt x="370" y="0"/>
                    </a:lnTo>
                    <a:lnTo>
                      <a:pt x="0" y="0"/>
                    </a:lnTo>
                    <a:lnTo>
                      <a:pt x="0" y="371"/>
                    </a:lnTo>
                    <a:lnTo>
                      <a:pt x="5" y="371"/>
                    </a:lnTo>
                    <a:lnTo>
                      <a:pt x="5" y="369"/>
                    </a:lnTo>
                    <a:lnTo>
                      <a:pt x="7" y="369"/>
                    </a:lnTo>
                    <a:lnTo>
                      <a:pt x="7" y="7"/>
                    </a:lnTo>
                    <a:lnTo>
                      <a:pt x="363" y="7"/>
                    </a:lnTo>
                    <a:lnTo>
                      <a:pt x="363" y="364"/>
                    </a:lnTo>
                    <a:lnTo>
                      <a:pt x="5" y="364"/>
                    </a:lnTo>
                    <a:lnTo>
                      <a:pt x="5" y="369"/>
                    </a:lnTo>
                    <a:lnTo>
                      <a:pt x="7" y="369"/>
                    </a:lnTo>
                    <a:lnTo>
                      <a:pt x="5"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25"/>
              <p:cNvSpPr>
                <a:spLocks noChangeArrowheads="1"/>
              </p:cNvSpPr>
              <p:nvPr/>
            </p:nvSpPr>
            <p:spPr bwMode="auto">
              <a:xfrm>
                <a:off x="1223" y="1206"/>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6"/>
              <p:cNvSpPr>
                <a:spLocks/>
              </p:cNvSpPr>
              <p:nvPr/>
            </p:nvSpPr>
            <p:spPr bwMode="auto">
              <a:xfrm>
                <a:off x="1221" y="1201"/>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27"/>
              <p:cNvSpPr>
                <a:spLocks noChangeArrowheads="1"/>
              </p:cNvSpPr>
              <p:nvPr/>
            </p:nvSpPr>
            <p:spPr bwMode="auto">
              <a:xfrm>
                <a:off x="1188" y="1234"/>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8"/>
              <p:cNvSpPr>
                <a:spLocks/>
              </p:cNvSpPr>
              <p:nvPr/>
            </p:nvSpPr>
            <p:spPr bwMode="auto">
              <a:xfrm>
                <a:off x="1186" y="1229"/>
                <a:ext cx="127" cy="129"/>
              </a:xfrm>
              <a:custGeom>
                <a:avLst/>
                <a:gdLst>
                  <a:gd name="T0" fmla="*/ 2 w 127"/>
                  <a:gd name="T1" fmla="*/ 126 h 129"/>
                  <a:gd name="T2" fmla="*/ 2 w 127"/>
                  <a:gd name="T3" fmla="*/ 129 h 129"/>
                  <a:gd name="T4" fmla="*/ 127 w 127"/>
                  <a:gd name="T5" fmla="*/ 129 h 129"/>
                  <a:gd name="T6" fmla="*/ 127 w 127"/>
                  <a:gd name="T7" fmla="*/ 0 h 129"/>
                  <a:gd name="T8" fmla="*/ 0 w 127"/>
                  <a:gd name="T9" fmla="*/ 0 h 129"/>
                  <a:gd name="T10" fmla="*/ 0 w 127"/>
                  <a:gd name="T11" fmla="*/ 129 h 129"/>
                  <a:gd name="T12" fmla="*/ 2 w 127"/>
                  <a:gd name="T13" fmla="*/ 129 h 129"/>
                  <a:gd name="T14" fmla="*/ 2 w 127"/>
                  <a:gd name="T15" fmla="*/ 126 h 129"/>
                  <a:gd name="T16" fmla="*/ 7 w 127"/>
                  <a:gd name="T17" fmla="*/ 126 h 129"/>
                  <a:gd name="T18" fmla="*/ 7 w 127"/>
                  <a:gd name="T19" fmla="*/ 7 h 129"/>
                  <a:gd name="T20" fmla="*/ 120 w 127"/>
                  <a:gd name="T21" fmla="*/ 7 h 129"/>
                  <a:gd name="T22" fmla="*/ 120 w 127"/>
                  <a:gd name="T23" fmla="*/ 122 h 129"/>
                  <a:gd name="T24" fmla="*/ 2 w 127"/>
                  <a:gd name="T25" fmla="*/ 122 h 129"/>
                  <a:gd name="T26" fmla="*/ 2 w 127"/>
                  <a:gd name="T27" fmla="*/ 126 h 129"/>
                  <a:gd name="T28" fmla="*/ 7 w 127"/>
                  <a:gd name="T29" fmla="*/ 126 h 129"/>
                  <a:gd name="T30" fmla="*/ 2 w 127"/>
                  <a:gd name="T31"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9">
                    <a:moveTo>
                      <a:pt x="2" y="126"/>
                    </a:moveTo>
                    <a:lnTo>
                      <a:pt x="2" y="129"/>
                    </a:lnTo>
                    <a:lnTo>
                      <a:pt x="127" y="129"/>
                    </a:lnTo>
                    <a:lnTo>
                      <a:pt x="127" y="0"/>
                    </a:lnTo>
                    <a:lnTo>
                      <a:pt x="0" y="0"/>
                    </a:lnTo>
                    <a:lnTo>
                      <a:pt x="0" y="129"/>
                    </a:lnTo>
                    <a:lnTo>
                      <a:pt x="2" y="129"/>
                    </a:lnTo>
                    <a:lnTo>
                      <a:pt x="2" y="126"/>
                    </a:lnTo>
                    <a:lnTo>
                      <a:pt x="7" y="126"/>
                    </a:lnTo>
                    <a:lnTo>
                      <a:pt x="7" y="7"/>
                    </a:lnTo>
                    <a:lnTo>
                      <a:pt x="120" y="7"/>
                    </a:lnTo>
                    <a:lnTo>
                      <a:pt x="120" y="122"/>
                    </a:lnTo>
                    <a:lnTo>
                      <a:pt x="2" y="122"/>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29"/>
              <p:cNvSpPr>
                <a:spLocks noChangeArrowheads="1"/>
              </p:cNvSpPr>
              <p:nvPr/>
            </p:nvSpPr>
            <p:spPr bwMode="auto">
              <a:xfrm>
                <a:off x="1164" y="1265"/>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0"/>
              <p:cNvSpPr>
                <a:spLocks/>
              </p:cNvSpPr>
              <p:nvPr/>
            </p:nvSpPr>
            <p:spPr bwMode="auto">
              <a:xfrm>
                <a:off x="1160" y="1263"/>
                <a:ext cx="127" cy="128"/>
              </a:xfrm>
              <a:custGeom>
                <a:avLst/>
                <a:gdLst>
                  <a:gd name="T0" fmla="*/ 4 w 127"/>
                  <a:gd name="T1" fmla="*/ 123 h 128"/>
                  <a:gd name="T2" fmla="*/ 4 w 127"/>
                  <a:gd name="T3" fmla="*/ 128 h 128"/>
                  <a:gd name="T4" fmla="*/ 127 w 127"/>
                  <a:gd name="T5" fmla="*/ 128 h 128"/>
                  <a:gd name="T6" fmla="*/ 127 w 127"/>
                  <a:gd name="T7" fmla="*/ 0 h 128"/>
                  <a:gd name="T8" fmla="*/ 0 w 127"/>
                  <a:gd name="T9" fmla="*/ 0 h 128"/>
                  <a:gd name="T10" fmla="*/ 0 w 127"/>
                  <a:gd name="T11" fmla="*/ 128 h 128"/>
                  <a:gd name="T12" fmla="*/ 4 w 127"/>
                  <a:gd name="T13" fmla="*/ 128 h 128"/>
                  <a:gd name="T14" fmla="*/ 4 w 127"/>
                  <a:gd name="T15" fmla="*/ 123 h 128"/>
                  <a:gd name="T16" fmla="*/ 7 w 127"/>
                  <a:gd name="T17" fmla="*/ 123 h 128"/>
                  <a:gd name="T18" fmla="*/ 7 w 127"/>
                  <a:gd name="T19" fmla="*/ 7 h 128"/>
                  <a:gd name="T20" fmla="*/ 120 w 127"/>
                  <a:gd name="T21" fmla="*/ 7 h 128"/>
                  <a:gd name="T22" fmla="*/ 120 w 127"/>
                  <a:gd name="T23" fmla="*/ 121 h 128"/>
                  <a:gd name="T24" fmla="*/ 4 w 127"/>
                  <a:gd name="T25" fmla="*/ 121 h 128"/>
                  <a:gd name="T26" fmla="*/ 4 w 127"/>
                  <a:gd name="T27" fmla="*/ 123 h 128"/>
                  <a:gd name="T28" fmla="*/ 7 w 127"/>
                  <a:gd name="T29" fmla="*/ 123 h 128"/>
                  <a:gd name="T30" fmla="*/ 4 w 127"/>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8">
                    <a:moveTo>
                      <a:pt x="4" y="123"/>
                    </a:moveTo>
                    <a:lnTo>
                      <a:pt x="4" y="128"/>
                    </a:lnTo>
                    <a:lnTo>
                      <a:pt x="127" y="128"/>
                    </a:lnTo>
                    <a:lnTo>
                      <a:pt x="127" y="0"/>
                    </a:lnTo>
                    <a:lnTo>
                      <a:pt x="0" y="0"/>
                    </a:lnTo>
                    <a:lnTo>
                      <a:pt x="0" y="128"/>
                    </a:lnTo>
                    <a:lnTo>
                      <a:pt x="4" y="128"/>
                    </a:lnTo>
                    <a:lnTo>
                      <a:pt x="4" y="123"/>
                    </a:lnTo>
                    <a:lnTo>
                      <a:pt x="7" y="123"/>
                    </a:lnTo>
                    <a:lnTo>
                      <a:pt x="7" y="7"/>
                    </a:lnTo>
                    <a:lnTo>
                      <a:pt x="120" y="7"/>
                    </a:lnTo>
                    <a:lnTo>
                      <a:pt x="120" y="121"/>
                    </a:lnTo>
                    <a:lnTo>
                      <a:pt x="4" y="121"/>
                    </a:lnTo>
                    <a:lnTo>
                      <a:pt x="4" y="123"/>
                    </a:lnTo>
                    <a:lnTo>
                      <a:pt x="7" y="123"/>
                    </a:lnTo>
                    <a:lnTo>
                      <a:pt x="4"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1"/>
              <p:cNvSpPr>
                <a:spLocks noChangeArrowheads="1"/>
              </p:cNvSpPr>
              <p:nvPr/>
            </p:nvSpPr>
            <p:spPr bwMode="auto">
              <a:xfrm>
                <a:off x="1399" y="1208"/>
                <a:ext cx="120"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2"/>
              <p:cNvSpPr>
                <a:spLocks/>
              </p:cNvSpPr>
              <p:nvPr/>
            </p:nvSpPr>
            <p:spPr bwMode="auto">
              <a:xfrm>
                <a:off x="1394" y="1206"/>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33"/>
              <p:cNvSpPr>
                <a:spLocks noChangeArrowheads="1"/>
              </p:cNvSpPr>
              <p:nvPr/>
            </p:nvSpPr>
            <p:spPr bwMode="auto">
              <a:xfrm>
                <a:off x="1363" y="1236"/>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4"/>
              <p:cNvSpPr>
                <a:spLocks/>
              </p:cNvSpPr>
              <p:nvPr/>
            </p:nvSpPr>
            <p:spPr bwMode="auto">
              <a:xfrm>
                <a:off x="1361" y="1234"/>
                <a:ext cx="128" cy="128"/>
              </a:xfrm>
              <a:custGeom>
                <a:avLst/>
                <a:gdLst>
                  <a:gd name="T0" fmla="*/ 2 w 128"/>
                  <a:gd name="T1" fmla="*/ 124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4 h 128"/>
                  <a:gd name="T16" fmla="*/ 7 w 128"/>
                  <a:gd name="T17" fmla="*/ 124 h 128"/>
                  <a:gd name="T18" fmla="*/ 7 w 128"/>
                  <a:gd name="T19" fmla="*/ 7 h 128"/>
                  <a:gd name="T20" fmla="*/ 121 w 128"/>
                  <a:gd name="T21" fmla="*/ 7 h 128"/>
                  <a:gd name="T22" fmla="*/ 121 w 128"/>
                  <a:gd name="T23" fmla="*/ 121 h 128"/>
                  <a:gd name="T24" fmla="*/ 2 w 128"/>
                  <a:gd name="T25" fmla="*/ 121 h 128"/>
                  <a:gd name="T26" fmla="*/ 2 w 128"/>
                  <a:gd name="T27" fmla="*/ 124 h 128"/>
                  <a:gd name="T28" fmla="*/ 7 w 128"/>
                  <a:gd name="T29" fmla="*/ 124 h 128"/>
                  <a:gd name="T30" fmla="*/ 2 w 128"/>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4"/>
                    </a:moveTo>
                    <a:lnTo>
                      <a:pt x="2" y="128"/>
                    </a:lnTo>
                    <a:lnTo>
                      <a:pt x="128" y="128"/>
                    </a:lnTo>
                    <a:lnTo>
                      <a:pt x="128" y="0"/>
                    </a:lnTo>
                    <a:lnTo>
                      <a:pt x="0" y="0"/>
                    </a:lnTo>
                    <a:lnTo>
                      <a:pt x="0" y="128"/>
                    </a:lnTo>
                    <a:lnTo>
                      <a:pt x="2" y="128"/>
                    </a:lnTo>
                    <a:lnTo>
                      <a:pt x="2" y="124"/>
                    </a:lnTo>
                    <a:lnTo>
                      <a:pt x="7" y="124"/>
                    </a:lnTo>
                    <a:lnTo>
                      <a:pt x="7" y="7"/>
                    </a:lnTo>
                    <a:lnTo>
                      <a:pt x="121" y="7"/>
                    </a:lnTo>
                    <a:lnTo>
                      <a:pt x="121"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5"/>
              <p:cNvSpPr>
                <a:spLocks noChangeArrowheads="1"/>
              </p:cNvSpPr>
              <p:nvPr/>
            </p:nvSpPr>
            <p:spPr bwMode="auto">
              <a:xfrm>
                <a:off x="1337" y="1270"/>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6"/>
              <p:cNvSpPr>
                <a:spLocks/>
              </p:cNvSpPr>
              <p:nvPr/>
            </p:nvSpPr>
            <p:spPr bwMode="auto">
              <a:xfrm>
                <a:off x="1335" y="1265"/>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37"/>
              <p:cNvSpPr>
                <a:spLocks noChangeArrowheads="1"/>
              </p:cNvSpPr>
              <p:nvPr/>
            </p:nvSpPr>
            <p:spPr bwMode="auto">
              <a:xfrm>
                <a:off x="1569" y="1206"/>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p:cNvSpPr>
                <a:spLocks/>
              </p:cNvSpPr>
              <p:nvPr/>
            </p:nvSpPr>
            <p:spPr bwMode="auto">
              <a:xfrm>
                <a:off x="1567" y="1201"/>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39"/>
              <p:cNvSpPr>
                <a:spLocks noChangeArrowheads="1"/>
              </p:cNvSpPr>
              <p:nvPr/>
            </p:nvSpPr>
            <p:spPr bwMode="auto">
              <a:xfrm>
                <a:off x="1536" y="1234"/>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0"/>
              <p:cNvSpPr>
                <a:spLocks/>
              </p:cNvSpPr>
              <p:nvPr/>
            </p:nvSpPr>
            <p:spPr bwMode="auto">
              <a:xfrm>
                <a:off x="1531" y="1232"/>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41"/>
              <p:cNvSpPr>
                <a:spLocks noChangeArrowheads="1"/>
              </p:cNvSpPr>
              <p:nvPr/>
            </p:nvSpPr>
            <p:spPr bwMode="auto">
              <a:xfrm>
                <a:off x="1510" y="1265"/>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2"/>
              <p:cNvSpPr>
                <a:spLocks/>
              </p:cNvSpPr>
              <p:nvPr/>
            </p:nvSpPr>
            <p:spPr bwMode="auto">
              <a:xfrm>
                <a:off x="1505" y="1263"/>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Rectangle 43"/>
              <p:cNvSpPr>
                <a:spLocks noChangeArrowheads="1"/>
              </p:cNvSpPr>
              <p:nvPr/>
            </p:nvSpPr>
            <p:spPr bwMode="auto">
              <a:xfrm>
                <a:off x="1920" y="1206"/>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4"/>
              <p:cNvSpPr>
                <a:spLocks/>
              </p:cNvSpPr>
              <p:nvPr/>
            </p:nvSpPr>
            <p:spPr bwMode="auto">
              <a:xfrm>
                <a:off x="1915" y="1203"/>
                <a:ext cx="128" cy="129"/>
              </a:xfrm>
              <a:custGeom>
                <a:avLst/>
                <a:gdLst>
                  <a:gd name="T0" fmla="*/ 5 w 128"/>
                  <a:gd name="T1" fmla="*/ 126 h 129"/>
                  <a:gd name="T2" fmla="*/ 5 w 128"/>
                  <a:gd name="T3" fmla="*/ 129 h 129"/>
                  <a:gd name="T4" fmla="*/ 128 w 128"/>
                  <a:gd name="T5" fmla="*/ 129 h 129"/>
                  <a:gd name="T6" fmla="*/ 128 w 128"/>
                  <a:gd name="T7" fmla="*/ 0 h 129"/>
                  <a:gd name="T8" fmla="*/ 0 w 128"/>
                  <a:gd name="T9" fmla="*/ 0 h 129"/>
                  <a:gd name="T10" fmla="*/ 0 w 128"/>
                  <a:gd name="T11" fmla="*/ 129 h 129"/>
                  <a:gd name="T12" fmla="*/ 5 w 128"/>
                  <a:gd name="T13" fmla="*/ 129 h 129"/>
                  <a:gd name="T14" fmla="*/ 5 w 128"/>
                  <a:gd name="T15" fmla="*/ 126 h 129"/>
                  <a:gd name="T16" fmla="*/ 7 w 128"/>
                  <a:gd name="T17" fmla="*/ 126 h 129"/>
                  <a:gd name="T18" fmla="*/ 7 w 128"/>
                  <a:gd name="T19" fmla="*/ 7 h 129"/>
                  <a:gd name="T20" fmla="*/ 121 w 128"/>
                  <a:gd name="T21" fmla="*/ 7 h 129"/>
                  <a:gd name="T22" fmla="*/ 121 w 128"/>
                  <a:gd name="T23" fmla="*/ 121 h 129"/>
                  <a:gd name="T24" fmla="*/ 5 w 128"/>
                  <a:gd name="T25" fmla="*/ 121 h 129"/>
                  <a:gd name="T26" fmla="*/ 5 w 128"/>
                  <a:gd name="T27" fmla="*/ 126 h 129"/>
                  <a:gd name="T28" fmla="*/ 7 w 128"/>
                  <a:gd name="T29" fmla="*/ 126 h 129"/>
                  <a:gd name="T30" fmla="*/ 5 w 128"/>
                  <a:gd name="T31"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9">
                    <a:moveTo>
                      <a:pt x="5" y="126"/>
                    </a:moveTo>
                    <a:lnTo>
                      <a:pt x="5" y="129"/>
                    </a:lnTo>
                    <a:lnTo>
                      <a:pt x="128" y="129"/>
                    </a:lnTo>
                    <a:lnTo>
                      <a:pt x="128" y="0"/>
                    </a:lnTo>
                    <a:lnTo>
                      <a:pt x="0" y="0"/>
                    </a:lnTo>
                    <a:lnTo>
                      <a:pt x="0" y="129"/>
                    </a:lnTo>
                    <a:lnTo>
                      <a:pt x="5" y="129"/>
                    </a:lnTo>
                    <a:lnTo>
                      <a:pt x="5" y="126"/>
                    </a:lnTo>
                    <a:lnTo>
                      <a:pt x="7" y="126"/>
                    </a:lnTo>
                    <a:lnTo>
                      <a:pt x="7" y="7"/>
                    </a:lnTo>
                    <a:lnTo>
                      <a:pt x="121" y="7"/>
                    </a:lnTo>
                    <a:lnTo>
                      <a:pt x="121" y="121"/>
                    </a:lnTo>
                    <a:lnTo>
                      <a:pt x="5" y="121"/>
                    </a:lnTo>
                    <a:lnTo>
                      <a:pt x="5" y="126"/>
                    </a:lnTo>
                    <a:lnTo>
                      <a:pt x="7" y="126"/>
                    </a:lnTo>
                    <a:lnTo>
                      <a:pt x="5"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45"/>
              <p:cNvSpPr>
                <a:spLocks noChangeArrowheads="1"/>
              </p:cNvSpPr>
              <p:nvPr/>
            </p:nvSpPr>
            <p:spPr bwMode="auto">
              <a:xfrm>
                <a:off x="1884" y="1236"/>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6"/>
              <p:cNvSpPr>
                <a:spLocks/>
              </p:cNvSpPr>
              <p:nvPr/>
            </p:nvSpPr>
            <p:spPr bwMode="auto">
              <a:xfrm>
                <a:off x="1882" y="1232"/>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Rectangle 47"/>
              <p:cNvSpPr>
                <a:spLocks noChangeArrowheads="1"/>
              </p:cNvSpPr>
              <p:nvPr/>
            </p:nvSpPr>
            <p:spPr bwMode="auto">
              <a:xfrm>
                <a:off x="1858" y="1267"/>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8"/>
              <p:cNvSpPr>
                <a:spLocks/>
              </p:cNvSpPr>
              <p:nvPr/>
            </p:nvSpPr>
            <p:spPr bwMode="auto">
              <a:xfrm>
                <a:off x="1856" y="1265"/>
                <a:ext cx="128" cy="128"/>
              </a:xfrm>
              <a:custGeom>
                <a:avLst/>
                <a:gdLst>
                  <a:gd name="T0" fmla="*/ 2 w 128"/>
                  <a:gd name="T1" fmla="*/ 124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4 h 128"/>
                  <a:gd name="T16" fmla="*/ 7 w 128"/>
                  <a:gd name="T17" fmla="*/ 124 h 128"/>
                  <a:gd name="T18" fmla="*/ 7 w 128"/>
                  <a:gd name="T19" fmla="*/ 7 h 128"/>
                  <a:gd name="T20" fmla="*/ 121 w 128"/>
                  <a:gd name="T21" fmla="*/ 7 h 128"/>
                  <a:gd name="T22" fmla="*/ 121 w 128"/>
                  <a:gd name="T23" fmla="*/ 121 h 128"/>
                  <a:gd name="T24" fmla="*/ 2 w 128"/>
                  <a:gd name="T25" fmla="*/ 121 h 128"/>
                  <a:gd name="T26" fmla="*/ 2 w 128"/>
                  <a:gd name="T27" fmla="*/ 124 h 128"/>
                  <a:gd name="T28" fmla="*/ 7 w 128"/>
                  <a:gd name="T29" fmla="*/ 124 h 128"/>
                  <a:gd name="T30" fmla="*/ 2 w 128"/>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4"/>
                    </a:moveTo>
                    <a:lnTo>
                      <a:pt x="2" y="128"/>
                    </a:lnTo>
                    <a:lnTo>
                      <a:pt x="128" y="128"/>
                    </a:lnTo>
                    <a:lnTo>
                      <a:pt x="128" y="0"/>
                    </a:lnTo>
                    <a:lnTo>
                      <a:pt x="0" y="0"/>
                    </a:lnTo>
                    <a:lnTo>
                      <a:pt x="0" y="128"/>
                    </a:lnTo>
                    <a:lnTo>
                      <a:pt x="2" y="128"/>
                    </a:lnTo>
                    <a:lnTo>
                      <a:pt x="2" y="124"/>
                    </a:lnTo>
                    <a:lnTo>
                      <a:pt x="7" y="124"/>
                    </a:lnTo>
                    <a:lnTo>
                      <a:pt x="7" y="7"/>
                    </a:lnTo>
                    <a:lnTo>
                      <a:pt x="121" y="7"/>
                    </a:lnTo>
                    <a:lnTo>
                      <a:pt x="121"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49"/>
              <p:cNvSpPr>
                <a:spLocks noChangeArrowheads="1"/>
              </p:cNvSpPr>
              <p:nvPr/>
            </p:nvSpPr>
            <p:spPr bwMode="auto">
              <a:xfrm>
                <a:off x="2282" y="1303"/>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0"/>
              <p:cNvSpPr>
                <a:spLocks/>
              </p:cNvSpPr>
              <p:nvPr/>
            </p:nvSpPr>
            <p:spPr bwMode="auto">
              <a:xfrm>
                <a:off x="2280" y="1301"/>
                <a:ext cx="128" cy="128"/>
              </a:xfrm>
              <a:custGeom>
                <a:avLst/>
                <a:gdLst>
                  <a:gd name="T0" fmla="*/ 2 w 128"/>
                  <a:gd name="T1" fmla="*/ 123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3 h 128"/>
                  <a:gd name="T16" fmla="*/ 7 w 128"/>
                  <a:gd name="T17" fmla="*/ 123 h 128"/>
                  <a:gd name="T18" fmla="*/ 7 w 128"/>
                  <a:gd name="T19" fmla="*/ 7 h 128"/>
                  <a:gd name="T20" fmla="*/ 120 w 128"/>
                  <a:gd name="T21" fmla="*/ 7 h 128"/>
                  <a:gd name="T22" fmla="*/ 120 w 128"/>
                  <a:gd name="T23" fmla="*/ 121 h 128"/>
                  <a:gd name="T24" fmla="*/ 2 w 128"/>
                  <a:gd name="T25" fmla="*/ 121 h 128"/>
                  <a:gd name="T26" fmla="*/ 2 w 128"/>
                  <a:gd name="T27" fmla="*/ 123 h 128"/>
                  <a:gd name="T28" fmla="*/ 7 w 128"/>
                  <a:gd name="T29" fmla="*/ 123 h 128"/>
                  <a:gd name="T30" fmla="*/ 2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3"/>
                    </a:moveTo>
                    <a:lnTo>
                      <a:pt x="2" y="128"/>
                    </a:lnTo>
                    <a:lnTo>
                      <a:pt x="128" y="128"/>
                    </a:lnTo>
                    <a:lnTo>
                      <a:pt x="128" y="0"/>
                    </a:lnTo>
                    <a:lnTo>
                      <a:pt x="0" y="0"/>
                    </a:lnTo>
                    <a:lnTo>
                      <a:pt x="0" y="128"/>
                    </a:lnTo>
                    <a:lnTo>
                      <a:pt x="2" y="128"/>
                    </a:lnTo>
                    <a:lnTo>
                      <a:pt x="2" y="123"/>
                    </a:lnTo>
                    <a:lnTo>
                      <a:pt x="7" y="123"/>
                    </a:lnTo>
                    <a:lnTo>
                      <a:pt x="7" y="7"/>
                    </a:lnTo>
                    <a:lnTo>
                      <a:pt x="120" y="7"/>
                    </a:lnTo>
                    <a:lnTo>
                      <a:pt x="120" y="121"/>
                    </a:lnTo>
                    <a:lnTo>
                      <a:pt x="2" y="121"/>
                    </a:lnTo>
                    <a:lnTo>
                      <a:pt x="2" y="123"/>
                    </a:lnTo>
                    <a:lnTo>
                      <a:pt x="7" y="123"/>
                    </a:lnTo>
                    <a:lnTo>
                      <a:pt x="2"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51"/>
              <p:cNvSpPr>
                <a:spLocks noChangeArrowheads="1"/>
              </p:cNvSpPr>
              <p:nvPr/>
            </p:nvSpPr>
            <p:spPr bwMode="auto">
              <a:xfrm>
                <a:off x="1344" y="1201"/>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2"/>
              <p:cNvSpPr>
                <a:spLocks/>
              </p:cNvSpPr>
              <p:nvPr/>
            </p:nvSpPr>
            <p:spPr bwMode="auto">
              <a:xfrm>
                <a:off x="1344" y="1201"/>
                <a:ext cx="3" cy="7"/>
              </a:xfrm>
              <a:custGeom>
                <a:avLst/>
                <a:gdLst>
                  <a:gd name="T0" fmla="*/ 0 w 3"/>
                  <a:gd name="T1" fmla="*/ 7 h 7"/>
                  <a:gd name="T2" fmla="*/ 3 w 3"/>
                  <a:gd name="T3" fmla="*/ 7 h 7"/>
                  <a:gd name="T4" fmla="*/ 3 w 3"/>
                  <a:gd name="T5" fmla="*/ 0 h 7"/>
                  <a:gd name="T6" fmla="*/ 0 w 3"/>
                  <a:gd name="T7" fmla="*/ 0 h 7"/>
                </a:gdLst>
                <a:ahLst/>
                <a:cxnLst>
                  <a:cxn ang="0">
                    <a:pos x="T0" y="T1"/>
                  </a:cxn>
                  <a:cxn ang="0">
                    <a:pos x="T2" y="T3"/>
                  </a:cxn>
                  <a:cxn ang="0">
                    <a:pos x="T4" y="T5"/>
                  </a:cxn>
                  <a:cxn ang="0">
                    <a:pos x="T6" y="T7"/>
                  </a:cxn>
                </a:cxnLst>
                <a:rect l="0" t="0" r="r" b="b"/>
                <a:pathLst>
                  <a:path w="3" h="7">
                    <a:moveTo>
                      <a:pt x="0" y="7"/>
                    </a:moveTo>
                    <a:lnTo>
                      <a:pt x="3" y="7"/>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3"/>
              <p:cNvSpPr>
                <a:spLocks noEditPoints="1"/>
              </p:cNvSpPr>
              <p:nvPr/>
            </p:nvSpPr>
            <p:spPr bwMode="auto">
              <a:xfrm>
                <a:off x="1351" y="1201"/>
                <a:ext cx="1045" cy="107"/>
              </a:xfrm>
              <a:custGeom>
                <a:avLst/>
                <a:gdLst>
                  <a:gd name="T0" fmla="*/ 1030 w 1045"/>
                  <a:gd name="T1" fmla="*/ 97 h 107"/>
                  <a:gd name="T2" fmla="*/ 1019 w 1045"/>
                  <a:gd name="T3" fmla="*/ 95 h 107"/>
                  <a:gd name="T4" fmla="*/ 997 w 1045"/>
                  <a:gd name="T5" fmla="*/ 102 h 107"/>
                  <a:gd name="T6" fmla="*/ 974 w 1045"/>
                  <a:gd name="T7" fmla="*/ 100 h 107"/>
                  <a:gd name="T8" fmla="*/ 964 w 1045"/>
                  <a:gd name="T9" fmla="*/ 97 h 107"/>
                  <a:gd name="T10" fmla="*/ 948 w 1045"/>
                  <a:gd name="T11" fmla="*/ 90 h 107"/>
                  <a:gd name="T12" fmla="*/ 933 w 1045"/>
                  <a:gd name="T13" fmla="*/ 88 h 107"/>
                  <a:gd name="T14" fmla="*/ 912 w 1045"/>
                  <a:gd name="T15" fmla="*/ 93 h 107"/>
                  <a:gd name="T16" fmla="*/ 888 w 1045"/>
                  <a:gd name="T17" fmla="*/ 90 h 107"/>
                  <a:gd name="T18" fmla="*/ 879 w 1045"/>
                  <a:gd name="T19" fmla="*/ 90 h 107"/>
                  <a:gd name="T20" fmla="*/ 862 w 1045"/>
                  <a:gd name="T21" fmla="*/ 81 h 107"/>
                  <a:gd name="T22" fmla="*/ 848 w 1045"/>
                  <a:gd name="T23" fmla="*/ 81 h 107"/>
                  <a:gd name="T24" fmla="*/ 827 w 1045"/>
                  <a:gd name="T25" fmla="*/ 85 h 107"/>
                  <a:gd name="T26" fmla="*/ 803 w 1045"/>
                  <a:gd name="T27" fmla="*/ 83 h 107"/>
                  <a:gd name="T28" fmla="*/ 794 w 1045"/>
                  <a:gd name="T29" fmla="*/ 83 h 107"/>
                  <a:gd name="T30" fmla="*/ 777 w 1045"/>
                  <a:gd name="T31" fmla="*/ 73 h 107"/>
                  <a:gd name="T32" fmla="*/ 763 w 1045"/>
                  <a:gd name="T33" fmla="*/ 71 h 107"/>
                  <a:gd name="T34" fmla="*/ 742 w 1045"/>
                  <a:gd name="T35" fmla="*/ 78 h 107"/>
                  <a:gd name="T36" fmla="*/ 718 w 1045"/>
                  <a:gd name="T37" fmla="*/ 76 h 107"/>
                  <a:gd name="T38" fmla="*/ 708 w 1045"/>
                  <a:gd name="T39" fmla="*/ 73 h 107"/>
                  <a:gd name="T40" fmla="*/ 692 w 1045"/>
                  <a:gd name="T41" fmla="*/ 66 h 107"/>
                  <a:gd name="T42" fmla="*/ 678 w 1045"/>
                  <a:gd name="T43" fmla="*/ 64 h 107"/>
                  <a:gd name="T44" fmla="*/ 656 w 1045"/>
                  <a:gd name="T45" fmla="*/ 69 h 107"/>
                  <a:gd name="T46" fmla="*/ 633 w 1045"/>
                  <a:gd name="T47" fmla="*/ 66 h 107"/>
                  <a:gd name="T48" fmla="*/ 623 w 1045"/>
                  <a:gd name="T49" fmla="*/ 66 h 107"/>
                  <a:gd name="T50" fmla="*/ 607 w 1045"/>
                  <a:gd name="T51" fmla="*/ 57 h 107"/>
                  <a:gd name="T52" fmla="*/ 592 w 1045"/>
                  <a:gd name="T53" fmla="*/ 57 h 107"/>
                  <a:gd name="T54" fmla="*/ 573 w 1045"/>
                  <a:gd name="T55" fmla="*/ 62 h 107"/>
                  <a:gd name="T56" fmla="*/ 550 w 1045"/>
                  <a:gd name="T57" fmla="*/ 59 h 107"/>
                  <a:gd name="T58" fmla="*/ 540 w 1045"/>
                  <a:gd name="T59" fmla="*/ 59 h 107"/>
                  <a:gd name="T60" fmla="*/ 521 w 1045"/>
                  <a:gd name="T61" fmla="*/ 50 h 107"/>
                  <a:gd name="T62" fmla="*/ 507 w 1045"/>
                  <a:gd name="T63" fmla="*/ 47 h 107"/>
                  <a:gd name="T64" fmla="*/ 488 w 1045"/>
                  <a:gd name="T65" fmla="*/ 54 h 107"/>
                  <a:gd name="T66" fmla="*/ 464 w 1045"/>
                  <a:gd name="T67" fmla="*/ 52 h 107"/>
                  <a:gd name="T68" fmla="*/ 455 w 1045"/>
                  <a:gd name="T69" fmla="*/ 50 h 107"/>
                  <a:gd name="T70" fmla="*/ 436 w 1045"/>
                  <a:gd name="T71" fmla="*/ 43 h 107"/>
                  <a:gd name="T72" fmla="*/ 422 w 1045"/>
                  <a:gd name="T73" fmla="*/ 40 h 107"/>
                  <a:gd name="T74" fmla="*/ 403 w 1045"/>
                  <a:gd name="T75" fmla="*/ 45 h 107"/>
                  <a:gd name="T76" fmla="*/ 379 w 1045"/>
                  <a:gd name="T77" fmla="*/ 43 h 107"/>
                  <a:gd name="T78" fmla="*/ 370 w 1045"/>
                  <a:gd name="T79" fmla="*/ 43 h 107"/>
                  <a:gd name="T80" fmla="*/ 351 w 1045"/>
                  <a:gd name="T81" fmla="*/ 33 h 107"/>
                  <a:gd name="T82" fmla="*/ 337 w 1045"/>
                  <a:gd name="T83" fmla="*/ 33 h 107"/>
                  <a:gd name="T84" fmla="*/ 318 w 1045"/>
                  <a:gd name="T85" fmla="*/ 38 h 107"/>
                  <a:gd name="T86" fmla="*/ 294 w 1045"/>
                  <a:gd name="T87" fmla="*/ 35 h 107"/>
                  <a:gd name="T88" fmla="*/ 285 w 1045"/>
                  <a:gd name="T89" fmla="*/ 35 h 107"/>
                  <a:gd name="T90" fmla="*/ 266 w 1045"/>
                  <a:gd name="T91" fmla="*/ 26 h 107"/>
                  <a:gd name="T92" fmla="*/ 251 w 1045"/>
                  <a:gd name="T93" fmla="*/ 24 h 107"/>
                  <a:gd name="T94" fmla="*/ 232 w 1045"/>
                  <a:gd name="T95" fmla="*/ 31 h 107"/>
                  <a:gd name="T96" fmla="*/ 209 w 1045"/>
                  <a:gd name="T97" fmla="*/ 28 h 107"/>
                  <a:gd name="T98" fmla="*/ 199 w 1045"/>
                  <a:gd name="T99" fmla="*/ 26 h 107"/>
                  <a:gd name="T100" fmla="*/ 180 w 1045"/>
                  <a:gd name="T101" fmla="*/ 16 h 107"/>
                  <a:gd name="T102" fmla="*/ 166 w 1045"/>
                  <a:gd name="T103" fmla="*/ 16 h 107"/>
                  <a:gd name="T104" fmla="*/ 147 w 1045"/>
                  <a:gd name="T105" fmla="*/ 21 h 107"/>
                  <a:gd name="T106" fmla="*/ 123 w 1045"/>
                  <a:gd name="T107" fmla="*/ 19 h 107"/>
                  <a:gd name="T108" fmla="*/ 114 w 1045"/>
                  <a:gd name="T109" fmla="*/ 19 h 107"/>
                  <a:gd name="T110" fmla="*/ 95 w 1045"/>
                  <a:gd name="T111" fmla="*/ 9 h 107"/>
                  <a:gd name="T112" fmla="*/ 81 w 1045"/>
                  <a:gd name="T113" fmla="*/ 9 h 107"/>
                  <a:gd name="T114" fmla="*/ 62 w 1045"/>
                  <a:gd name="T115" fmla="*/ 14 h 107"/>
                  <a:gd name="T116" fmla="*/ 38 w 1045"/>
                  <a:gd name="T117" fmla="*/ 12 h 107"/>
                  <a:gd name="T118" fmla="*/ 29 w 1045"/>
                  <a:gd name="T119" fmla="*/ 9 h 107"/>
                  <a:gd name="T120" fmla="*/ 10 w 1045"/>
                  <a:gd name="T121"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5" h="107">
                    <a:moveTo>
                      <a:pt x="1040" y="104"/>
                    </a:moveTo>
                    <a:lnTo>
                      <a:pt x="1045" y="107"/>
                    </a:lnTo>
                    <a:lnTo>
                      <a:pt x="1045" y="100"/>
                    </a:lnTo>
                    <a:lnTo>
                      <a:pt x="1040" y="97"/>
                    </a:lnTo>
                    <a:lnTo>
                      <a:pt x="1040" y="104"/>
                    </a:lnTo>
                    <a:close/>
                    <a:moveTo>
                      <a:pt x="1030" y="104"/>
                    </a:moveTo>
                    <a:lnTo>
                      <a:pt x="1035" y="104"/>
                    </a:lnTo>
                    <a:lnTo>
                      <a:pt x="1035" y="97"/>
                    </a:lnTo>
                    <a:lnTo>
                      <a:pt x="1030" y="97"/>
                    </a:lnTo>
                    <a:lnTo>
                      <a:pt x="1030" y="104"/>
                    </a:lnTo>
                    <a:close/>
                    <a:moveTo>
                      <a:pt x="1021" y="104"/>
                    </a:moveTo>
                    <a:lnTo>
                      <a:pt x="1026" y="104"/>
                    </a:lnTo>
                    <a:lnTo>
                      <a:pt x="1026" y="97"/>
                    </a:lnTo>
                    <a:lnTo>
                      <a:pt x="1021" y="97"/>
                    </a:lnTo>
                    <a:lnTo>
                      <a:pt x="1021" y="104"/>
                    </a:lnTo>
                    <a:close/>
                    <a:moveTo>
                      <a:pt x="1012" y="102"/>
                    </a:moveTo>
                    <a:lnTo>
                      <a:pt x="1016" y="102"/>
                    </a:lnTo>
                    <a:lnTo>
                      <a:pt x="1019" y="95"/>
                    </a:lnTo>
                    <a:lnTo>
                      <a:pt x="1014" y="95"/>
                    </a:lnTo>
                    <a:lnTo>
                      <a:pt x="1012" y="102"/>
                    </a:lnTo>
                    <a:close/>
                    <a:moveTo>
                      <a:pt x="1002" y="102"/>
                    </a:moveTo>
                    <a:lnTo>
                      <a:pt x="1007" y="102"/>
                    </a:lnTo>
                    <a:lnTo>
                      <a:pt x="1009" y="95"/>
                    </a:lnTo>
                    <a:lnTo>
                      <a:pt x="1004" y="95"/>
                    </a:lnTo>
                    <a:lnTo>
                      <a:pt x="1002" y="102"/>
                    </a:lnTo>
                    <a:close/>
                    <a:moveTo>
                      <a:pt x="993" y="100"/>
                    </a:moveTo>
                    <a:lnTo>
                      <a:pt x="997" y="102"/>
                    </a:lnTo>
                    <a:lnTo>
                      <a:pt x="1000" y="95"/>
                    </a:lnTo>
                    <a:lnTo>
                      <a:pt x="995" y="93"/>
                    </a:lnTo>
                    <a:lnTo>
                      <a:pt x="993" y="100"/>
                    </a:lnTo>
                    <a:close/>
                    <a:moveTo>
                      <a:pt x="983" y="100"/>
                    </a:moveTo>
                    <a:lnTo>
                      <a:pt x="988" y="100"/>
                    </a:lnTo>
                    <a:lnTo>
                      <a:pt x="990" y="93"/>
                    </a:lnTo>
                    <a:lnTo>
                      <a:pt x="985" y="93"/>
                    </a:lnTo>
                    <a:lnTo>
                      <a:pt x="983" y="100"/>
                    </a:lnTo>
                    <a:close/>
                    <a:moveTo>
                      <a:pt x="974" y="100"/>
                    </a:moveTo>
                    <a:lnTo>
                      <a:pt x="978" y="100"/>
                    </a:lnTo>
                    <a:lnTo>
                      <a:pt x="981" y="93"/>
                    </a:lnTo>
                    <a:lnTo>
                      <a:pt x="976" y="93"/>
                    </a:lnTo>
                    <a:lnTo>
                      <a:pt x="974" y="100"/>
                    </a:lnTo>
                    <a:close/>
                    <a:moveTo>
                      <a:pt x="964" y="97"/>
                    </a:moveTo>
                    <a:lnTo>
                      <a:pt x="969" y="100"/>
                    </a:lnTo>
                    <a:lnTo>
                      <a:pt x="971" y="93"/>
                    </a:lnTo>
                    <a:lnTo>
                      <a:pt x="967" y="90"/>
                    </a:lnTo>
                    <a:lnTo>
                      <a:pt x="964" y="97"/>
                    </a:lnTo>
                    <a:close/>
                    <a:moveTo>
                      <a:pt x="955" y="97"/>
                    </a:moveTo>
                    <a:lnTo>
                      <a:pt x="959" y="97"/>
                    </a:lnTo>
                    <a:lnTo>
                      <a:pt x="962" y="90"/>
                    </a:lnTo>
                    <a:lnTo>
                      <a:pt x="957" y="90"/>
                    </a:lnTo>
                    <a:lnTo>
                      <a:pt x="955" y="97"/>
                    </a:lnTo>
                    <a:close/>
                    <a:moveTo>
                      <a:pt x="945" y="97"/>
                    </a:moveTo>
                    <a:lnTo>
                      <a:pt x="950" y="97"/>
                    </a:lnTo>
                    <a:lnTo>
                      <a:pt x="952" y="90"/>
                    </a:lnTo>
                    <a:lnTo>
                      <a:pt x="948" y="90"/>
                    </a:lnTo>
                    <a:lnTo>
                      <a:pt x="945" y="97"/>
                    </a:lnTo>
                    <a:close/>
                    <a:moveTo>
                      <a:pt x="936" y="95"/>
                    </a:moveTo>
                    <a:lnTo>
                      <a:pt x="940" y="95"/>
                    </a:lnTo>
                    <a:lnTo>
                      <a:pt x="943" y="88"/>
                    </a:lnTo>
                    <a:lnTo>
                      <a:pt x="938" y="88"/>
                    </a:lnTo>
                    <a:lnTo>
                      <a:pt x="936" y="95"/>
                    </a:lnTo>
                    <a:close/>
                    <a:moveTo>
                      <a:pt x="926" y="95"/>
                    </a:moveTo>
                    <a:lnTo>
                      <a:pt x="931" y="95"/>
                    </a:lnTo>
                    <a:lnTo>
                      <a:pt x="933" y="88"/>
                    </a:lnTo>
                    <a:lnTo>
                      <a:pt x="929" y="88"/>
                    </a:lnTo>
                    <a:lnTo>
                      <a:pt x="926" y="95"/>
                    </a:lnTo>
                    <a:close/>
                    <a:moveTo>
                      <a:pt x="917" y="93"/>
                    </a:moveTo>
                    <a:lnTo>
                      <a:pt x="922" y="95"/>
                    </a:lnTo>
                    <a:lnTo>
                      <a:pt x="924" y="88"/>
                    </a:lnTo>
                    <a:lnTo>
                      <a:pt x="919" y="85"/>
                    </a:lnTo>
                    <a:lnTo>
                      <a:pt x="917" y="93"/>
                    </a:lnTo>
                    <a:close/>
                    <a:moveTo>
                      <a:pt x="907" y="93"/>
                    </a:moveTo>
                    <a:lnTo>
                      <a:pt x="912" y="93"/>
                    </a:lnTo>
                    <a:lnTo>
                      <a:pt x="914" y="85"/>
                    </a:lnTo>
                    <a:lnTo>
                      <a:pt x="910" y="85"/>
                    </a:lnTo>
                    <a:lnTo>
                      <a:pt x="907" y="93"/>
                    </a:lnTo>
                    <a:close/>
                    <a:moveTo>
                      <a:pt x="898" y="93"/>
                    </a:moveTo>
                    <a:lnTo>
                      <a:pt x="903" y="93"/>
                    </a:lnTo>
                    <a:lnTo>
                      <a:pt x="905" y="85"/>
                    </a:lnTo>
                    <a:lnTo>
                      <a:pt x="900" y="85"/>
                    </a:lnTo>
                    <a:lnTo>
                      <a:pt x="898" y="93"/>
                    </a:lnTo>
                    <a:close/>
                    <a:moveTo>
                      <a:pt x="888" y="90"/>
                    </a:moveTo>
                    <a:lnTo>
                      <a:pt x="893" y="93"/>
                    </a:lnTo>
                    <a:lnTo>
                      <a:pt x="895" y="85"/>
                    </a:lnTo>
                    <a:lnTo>
                      <a:pt x="891" y="83"/>
                    </a:lnTo>
                    <a:lnTo>
                      <a:pt x="888" y="90"/>
                    </a:lnTo>
                    <a:close/>
                    <a:moveTo>
                      <a:pt x="879" y="90"/>
                    </a:moveTo>
                    <a:lnTo>
                      <a:pt x="884" y="90"/>
                    </a:lnTo>
                    <a:lnTo>
                      <a:pt x="886" y="83"/>
                    </a:lnTo>
                    <a:lnTo>
                      <a:pt x="881" y="83"/>
                    </a:lnTo>
                    <a:lnTo>
                      <a:pt x="879" y="90"/>
                    </a:lnTo>
                    <a:close/>
                    <a:moveTo>
                      <a:pt x="869" y="90"/>
                    </a:moveTo>
                    <a:lnTo>
                      <a:pt x="874" y="90"/>
                    </a:lnTo>
                    <a:lnTo>
                      <a:pt x="877" y="83"/>
                    </a:lnTo>
                    <a:lnTo>
                      <a:pt x="872" y="83"/>
                    </a:lnTo>
                    <a:lnTo>
                      <a:pt x="869" y="90"/>
                    </a:lnTo>
                    <a:close/>
                    <a:moveTo>
                      <a:pt x="860" y="88"/>
                    </a:moveTo>
                    <a:lnTo>
                      <a:pt x="865" y="88"/>
                    </a:lnTo>
                    <a:lnTo>
                      <a:pt x="867" y="81"/>
                    </a:lnTo>
                    <a:lnTo>
                      <a:pt x="862" y="81"/>
                    </a:lnTo>
                    <a:lnTo>
                      <a:pt x="860" y="88"/>
                    </a:lnTo>
                    <a:close/>
                    <a:moveTo>
                      <a:pt x="850" y="88"/>
                    </a:moveTo>
                    <a:lnTo>
                      <a:pt x="855" y="88"/>
                    </a:lnTo>
                    <a:lnTo>
                      <a:pt x="858" y="81"/>
                    </a:lnTo>
                    <a:lnTo>
                      <a:pt x="853" y="81"/>
                    </a:lnTo>
                    <a:lnTo>
                      <a:pt x="850" y="88"/>
                    </a:lnTo>
                    <a:close/>
                    <a:moveTo>
                      <a:pt x="841" y="88"/>
                    </a:moveTo>
                    <a:lnTo>
                      <a:pt x="846" y="88"/>
                    </a:lnTo>
                    <a:lnTo>
                      <a:pt x="848" y="81"/>
                    </a:lnTo>
                    <a:lnTo>
                      <a:pt x="843" y="81"/>
                    </a:lnTo>
                    <a:lnTo>
                      <a:pt x="841" y="88"/>
                    </a:lnTo>
                    <a:close/>
                    <a:moveTo>
                      <a:pt x="832" y="85"/>
                    </a:moveTo>
                    <a:lnTo>
                      <a:pt x="836" y="85"/>
                    </a:lnTo>
                    <a:lnTo>
                      <a:pt x="839" y="78"/>
                    </a:lnTo>
                    <a:lnTo>
                      <a:pt x="834" y="78"/>
                    </a:lnTo>
                    <a:lnTo>
                      <a:pt x="832" y="85"/>
                    </a:lnTo>
                    <a:close/>
                    <a:moveTo>
                      <a:pt x="822" y="85"/>
                    </a:moveTo>
                    <a:lnTo>
                      <a:pt x="827" y="85"/>
                    </a:lnTo>
                    <a:lnTo>
                      <a:pt x="829" y="78"/>
                    </a:lnTo>
                    <a:lnTo>
                      <a:pt x="824" y="78"/>
                    </a:lnTo>
                    <a:lnTo>
                      <a:pt x="822" y="85"/>
                    </a:lnTo>
                    <a:close/>
                    <a:moveTo>
                      <a:pt x="813" y="83"/>
                    </a:moveTo>
                    <a:lnTo>
                      <a:pt x="817" y="85"/>
                    </a:lnTo>
                    <a:lnTo>
                      <a:pt x="820" y="78"/>
                    </a:lnTo>
                    <a:lnTo>
                      <a:pt x="815" y="76"/>
                    </a:lnTo>
                    <a:lnTo>
                      <a:pt x="813" y="83"/>
                    </a:lnTo>
                    <a:close/>
                    <a:moveTo>
                      <a:pt x="803" y="83"/>
                    </a:moveTo>
                    <a:lnTo>
                      <a:pt x="808" y="83"/>
                    </a:lnTo>
                    <a:lnTo>
                      <a:pt x="810" y="76"/>
                    </a:lnTo>
                    <a:lnTo>
                      <a:pt x="806" y="76"/>
                    </a:lnTo>
                    <a:lnTo>
                      <a:pt x="803" y="83"/>
                    </a:lnTo>
                    <a:close/>
                    <a:moveTo>
                      <a:pt x="794" y="83"/>
                    </a:moveTo>
                    <a:lnTo>
                      <a:pt x="798" y="83"/>
                    </a:lnTo>
                    <a:lnTo>
                      <a:pt x="801" y="76"/>
                    </a:lnTo>
                    <a:lnTo>
                      <a:pt x="796" y="76"/>
                    </a:lnTo>
                    <a:lnTo>
                      <a:pt x="794" y="83"/>
                    </a:lnTo>
                    <a:close/>
                    <a:moveTo>
                      <a:pt x="784" y="81"/>
                    </a:moveTo>
                    <a:lnTo>
                      <a:pt x="789" y="81"/>
                    </a:lnTo>
                    <a:lnTo>
                      <a:pt x="791" y="73"/>
                    </a:lnTo>
                    <a:lnTo>
                      <a:pt x="787" y="73"/>
                    </a:lnTo>
                    <a:lnTo>
                      <a:pt x="784" y="81"/>
                    </a:lnTo>
                    <a:close/>
                    <a:moveTo>
                      <a:pt x="775" y="81"/>
                    </a:moveTo>
                    <a:lnTo>
                      <a:pt x="779" y="81"/>
                    </a:lnTo>
                    <a:lnTo>
                      <a:pt x="782" y="73"/>
                    </a:lnTo>
                    <a:lnTo>
                      <a:pt x="777" y="73"/>
                    </a:lnTo>
                    <a:lnTo>
                      <a:pt x="775" y="81"/>
                    </a:lnTo>
                    <a:close/>
                    <a:moveTo>
                      <a:pt x="765" y="81"/>
                    </a:moveTo>
                    <a:lnTo>
                      <a:pt x="770" y="81"/>
                    </a:lnTo>
                    <a:lnTo>
                      <a:pt x="772" y="73"/>
                    </a:lnTo>
                    <a:lnTo>
                      <a:pt x="768" y="73"/>
                    </a:lnTo>
                    <a:lnTo>
                      <a:pt x="765" y="81"/>
                    </a:lnTo>
                    <a:close/>
                    <a:moveTo>
                      <a:pt x="756" y="78"/>
                    </a:moveTo>
                    <a:lnTo>
                      <a:pt x="761" y="78"/>
                    </a:lnTo>
                    <a:lnTo>
                      <a:pt x="763" y="71"/>
                    </a:lnTo>
                    <a:lnTo>
                      <a:pt x="758" y="71"/>
                    </a:lnTo>
                    <a:lnTo>
                      <a:pt x="756" y="78"/>
                    </a:lnTo>
                    <a:close/>
                    <a:moveTo>
                      <a:pt x="746" y="78"/>
                    </a:moveTo>
                    <a:lnTo>
                      <a:pt x="751" y="78"/>
                    </a:lnTo>
                    <a:lnTo>
                      <a:pt x="753" y="71"/>
                    </a:lnTo>
                    <a:lnTo>
                      <a:pt x="749" y="71"/>
                    </a:lnTo>
                    <a:lnTo>
                      <a:pt x="746" y="78"/>
                    </a:lnTo>
                    <a:close/>
                    <a:moveTo>
                      <a:pt x="737" y="76"/>
                    </a:moveTo>
                    <a:lnTo>
                      <a:pt x="742" y="78"/>
                    </a:lnTo>
                    <a:lnTo>
                      <a:pt x="744" y="71"/>
                    </a:lnTo>
                    <a:lnTo>
                      <a:pt x="739" y="69"/>
                    </a:lnTo>
                    <a:lnTo>
                      <a:pt x="737" y="76"/>
                    </a:lnTo>
                    <a:close/>
                    <a:moveTo>
                      <a:pt x="727" y="76"/>
                    </a:moveTo>
                    <a:lnTo>
                      <a:pt x="732" y="76"/>
                    </a:lnTo>
                    <a:lnTo>
                      <a:pt x="734" y="69"/>
                    </a:lnTo>
                    <a:lnTo>
                      <a:pt x="730" y="69"/>
                    </a:lnTo>
                    <a:lnTo>
                      <a:pt x="727" y="76"/>
                    </a:lnTo>
                    <a:close/>
                    <a:moveTo>
                      <a:pt x="718" y="76"/>
                    </a:moveTo>
                    <a:lnTo>
                      <a:pt x="723" y="76"/>
                    </a:lnTo>
                    <a:lnTo>
                      <a:pt x="725" y="69"/>
                    </a:lnTo>
                    <a:lnTo>
                      <a:pt x="720" y="69"/>
                    </a:lnTo>
                    <a:lnTo>
                      <a:pt x="718" y="76"/>
                    </a:lnTo>
                    <a:close/>
                    <a:moveTo>
                      <a:pt x="708" y="73"/>
                    </a:moveTo>
                    <a:lnTo>
                      <a:pt x="713" y="73"/>
                    </a:lnTo>
                    <a:lnTo>
                      <a:pt x="716" y="66"/>
                    </a:lnTo>
                    <a:lnTo>
                      <a:pt x="711" y="66"/>
                    </a:lnTo>
                    <a:lnTo>
                      <a:pt x="708" y="73"/>
                    </a:lnTo>
                    <a:close/>
                    <a:moveTo>
                      <a:pt x="699" y="73"/>
                    </a:moveTo>
                    <a:lnTo>
                      <a:pt x="704" y="73"/>
                    </a:lnTo>
                    <a:lnTo>
                      <a:pt x="706" y="66"/>
                    </a:lnTo>
                    <a:lnTo>
                      <a:pt x="701" y="66"/>
                    </a:lnTo>
                    <a:lnTo>
                      <a:pt x="699" y="73"/>
                    </a:lnTo>
                    <a:close/>
                    <a:moveTo>
                      <a:pt x="689" y="73"/>
                    </a:moveTo>
                    <a:lnTo>
                      <a:pt x="694" y="73"/>
                    </a:lnTo>
                    <a:lnTo>
                      <a:pt x="697" y="66"/>
                    </a:lnTo>
                    <a:lnTo>
                      <a:pt x="692" y="66"/>
                    </a:lnTo>
                    <a:lnTo>
                      <a:pt x="689" y="73"/>
                    </a:lnTo>
                    <a:close/>
                    <a:moveTo>
                      <a:pt x="680" y="71"/>
                    </a:moveTo>
                    <a:lnTo>
                      <a:pt x="685" y="71"/>
                    </a:lnTo>
                    <a:lnTo>
                      <a:pt x="687" y="64"/>
                    </a:lnTo>
                    <a:lnTo>
                      <a:pt x="682" y="64"/>
                    </a:lnTo>
                    <a:lnTo>
                      <a:pt x="680" y="71"/>
                    </a:lnTo>
                    <a:close/>
                    <a:moveTo>
                      <a:pt x="671" y="71"/>
                    </a:moveTo>
                    <a:lnTo>
                      <a:pt x="675" y="71"/>
                    </a:lnTo>
                    <a:lnTo>
                      <a:pt x="678" y="64"/>
                    </a:lnTo>
                    <a:lnTo>
                      <a:pt x="673" y="64"/>
                    </a:lnTo>
                    <a:lnTo>
                      <a:pt x="671" y="71"/>
                    </a:lnTo>
                    <a:close/>
                    <a:moveTo>
                      <a:pt x="661" y="69"/>
                    </a:moveTo>
                    <a:lnTo>
                      <a:pt x="666" y="71"/>
                    </a:lnTo>
                    <a:lnTo>
                      <a:pt x="668" y="64"/>
                    </a:lnTo>
                    <a:lnTo>
                      <a:pt x="663" y="62"/>
                    </a:lnTo>
                    <a:lnTo>
                      <a:pt x="661" y="69"/>
                    </a:lnTo>
                    <a:close/>
                    <a:moveTo>
                      <a:pt x="652" y="69"/>
                    </a:moveTo>
                    <a:lnTo>
                      <a:pt x="656" y="69"/>
                    </a:lnTo>
                    <a:lnTo>
                      <a:pt x="659" y="62"/>
                    </a:lnTo>
                    <a:lnTo>
                      <a:pt x="654" y="62"/>
                    </a:lnTo>
                    <a:lnTo>
                      <a:pt x="652" y="69"/>
                    </a:lnTo>
                    <a:close/>
                    <a:moveTo>
                      <a:pt x="642" y="69"/>
                    </a:moveTo>
                    <a:lnTo>
                      <a:pt x="647" y="69"/>
                    </a:lnTo>
                    <a:lnTo>
                      <a:pt x="649" y="62"/>
                    </a:lnTo>
                    <a:lnTo>
                      <a:pt x="644" y="62"/>
                    </a:lnTo>
                    <a:lnTo>
                      <a:pt x="642" y="69"/>
                    </a:lnTo>
                    <a:close/>
                    <a:moveTo>
                      <a:pt x="633" y="66"/>
                    </a:moveTo>
                    <a:lnTo>
                      <a:pt x="637" y="69"/>
                    </a:lnTo>
                    <a:lnTo>
                      <a:pt x="640" y="62"/>
                    </a:lnTo>
                    <a:lnTo>
                      <a:pt x="635" y="59"/>
                    </a:lnTo>
                    <a:lnTo>
                      <a:pt x="633" y="66"/>
                    </a:lnTo>
                    <a:close/>
                    <a:moveTo>
                      <a:pt x="623" y="66"/>
                    </a:moveTo>
                    <a:lnTo>
                      <a:pt x="628" y="66"/>
                    </a:lnTo>
                    <a:lnTo>
                      <a:pt x="630" y="59"/>
                    </a:lnTo>
                    <a:lnTo>
                      <a:pt x="626" y="59"/>
                    </a:lnTo>
                    <a:lnTo>
                      <a:pt x="623" y="66"/>
                    </a:lnTo>
                    <a:close/>
                    <a:moveTo>
                      <a:pt x="616" y="66"/>
                    </a:moveTo>
                    <a:lnTo>
                      <a:pt x="621" y="66"/>
                    </a:lnTo>
                    <a:lnTo>
                      <a:pt x="621" y="59"/>
                    </a:lnTo>
                    <a:lnTo>
                      <a:pt x="616" y="59"/>
                    </a:lnTo>
                    <a:lnTo>
                      <a:pt x="616" y="66"/>
                    </a:lnTo>
                    <a:close/>
                    <a:moveTo>
                      <a:pt x="607" y="64"/>
                    </a:moveTo>
                    <a:lnTo>
                      <a:pt x="611" y="64"/>
                    </a:lnTo>
                    <a:lnTo>
                      <a:pt x="611" y="57"/>
                    </a:lnTo>
                    <a:lnTo>
                      <a:pt x="607" y="57"/>
                    </a:lnTo>
                    <a:lnTo>
                      <a:pt x="607" y="64"/>
                    </a:lnTo>
                    <a:close/>
                    <a:moveTo>
                      <a:pt x="597" y="64"/>
                    </a:moveTo>
                    <a:lnTo>
                      <a:pt x="602" y="64"/>
                    </a:lnTo>
                    <a:lnTo>
                      <a:pt x="602" y="57"/>
                    </a:lnTo>
                    <a:lnTo>
                      <a:pt x="597" y="57"/>
                    </a:lnTo>
                    <a:lnTo>
                      <a:pt x="597" y="64"/>
                    </a:lnTo>
                    <a:close/>
                    <a:moveTo>
                      <a:pt x="588" y="62"/>
                    </a:moveTo>
                    <a:lnTo>
                      <a:pt x="592" y="64"/>
                    </a:lnTo>
                    <a:lnTo>
                      <a:pt x="592" y="57"/>
                    </a:lnTo>
                    <a:lnTo>
                      <a:pt x="588" y="54"/>
                    </a:lnTo>
                    <a:lnTo>
                      <a:pt x="588" y="62"/>
                    </a:lnTo>
                    <a:close/>
                    <a:moveTo>
                      <a:pt x="578" y="62"/>
                    </a:moveTo>
                    <a:lnTo>
                      <a:pt x="583" y="62"/>
                    </a:lnTo>
                    <a:lnTo>
                      <a:pt x="583" y="54"/>
                    </a:lnTo>
                    <a:lnTo>
                      <a:pt x="578" y="54"/>
                    </a:lnTo>
                    <a:lnTo>
                      <a:pt x="578" y="62"/>
                    </a:lnTo>
                    <a:close/>
                    <a:moveTo>
                      <a:pt x="569" y="62"/>
                    </a:moveTo>
                    <a:lnTo>
                      <a:pt x="573" y="62"/>
                    </a:lnTo>
                    <a:lnTo>
                      <a:pt x="573" y="54"/>
                    </a:lnTo>
                    <a:lnTo>
                      <a:pt x="569" y="54"/>
                    </a:lnTo>
                    <a:lnTo>
                      <a:pt x="569" y="62"/>
                    </a:lnTo>
                    <a:close/>
                    <a:moveTo>
                      <a:pt x="559" y="59"/>
                    </a:moveTo>
                    <a:lnTo>
                      <a:pt x="564" y="62"/>
                    </a:lnTo>
                    <a:lnTo>
                      <a:pt x="564" y="54"/>
                    </a:lnTo>
                    <a:lnTo>
                      <a:pt x="559" y="52"/>
                    </a:lnTo>
                    <a:lnTo>
                      <a:pt x="559" y="59"/>
                    </a:lnTo>
                    <a:close/>
                    <a:moveTo>
                      <a:pt x="550" y="59"/>
                    </a:moveTo>
                    <a:lnTo>
                      <a:pt x="554" y="59"/>
                    </a:lnTo>
                    <a:lnTo>
                      <a:pt x="554" y="52"/>
                    </a:lnTo>
                    <a:lnTo>
                      <a:pt x="550" y="52"/>
                    </a:lnTo>
                    <a:lnTo>
                      <a:pt x="550" y="59"/>
                    </a:lnTo>
                    <a:close/>
                    <a:moveTo>
                      <a:pt x="540" y="59"/>
                    </a:moveTo>
                    <a:lnTo>
                      <a:pt x="545" y="59"/>
                    </a:lnTo>
                    <a:lnTo>
                      <a:pt x="545" y="52"/>
                    </a:lnTo>
                    <a:lnTo>
                      <a:pt x="540" y="52"/>
                    </a:lnTo>
                    <a:lnTo>
                      <a:pt x="540" y="59"/>
                    </a:lnTo>
                    <a:close/>
                    <a:moveTo>
                      <a:pt x="531" y="57"/>
                    </a:moveTo>
                    <a:lnTo>
                      <a:pt x="536" y="57"/>
                    </a:lnTo>
                    <a:lnTo>
                      <a:pt x="536" y="50"/>
                    </a:lnTo>
                    <a:lnTo>
                      <a:pt x="531" y="50"/>
                    </a:lnTo>
                    <a:lnTo>
                      <a:pt x="531" y="57"/>
                    </a:lnTo>
                    <a:close/>
                    <a:moveTo>
                      <a:pt x="521" y="57"/>
                    </a:moveTo>
                    <a:lnTo>
                      <a:pt x="526" y="57"/>
                    </a:lnTo>
                    <a:lnTo>
                      <a:pt x="526" y="50"/>
                    </a:lnTo>
                    <a:lnTo>
                      <a:pt x="521" y="50"/>
                    </a:lnTo>
                    <a:lnTo>
                      <a:pt x="521" y="57"/>
                    </a:lnTo>
                    <a:close/>
                    <a:moveTo>
                      <a:pt x="512" y="54"/>
                    </a:moveTo>
                    <a:lnTo>
                      <a:pt x="517" y="57"/>
                    </a:lnTo>
                    <a:lnTo>
                      <a:pt x="517" y="50"/>
                    </a:lnTo>
                    <a:lnTo>
                      <a:pt x="512" y="47"/>
                    </a:lnTo>
                    <a:lnTo>
                      <a:pt x="512" y="54"/>
                    </a:lnTo>
                    <a:close/>
                    <a:moveTo>
                      <a:pt x="502" y="54"/>
                    </a:moveTo>
                    <a:lnTo>
                      <a:pt x="507" y="54"/>
                    </a:lnTo>
                    <a:lnTo>
                      <a:pt x="507" y="47"/>
                    </a:lnTo>
                    <a:lnTo>
                      <a:pt x="502" y="47"/>
                    </a:lnTo>
                    <a:lnTo>
                      <a:pt x="502" y="54"/>
                    </a:lnTo>
                    <a:close/>
                    <a:moveTo>
                      <a:pt x="493" y="54"/>
                    </a:moveTo>
                    <a:lnTo>
                      <a:pt x="498" y="54"/>
                    </a:lnTo>
                    <a:lnTo>
                      <a:pt x="498" y="47"/>
                    </a:lnTo>
                    <a:lnTo>
                      <a:pt x="493" y="47"/>
                    </a:lnTo>
                    <a:lnTo>
                      <a:pt x="493" y="54"/>
                    </a:lnTo>
                    <a:close/>
                    <a:moveTo>
                      <a:pt x="483" y="52"/>
                    </a:moveTo>
                    <a:lnTo>
                      <a:pt x="488" y="54"/>
                    </a:lnTo>
                    <a:lnTo>
                      <a:pt x="488" y="47"/>
                    </a:lnTo>
                    <a:lnTo>
                      <a:pt x="483" y="45"/>
                    </a:lnTo>
                    <a:lnTo>
                      <a:pt x="483" y="52"/>
                    </a:lnTo>
                    <a:close/>
                    <a:moveTo>
                      <a:pt x="474" y="52"/>
                    </a:moveTo>
                    <a:lnTo>
                      <a:pt x="479" y="52"/>
                    </a:lnTo>
                    <a:lnTo>
                      <a:pt x="479" y="45"/>
                    </a:lnTo>
                    <a:lnTo>
                      <a:pt x="474" y="45"/>
                    </a:lnTo>
                    <a:lnTo>
                      <a:pt x="474" y="52"/>
                    </a:lnTo>
                    <a:close/>
                    <a:moveTo>
                      <a:pt x="464" y="52"/>
                    </a:moveTo>
                    <a:lnTo>
                      <a:pt x="469" y="52"/>
                    </a:lnTo>
                    <a:lnTo>
                      <a:pt x="469" y="45"/>
                    </a:lnTo>
                    <a:lnTo>
                      <a:pt x="464" y="45"/>
                    </a:lnTo>
                    <a:lnTo>
                      <a:pt x="464" y="52"/>
                    </a:lnTo>
                    <a:close/>
                    <a:moveTo>
                      <a:pt x="455" y="50"/>
                    </a:moveTo>
                    <a:lnTo>
                      <a:pt x="460" y="50"/>
                    </a:lnTo>
                    <a:lnTo>
                      <a:pt x="460" y="43"/>
                    </a:lnTo>
                    <a:lnTo>
                      <a:pt x="455" y="43"/>
                    </a:lnTo>
                    <a:lnTo>
                      <a:pt x="455" y="50"/>
                    </a:lnTo>
                    <a:close/>
                    <a:moveTo>
                      <a:pt x="446" y="50"/>
                    </a:moveTo>
                    <a:lnTo>
                      <a:pt x="450" y="50"/>
                    </a:lnTo>
                    <a:lnTo>
                      <a:pt x="450" y="43"/>
                    </a:lnTo>
                    <a:lnTo>
                      <a:pt x="446" y="43"/>
                    </a:lnTo>
                    <a:lnTo>
                      <a:pt x="446" y="50"/>
                    </a:lnTo>
                    <a:close/>
                    <a:moveTo>
                      <a:pt x="436" y="50"/>
                    </a:moveTo>
                    <a:lnTo>
                      <a:pt x="441" y="50"/>
                    </a:lnTo>
                    <a:lnTo>
                      <a:pt x="441" y="43"/>
                    </a:lnTo>
                    <a:lnTo>
                      <a:pt x="436" y="43"/>
                    </a:lnTo>
                    <a:lnTo>
                      <a:pt x="436" y="50"/>
                    </a:lnTo>
                    <a:close/>
                    <a:moveTo>
                      <a:pt x="427" y="47"/>
                    </a:moveTo>
                    <a:lnTo>
                      <a:pt x="431" y="47"/>
                    </a:lnTo>
                    <a:lnTo>
                      <a:pt x="431" y="40"/>
                    </a:lnTo>
                    <a:lnTo>
                      <a:pt x="427" y="40"/>
                    </a:lnTo>
                    <a:lnTo>
                      <a:pt x="427" y="47"/>
                    </a:lnTo>
                    <a:close/>
                    <a:moveTo>
                      <a:pt x="417" y="47"/>
                    </a:moveTo>
                    <a:lnTo>
                      <a:pt x="422" y="47"/>
                    </a:lnTo>
                    <a:lnTo>
                      <a:pt x="422" y="40"/>
                    </a:lnTo>
                    <a:lnTo>
                      <a:pt x="417" y="40"/>
                    </a:lnTo>
                    <a:lnTo>
                      <a:pt x="417" y="47"/>
                    </a:lnTo>
                    <a:close/>
                    <a:moveTo>
                      <a:pt x="408" y="45"/>
                    </a:moveTo>
                    <a:lnTo>
                      <a:pt x="412" y="47"/>
                    </a:lnTo>
                    <a:lnTo>
                      <a:pt x="412" y="40"/>
                    </a:lnTo>
                    <a:lnTo>
                      <a:pt x="408" y="38"/>
                    </a:lnTo>
                    <a:lnTo>
                      <a:pt x="408" y="45"/>
                    </a:lnTo>
                    <a:close/>
                    <a:moveTo>
                      <a:pt x="398" y="45"/>
                    </a:moveTo>
                    <a:lnTo>
                      <a:pt x="403" y="45"/>
                    </a:lnTo>
                    <a:lnTo>
                      <a:pt x="403" y="38"/>
                    </a:lnTo>
                    <a:lnTo>
                      <a:pt x="398" y="38"/>
                    </a:lnTo>
                    <a:lnTo>
                      <a:pt x="398" y="45"/>
                    </a:lnTo>
                    <a:close/>
                    <a:moveTo>
                      <a:pt x="389" y="45"/>
                    </a:moveTo>
                    <a:lnTo>
                      <a:pt x="393" y="45"/>
                    </a:lnTo>
                    <a:lnTo>
                      <a:pt x="393" y="38"/>
                    </a:lnTo>
                    <a:lnTo>
                      <a:pt x="389" y="38"/>
                    </a:lnTo>
                    <a:lnTo>
                      <a:pt x="389" y="45"/>
                    </a:lnTo>
                    <a:close/>
                    <a:moveTo>
                      <a:pt x="379" y="43"/>
                    </a:moveTo>
                    <a:lnTo>
                      <a:pt x="384" y="43"/>
                    </a:lnTo>
                    <a:lnTo>
                      <a:pt x="384" y="35"/>
                    </a:lnTo>
                    <a:lnTo>
                      <a:pt x="379" y="35"/>
                    </a:lnTo>
                    <a:lnTo>
                      <a:pt x="379" y="43"/>
                    </a:lnTo>
                    <a:close/>
                    <a:moveTo>
                      <a:pt x="370" y="43"/>
                    </a:moveTo>
                    <a:lnTo>
                      <a:pt x="374" y="43"/>
                    </a:lnTo>
                    <a:lnTo>
                      <a:pt x="374" y="35"/>
                    </a:lnTo>
                    <a:lnTo>
                      <a:pt x="370" y="35"/>
                    </a:lnTo>
                    <a:lnTo>
                      <a:pt x="370" y="43"/>
                    </a:lnTo>
                    <a:close/>
                    <a:moveTo>
                      <a:pt x="360" y="43"/>
                    </a:moveTo>
                    <a:lnTo>
                      <a:pt x="365" y="43"/>
                    </a:lnTo>
                    <a:lnTo>
                      <a:pt x="365" y="35"/>
                    </a:lnTo>
                    <a:lnTo>
                      <a:pt x="360" y="35"/>
                    </a:lnTo>
                    <a:lnTo>
                      <a:pt x="360" y="43"/>
                    </a:lnTo>
                    <a:close/>
                    <a:moveTo>
                      <a:pt x="351" y="40"/>
                    </a:moveTo>
                    <a:lnTo>
                      <a:pt x="356" y="40"/>
                    </a:lnTo>
                    <a:lnTo>
                      <a:pt x="356" y="33"/>
                    </a:lnTo>
                    <a:lnTo>
                      <a:pt x="351" y="33"/>
                    </a:lnTo>
                    <a:lnTo>
                      <a:pt x="351" y="40"/>
                    </a:lnTo>
                    <a:close/>
                    <a:moveTo>
                      <a:pt x="341" y="40"/>
                    </a:moveTo>
                    <a:lnTo>
                      <a:pt x="346" y="40"/>
                    </a:lnTo>
                    <a:lnTo>
                      <a:pt x="346" y="33"/>
                    </a:lnTo>
                    <a:lnTo>
                      <a:pt x="341" y="33"/>
                    </a:lnTo>
                    <a:lnTo>
                      <a:pt x="341" y="40"/>
                    </a:lnTo>
                    <a:close/>
                    <a:moveTo>
                      <a:pt x="332" y="38"/>
                    </a:moveTo>
                    <a:lnTo>
                      <a:pt x="337" y="40"/>
                    </a:lnTo>
                    <a:lnTo>
                      <a:pt x="337" y="33"/>
                    </a:lnTo>
                    <a:lnTo>
                      <a:pt x="332" y="31"/>
                    </a:lnTo>
                    <a:lnTo>
                      <a:pt x="332" y="38"/>
                    </a:lnTo>
                    <a:close/>
                    <a:moveTo>
                      <a:pt x="322" y="38"/>
                    </a:moveTo>
                    <a:lnTo>
                      <a:pt x="327" y="38"/>
                    </a:lnTo>
                    <a:lnTo>
                      <a:pt x="327" y="31"/>
                    </a:lnTo>
                    <a:lnTo>
                      <a:pt x="322" y="31"/>
                    </a:lnTo>
                    <a:lnTo>
                      <a:pt x="322" y="38"/>
                    </a:lnTo>
                    <a:close/>
                    <a:moveTo>
                      <a:pt x="313" y="38"/>
                    </a:moveTo>
                    <a:lnTo>
                      <a:pt x="318" y="38"/>
                    </a:lnTo>
                    <a:lnTo>
                      <a:pt x="318" y="31"/>
                    </a:lnTo>
                    <a:lnTo>
                      <a:pt x="313" y="31"/>
                    </a:lnTo>
                    <a:lnTo>
                      <a:pt x="313" y="38"/>
                    </a:lnTo>
                    <a:close/>
                    <a:moveTo>
                      <a:pt x="303" y="35"/>
                    </a:moveTo>
                    <a:lnTo>
                      <a:pt x="308" y="35"/>
                    </a:lnTo>
                    <a:lnTo>
                      <a:pt x="308" y="28"/>
                    </a:lnTo>
                    <a:lnTo>
                      <a:pt x="303" y="28"/>
                    </a:lnTo>
                    <a:lnTo>
                      <a:pt x="303" y="35"/>
                    </a:lnTo>
                    <a:close/>
                    <a:moveTo>
                      <a:pt x="294" y="35"/>
                    </a:moveTo>
                    <a:lnTo>
                      <a:pt x="299" y="35"/>
                    </a:lnTo>
                    <a:lnTo>
                      <a:pt x="299" y="28"/>
                    </a:lnTo>
                    <a:lnTo>
                      <a:pt x="294" y="28"/>
                    </a:lnTo>
                    <a:lnTo>
                      <a:pt x="294" y="35"/>
                    </a:lnTo>
                    <a:close/>
                    <a:moveTo>
                      <a:pt x="285" y="35"/>
                    </a:moveTo>
                    <a:lnTo>
                      <a:pt x="289" y="35"/>
                    </a:lnTo>
                    <a:lnTo>
                      <a:pt x="289" y="28"/>
                    </a:lnTo>
                    <a:lnTo>
                      <a:pt x="285" y="28"/>
                    </a:lnTo>
                    <a:lnTo>
                      <a:pt x="285" y="35"/>
                    </a:lnTo>
                    <a:close/>
                    <a:moveTo>
                      <a:pt x="275" y="33"/>
                    </a:moveTo>
                    <a:lnTo>
                      <a:pt x="280" y="33"/>
                    </a:lnTo>
                    <a:lnTo>
                      <a:pt x="280" y="26"/>
                    </a:lnTo>
                    <a:lnTo>
                      <a:pt x="275" y="26"/>
                    </a:lnTo>
                    <a:lnTo>
                      <a:pt x="275" y="33"/>
                    </a:lnTo>
                    <a:close/>
                    <a:moveTo>
                      <a:pt x="266" y="33"/>
                    </a:moveTo>
                    <a:lnTo>
                      <a:pt x="270" y="33"/>
                    </a:lnTo>
                    <a:lnTo>
                      <a:pt x="270" y="26"/>
                    </a:lnTo>
                    <a:lnTo>
                      <a:pt x="266" y="26"/>
                    </a:lnTo>
                    <a:lnTo>
                      <a:pt x="266" y="33"/>
                    </a:lnTo>
                    <a:close/>
                    <a:moveTo>
                      <a:pt x="256" y="31"/>
                    </a:moveTo>
                    <a:lnTo>
                      <a:pt x="261" y="33"/>
                    </a:lnTo>
                    <a:lnTo>
                      <a:pt x="261" y="26"/>
                    </a:lnTo>
                    <a:lnTo>
                      <a:pt x="256" y="24"/>
                    </a:lnTo>
                    <a:lnTo>
                      <a:pt x="256" y="31"/>
                    </a:lnTo>
                    <a:close/>
                    <a:moveTo>
                      <a:pt x="247" y="31"/>
                    </a:moveTo>
                    <a:lnTo>
                      <a:pt x="251" y="31"/>
                    </a:lnTo>
                    <a:lnTo>
                      <a:pt x="251" y="24"/>
                    </a:lnTo>
                    <a:lnTo>
                      <a:pt x="247" y="24"/>
                    </a:lnTo>
                    <a:lnTo>
                      <a:pt x="247" y="31"/>
                    </a:lnTo>
                    <a:close/>
                    <a:moveTo>
                      <a:pt x="237" y="31"/>
                    </a:moveTo>
                    <a:lnTo>
                      <a:pt x="242" y="31"/>
                    </a:lnTo>
                    <a:lnTo>
                      <a:pt x="242" y="24"/>
                    </a:lnTo>
                    <a:lnTo>
                      <a:pt x="237" y="24"/>
                    </a:lnTo>
                    <a:lnTo>
                      <a:pt x="237" y="31"/>
                    </a:lnTo>
                    <a:close/>
                    <a:moveTo>
                      <a:pt x="228" y="28"/>
                    </a:moveTo>
                    <a:lnTo>
                      <a:pt x="232" y="31"/>
                    </a:lnTo>
                    <a:lnTo>
                      <a:pt x="232" y="24"/>
                    </a:lnTo>
                    <a:lnTo>
                      <a:pt x="228" y="21"/>
                    </a:lnTo>
                    <a:lnTo>
                      <a:pt x="228" y="28"/>
                    </a:lnTo>
                    <a:close/>
                    <a:moveTo>
                      <a:pt x="218" y="28"/>
                    </a:moveTo>
                    <a:lnTo>
                      <a:pt x="223" y="28"/>
                    </a:lnTo>
                    <a:lnTo>
                      <a:pt x="223" y="21"/>
                    </a:lnTo>
                    <a:lnTo>
                      <a:pt x="218" y="21"/>
                    </a:lnTo>
                    <a:lnTo>
                      <a:pt x="218" y="28"/>
                    </a:lnTo>
                    <a:close/>
                    <a:moveTo>
                      <a:pt x="209" y="28"/>
                    </a:moveTo>
                    <a:lnTo>
                      <a:pt x="213" y="28"/>
                    </a:lnTo>
                    <a:lnTo>
                      <a:pt x="213" y="21"/>
                    </a:lnTo>
                    <a:lnTo>
                      <a:pt x="209" y="21"/>
                    </a:lnTo>
                    <a:lnTo>
                      <a:pt x="209" y="28"/>
                    </a:lnTo>
                    <a:close/>
                    <a:moveTo>
                      <a:pt x="199" y="26"/>
                    </a:moveTo>
                    <a:lnTo>
                      <a:pt x="204" y="26"/>
                    </a:lnTo>
                    <a:lnTo>
                      <a:pt x="204" y="19"/>
                    </a:lnTo>
                    <a:lnTo>
                      <a:pt x="199" y="19"/>
                    </a:lnTo>
                    <a:lnTo>
                      <a:pt x="199" y="26"/>
                    </a:lnTo>
                    <a:close/>
                    <a:moveTo>
                      <a:pt x="190" y="26"/>
                    </a:moveTo>
                    <a:lnTo>
                      <a:pt x="195" y="26"/>
                    </a:lnTo>
                    <a:lnTo>
                      <a:pt x="195" y="19"/>
                    </a:lnTo>
                    <a:lnTo>
                      <a:pt x="190" y="19"/>
                    </a:lnTo>
                    <a:lnTo>
                      <a:pt x="190" y="26"/>
                    </a:lnTo>
                    <a:close/>
                    <a:moveTo>
                      <a:pt x="180" y="24"/>
                    </a:moveTo>
                    <a:lnTo>
                      <a:pt x="185" y="26"/>
                    </a:lnTo>
                    <a:lnTo>
                      <a:pt x="185" y="19"/>
                    </a:lnTo>
                    <a:lnTo>
                      <a:pt x="180" y="16"/>
                    </a:lnTo>
                    <a:lnTo>
                      <a:pt x="180" y="24"/>
                    </a:lnTo>
                    <a:close/>
                    <a:moveTo>
                      <a:pt x="171" y="24"/>
                    </a:moveTo>
                    <a:lnTo>
                      <a:pt x="176" y="24"/>
                    </a:lnTo>
                    <a:lnTo>
                      <a:pt x="176" y="16"/>
                    </a:lnTo>
                    <a:lnTo>
                      <a:pt x="171" y="16"/>
                    </a:lnTo>
                    <a:lnTo>
                      <a:pt x="171" y="24"/>
                    </a:lnTo>
                    <a:close/>
                    <a:moveTo>
                      <a:pt x="161" y="24"/>
                    </a:moveTo>
                    <a:lnTo>
                      <a:pt x="166" y="24"/>
                    </a:lnTo>
                    <a:lnTo>
                      <a:pt x="166" y="16"/>
                    </a:lnTo>
                    <a:lnTo>
                      <a:pt x="161" y="16"/>
                    </a:lnTo>
                    <a:lnTo>
                      <a:pt x="161" y="24"/>
                    </a:lnTo>
                    <a:close/>
                    <a:moveTo>
                      <a:pt x="152" y="21"/>
                    </a:moveTo>
                    <a:lnTo>
                      <a:pt x="157" y="24"/>
                    </a:lnTo>
                    <a:lnTo>
                      <a:pt x="157" y="16"/>
                    </a:lnTo>
                    <a:lnTo>
                      <a:pt x="152" y="14"/>
                    </a:lnTo>
                    <a:lnTo>
                      <a:pt x="152" y="21"/>
                    </a:lnTo>
                    <a:close/>
                    <a:moveTo>
                      <a:pt x="142" y="21"/>
                    </a:moveTo>
                    <a:lnTo>
                      <a:pt x="147" y="21"/>
                    </a:lnTo>
                    <a:lnTo>
                      <a:pt x="147" y="14"/>
                    </a:lnTo>
                    <a:lnTo>
                      <a:pt x="142" y="14"/>
                    </a:lnTo>
                    <a:lnTo>
                      <a:pt x="142" y="21"/>
                    </a:lnTo>
                    <a:close/>
                    <a:moveTo>
                      <a:pt x="133" y="21"/>
                    </a:moveTo>
                    <a:lnTo>
                      <a:pt x="138" y="21"/>
                    </a:lnTo>
                    <a:lnTo>
                      <a:pt x="138" y="14"/>
                    </a:lnTo>
                    <a:lnTo>
                      <a:pt x="133" y="14"/>
                    </a:lnTo>
                    <a:lnTo>
                      <a:pt x="133" y="21"/>
                    </a:lnTo>
                    <a:close/>
                    <a:moveTo>
                      <a:pt x="123" y="19"/>
                    </a:moveTo>
                    <a:lnTo>
                      <a:pt x="128" y="19"/>
                    </a:lnTo>
                    <a:lnTo>
                      <a:pt x="128" y="12"/>
                    </a:lnTo>
                    <a:lnTo>
                      <a:pt x="123" y="12"/>
                    </a:lnTo>
                    <a:lnTo>
                      <a:pt x="123" y="19"/>
                    </a:lnTo>
                    <a:close/>
                    <a:moveTo>
                      <a:pt x="114" y="19"/>
                    </a:moveTo>
                    <a:lnTo>
                      <a:pt x="119" y="19"/>
                    </a:lnTo>
                    <a:lnTo>
                      <a:pt x="119" y="12"/>
                    </a:lnTo>
                    <a:lnTo>
                      <a:pt x="114" y="12"/>
                    </a:lnTo>
                    <a:lnTo>
                      <a:pt x="114" y="19"/>
                    </a:lnTo>
                    <a:close/>
                    <a:moveTo>
                      <a:pt x="105" y="16"/>
                    </a:moveTo>
                    <a:lnTo>
                      <a:pt x="109" y="19"/>
                    </a:lnTo>
                    <a:lnTo>
                      <a:pt x="109" y="12"/>
                    </a:lnTo>
                    <a:lnTo>
                      <a:pt x="105" y="9"/>
                    </a:lnTo>
                    <a:lnTo>
                      <a:pt x="105" y="16"/>
                    </a:lnTo>
                    <a:close/>
                    <a:moveTo>
                      <a:pt x="95" y="16"/>
                    </a:moveTo>
                    <a:lnTo>
                      <a:pt x="100" y="16"/>
                    </a:lnTo>
                    <a:lnTo>
                      <a:pt x="100" y="9"/>
                    </a:lnTo>
                    <a:lnTo>
                      <a:pt x="95" y="9"/>
                    </a:lnTo>
                    <a:lnTo>
                      <a:pt x="95" y="16"/>
                    </a:lnTo>
                    <a:close/>
                    <a:moveTo>
                      <a:pt x="86" y="16"/>
                    </a:moveTo>
                    <a:lnTo>
                      <a:pt x="90" y="16"/>
                    </a:lnTo>
                    <a:lnTo>
                      <a:pt x="90" y="9"/>
                    </a:lnTo>
                    <a:lnTo>
                      <a:pt x="86" y="9"/>
                    </a:lnTo>
                    <a:lnTo>
                      <a:pt x="86" y="16"/>
                    </a:lnTo>
                    <a:close/>
                    <a:moveTo>
                      <a:pt x="76" y="14"/>
                    </a:moveTo>
                    <a:lnTo>
                      <a:pt x="81" y="16"/>
                    </a:lnTo>
                    <a:lnTo>
                      <a:pt x="81" y="9"/>
                    </a:lnTo>
                    <a:lnTo>
                      <a:pt x="76" y="7"/>
                    </a:lnTo>
                    <a:lnTo>
                      <a:pt x="76" y="14"/>
                    </a:lnTo>
                    <a:close/>
                    <a:moveTo>
                      <a:pt x="67" y="14"/>
                    </a:moveTo>
                    <a:lnTo>
                      <a:pt x="71" y="14"/>
                    </a:lnTo>
                    <a:lnTo>
                      <a:pt x="71" y="7"/>
                    </a:lnTo>
                    <a:lnTo>
                      <a:pt x="67" y="7"/>
                    </a:lnTo>
                    <a:lnTo>
                      <a:pt x="67" y="14"/>
                    </a:lnTo>
                    <a:close/>
                    <a:moveTo>
                      <a:pt x="57" y="14"/>
                    </a:moveTo>
                    <a:lnTo>
                      <a:pt x="62" y="14"/>
                    </a:lnTo>
                    <a:lnTo>
                      <a:pt x="62" y="7"/>
                    </a:lnTo>
                    <a:lnTo>
                      <a:pt x="57" y="7"/>
                    </a:lnTo>
                    <a:lnTo>
                      <a:pt x="57" y="14"/>
                    </a:lnTo>
                    <a:close/>
                    <a:moveTo>
                      <a:pt x="48" y="12"/>
                    </a:moveTo>
                    <a:lnTo>
                      <a:pt x="52" y="12"/>
                    </a:lnTo>
                    <a:lnTo>
                      <a:pt x="52" y="5"/>
                    </a:lnTo>
                    <a:lnTo>
                      <a:pt x="48" y="5"/>
                    </a:lnTo>
                    <a:lnTo>
                      <a:pt x="48" y="12"/>
                    </a:lnTo>
                    <a:close/>
                    <a:moveTo>
                      <a:pt x="38" y="12"/>
                    </a:moveTo>
                    <a:lnTo>
                      <a:pt x="43" y="12"/>
                    </a:lnTo>
                    <a:lnTo>
                      <a:pt x="43" y="5"/>
                    </a:lnTo>
                    <a:lnTo>
                      <a:pt x="38" y="5"/>
                    </a:lnTo>
                    <a:lnTo>
                      <a:pt x="38" y="12"/>
                    </a:lnTo>
                    <a:close/>
                    <a:moveTo>
                      <a:pt x="29" y="9"/>
                    </a:moveTo>
                    <a:lnTo>
                      <a:pt x="33" y="12"/>
                    </a:lnTo>
                    <a:lnTo>
                      <a:pt x="33" y="5"/>
                    </a:lnTo>
                    <a:lnTo>
                      <a:pt x="29" y="5"/>
                    </a:lnTo>
                    <a:lnTo>
                      <a:pt x="29" y="9"/>
                    </a:lnTo>
                    <a:close/>
                    <a:moveTo>
                      <a:pt x="19" y="9"/>
                    </a:moveTo>
                    <a:lnTo>
                      <a:pt x="24" y="9"/>
                    </a:lnTo>
                    <a:lnTo>
                      <a:pt x="24" y="2"/>
                    </a:lnTo>
                    <a:lnTo>
                      <a:pt x="19" y="2"/>
                    </a:lnTo>
                    <a:lnTo>
                      <a:pt x="19" y="9"/>
                    </a:lnTo>
                    <a:close/>
                    <a:moveTo>
                      <a:pt x="10" y="9"/>
                    </a:moveTo>
                    <a:lnTo>
                      <a:pt x="15" y="9"/>
                    </a:lnTo>
                    <a:lnTo>
                      <a:pt x="15" y="2"/>
                    </a:lnTo>
                    <a:lnTo>
                      <a:pt x="10" y="2"/>
                    </a:lnTo>
                    <a:lnTo>
                      <a:pt x="10" y="9"/>
                    </a:lnTo>
                    <a:close/>
                    <a:moveTo>
                      <a:pt x="0" y="7"/>
                    </a:moveTo>
                    <a:lnTo>
                      <a:pt x="5" y="9"/>
                    </a:lnTo>
                    <a:lnTo>
                      <a:pt x="5" y="2"/>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54"/>
              <p:cNvSpPr>
                <a:spLocks noChangeArrowheads="1"/>
              </p:cNvSpPr>
              <p:nvPr/>
            </p:nvSpPr>
            <p:spPr bwMode="auto">
              <a:xfrm>
                <a:off x="2400" y="1301"/>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5"/>
              <p:cNvSpPr>
                <a:spLocks/>
              </p:cNvSpPr>
              <p:nvPr/>
            </p:nvSpPr>
            <p:spPr bwMode="auto">
              <a:xfrm>
                <a:off x="2400" y="1301"/>
                <a:ext cx="3" cy="7"/>
              </a:xfrm>
              <a:custGeom>
                <a:avLst/>
                <a:gdLst>
                  <a:gd name="T0" fmla="*/ 0 w 3"/>
                  <a:gd name="T1" fmla="*/ 7 h 7"/>
                  <a:gd name="T2" fmla="*/ 3 w 3"/>
                  <a:gd name="T3" fmla="*/ 7 h 7"/>
                  <a:gd name="T4" fmla="*/ 3 w 3"/>
                  <a:gd name="T5" fmla="*/ 0 h 7"/>
                  <a:gd name="T6" fmla="*/ 0 w 3"/>
                  <a:gd name="T7" fmla="*/ 0 h 7"/>
                </a:gdLst>
                <a:ahLst/>
                <a:cxnLst>
                  <a:cxn ang="0">
                    <a:pos x="T0" y="T1"/>
                  </a:cxn>
                  <a:cxn ang="0">
                    <a:pos x="T2" y="T3"/>
                  </a:cxn>
                  <a:cxn ang="0">
                    <a:pos x="T4" y="T5"/>
                  </a:cxn>
                  <a:cxn ang="0">
                    <a:pos x="T6" y="T7"/>
                  </a:cxn>
                </a:cxnLst>
                <a:rect l="0" t="0" r="r" b="b"/>
                <a:pathLst>
                  <a:path w="3" h="7">
                    <a:moveTo>
                      <a:pt x="0" y="7"/>
                    </a:moveTo>
                    <a:lnTo>
                      <a:pt x="3" y="7"/>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6"/>
              <p:cNvSpPr>
                <a:spLocks/>
              </p:cNvSpPr>
              <p:nvPr/>
            </p:nvSpPr>
            <p:spPr bwMode="auto">
              <a:xfrm>
                <a:off x="1283" y="1267"/>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7"/>
              <p:cNvSpPr>
                <a:spLocks/>
              </p:cNvSpPr>
              <p:nvPr/>
            </p:nvSpPr>
            <p:spPr bwMode="auto">
              <a:xfrm>
                <a:off x="1283" y="1267"/>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8"/>
              <p:cNvSpPr>
                <a:spLocks noEditPoints="1"/>
              </p:cNvSpPr>
              <p:nvPr/>
            </p:nvSpPr>
            <p:spPr bwMode="auto">
              <a:xfrm>
                <a:off x="1290" y="1267"/>
                <a:ext cx="1108" cy="160"/>
              </a:xfrm>
              <a:custGeom>
                <a:avLst/>
                <a:gdLst>
                  <a:gd name="T0" fmla="*/ 1091 w 1108"/>
                  <a:gd name="T1" fmla="*/ 160 h 160"/>
                  <a:gd name="T2" fmla="*/ 1073 w 1108"/>
                  <a:gd name="T3" fmla="*/ 155 h 160"/>
                  <a:gd name="T4" fmla="*/ 1054 w 1108"/>
                  <a:gd name="T5" fmla="*/ 153 h 160"/>
                  <a:gd name="T6" fmla="*/ 1035 w 1108"/>
                  <a:gd name="T7" fmla="*/ 150 h 160"/>
                  <a:gd name="T8" fmla="*/ 1016 w 1108"/>
                  <a:gd name="T9" fmla="*/ 148 h 160"/>
                  <a:gd name="T10" fmla="*/ 997 w 1108"/>
                  <a:gd name="T11" fmla="*/ 145 h 160"/>
                  <a:gd name="T12" fmla="*/ 980 w 1108"/>
                  <a:gd name="T13" fmla="*/ 143 h 160"/>
                  <a:gd name="T14" fmla="*/ 961 w 1108"/>
                  <a:gd name="T15" fmla="*/ 141 h 160"/>
                  <a:gd name="T16" fmla="*/ 942 w 1108"/>
                  <a:gd name="T17" fmla="*/ 138 h 160"/>
                  <a:gd name="T18" fmla="*/ 923 w 1108"/>
                  <a:gd name="T19" fmla="*/ 136 h 160"/>
                  <a:gd name="T20" fmla="*/ 904 w 1108"/>
                  <a:gd name="T21" fmla="*/ 134 h 160"/>
                  <a:gd name="T22" fmla="*/ 885 w 1108"/>
                  <a:gd name="T23" fmla="*/ 131 h 160"/>
                  <a:gd name="T24" fmla="*/ 867 w 1108"/>
                  <a:gd name="T25" fmla="*/ 129 h 160"/>
                  <a:gd name="T26" fmla="*/ 848 w 1108"/>
                  <a:gd name="T27" fmla="*/ 124 h 160"/>
                  <a:gd name="T28" fmla="*/ 829 w 1108"/>
                  <a:gd name="T29" fmla="*/ 122 h 160"/>
                  <a:gd name="T30" fmla="*/ 810 w 1108"/>
                  <a:gd name="T31" fmla="*/ 119 h 160"/>
                  <a:gd name="T32" fmla="*/ 791 w 1108"/>
                  <a:gd name="T33" fmla="*/ 117 h 160"/>
                  <a:gd name="T34" fmla="*/ 772 w 1108"/>
                  <a:gd name="T35" fmla="*/ 114 h 160"/>
                  <a:gd name="T36" fmla="*/ 753 w 1108"/>
                  <a:gd name="T37" fmla="*/ 112 h 160"/>
                  <a:gd name="T38" fmla="*/ 734 w 1108"/>
                  <a:gd name="T39" fmla="*/ 110 h 160"/>
                  <a:gd name="T40" fmla="*/ 715 w 1108"/>
                  <a:gd name="T41" fmla="*/ 107 h 160"/>
                  <a:gd name="T42" fmla="*/ 696 w 1108"/>
                  <a:gd name="T43" fmla="*/ 105 h 160"/>
                  <a:gd name="T44" fmla="*/ 677 w 1108"/>
                  <a:gd name="T45" fmla="*/ 103 h 160"/>
                  <a:gd name="T46" fmla="*/ 658 w 1108"/>
                  <a:gd name="T47" fmla="*/ 100 h 160"/>
                  <a:gd name="T48" fmla="*/ 639 w 1108"/>
                  <a:gd name="T49" fmla="*/ 95 h 160"/>
                  <a:gd name="T50" fmla="*/ 623 w 1108"/>
                  <a:gd name="T51" fmla="*/ 93 h 160"/>
                  <a:gd name="T52" fmla="*/ 604 w 1108"/>
                  <a:gd name="T53" fmla="*/ 91 h 160"/>
                  <a:gd name="T54" fmla="*/ 585 w 1108"/>
                  <a:gd name="T55" fmla="*/ 88 h 160"/>
                  <a:gd name="T56" fmla="*/ 566 w 1108"/>
                  <a:gd name="T57" fmla="*/ 86 h 160"/>
                  <a:gd name="T58" fmla="*/ 547 w 1108"/>
                  <a:gd name="T59" fmla="*/ 84 h 160"/>
                  <a:gd name="T60" fmla="*/ 528 w 1108"/>
                  <a:gd name="T61" fmla="*/ 81 h 160"/>
                  <a:gd name="T62" fmla="*/ 509 w 1108"/>
                  <a:gd name="T63" fmla="*/ 79 h 160"/>
                  <a:gd name="T64" fmla="*/ 490 w 1108"/>
                  <a:gd name="T65" fmla="*/ 76 h 160"/>
                  <a:gd name="T66" fmla="*/ 471 w 1108"/>
                  <a:gd name="T67" fmla="*/ 74 h 160"/>
                  <a:gd name="T68" fmla="*/ 452 w 1108"/>
                  <a:gd name="T69" fmla="*/ 72 h 160"/>
                  <a:gd name="T70" fmla="*/ 433 w 1108"/>
                  <a:gd name="T71" fmla="*/ 67 h 160"/>
                  <a:gd name="T72" fmla="*/ 414 w 1108"/>
                  <a:gd name="T73" fmla="*/ 65 h 160"/>
                  <a:gd name="T74" fmla="*/ 395 w 1108"/>
                  <a:gd name="T75" fmla="*/ 62 h 160"/>
                  <a:gd name="T76" fmla="*/ 376 w 1108"/>
                  <a:gd name="T77" fmla="*/ 60 h 160"/>
                  <a:gd name="T78" fmla="*/ 357 w 1108"/>
                  <a:gd name="T79" fmla="*/ 57 h 160"/>
                  <a:gd name="T80" fmla="*/ 338 w 1108"/>
                  <a:gd name="T81" fmla="*/ 55 h 160"/>
                  <a:gd name="T82" fmla="*/ 319 w 1108"/>
                  <a:gd name="T83" fmla="*/ 53 h 160"/>
                  <a:gd name="T84" fmla="*/ 301 w 1108"/>
                  <a:gd name="T85" fmla="*/ 50 h 160"/>
                  <a:gd name="T86" fmla="*/ 284 w 1108"/>
                  <a:gd name="T87" fmla="*/ 48 h 160"/>
                  <a:gd name="T88" fmla="*/ 265 w 1108"/>
                  <a:gd name="T89" fmla="*/ 46 h 160"/>
                  <a:gd name="T90" fmla="*/ 246 w 1108"/>
                  <a:gd name="T91" fmla="*/ 43 h 160"/>
                  <a:gd name="T92" fmla="*/ 227 w 1108"/>
                  <a:gd name="T93" fmla="*/ 41 h 160"/>
                  <a:gd name="T94" fmla="*/ 208 w 1108"/>
                  <a:gd name="T95" fmla="*/ 36 h 160"/>
                  <a:gd name="T96" fmla="*/ 189 w 1108"/>
                  <a:gd name="T97" fmla="*/ 34 h 160"/>
                  <a:gd name="T98" fmla="*/ 170 w 1108"/>
                  <a:gd name="T99" fmla="*/ 31 h 160"/>
                  <a:gd name="T100" fmla="*/ 151 w 1108"/>
                  <a:gd name="T101" fmla="*/ 29 h 160"/>
                  <a:gd name="T102" fmla="*/ 132 w 1108"/>
                  <a:gd name="T103" fmla="*/ 27 h 160"/>
                  <a:gd name="T104" fmla="*/ 113 w 1108"/>
                  <a:gd name="T105" fmla="*/ 24 h 160"/>
                  <a:gd name="T106" fmla="*/ 94 w 1108"/>
                  <a:gd name="T107" fmla="*/ 22 h 160"/>
                  <a:gd name="T108" fmla="*/ 76 w 1108"/>
                  <a:gd name="T109" fmla="*/ 19 h 160"/>
                  <a:gd name="T110" fmla="*/ 57 w 1108"/>
                  <a:gd name="T111" fmla="*/ 17 h 160"/>
                  <a:gd name="T112" fmla="*/ 38 w 1108"/>
                  <a:gd name="T113" fmla="*/ 15 h 160"/>
                  <a:gd name="T114" fmla="*/ 19 w 1108"/>
                  <a:gd name="T115" fmla="*/ 12 h 160"/>
                  <a:gd name="T116" fmla="*/ 0 w 1108"/>
                  <a:gd name="T117" fmla="*/ 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8" h="160">
                    <a:moveTo>
                      <a:pt x="1101" y="160"/>
                    </a:moveTo>
                    <a:lnTo>
                      <a:pt x="1106" y="160"/>
                    </a:lnTo>
                    <a:lnTo>
                      <a:pt x="1108" y="153"/>
                    </a:lnTo>
                    <a:lnTo>
                      <a:pt x="1103" y="153"/>
                    </a:lnTo>
                    <a:lnTo>
                      <a:pt x="1101" y="160"/>
                    </a:lnTo>
                    <a:close/>
                    <a:moveTo>
                      <a:pt x="1091" y="160"/>
                    </a:moveTo>
                    <a:lnTo>
                      <a:pt x="1096" y="160"/>
                    </a:lnTo>
                    <a:lnTo>
                      <a:pt x="1099" y="153"/>
                    </a:lnTo>
                    <a:lnTo>
                      <a:pt x="1094" y="153"/>
                    </a:lnTo>
                    <a:lnTo>
                      <a:pt x="1091" y="160"/>
                    </a:lnTo>
                    <a:close/>
                    <a:moveTo>
                      <a:pt x="1082" y="157"/>
                    </a:moveTo>
                    <a:lnTo>
                      <a:pt x="1087" y="157"/>
                    </a:lnTo>
                    <a:lnTo>
                      <a:pt x="1089" y="150"/>
                    </a:lnTo>
                    <a:lnTo>
                      <a:pt x="1084" y="150"/>
                    </a:lnTo>
                    <a:lnTo>
                      <a:pt x="1082" y="157"/>
                    </a:lnTo>
                    <a:close/>
                    <a:moveTo>
                      <a:pt x="1073" y="155"/>
                    </a:moveTo>
                    <a:lnTo>
                      <a:pt x="1077" y="157"/>
                    </a:lnTo>
                    <a:lnTo>
                      <a:pt x="1080" y="150"/>
                    </a:lnTo>
                    <a:lnTo>
                      <a:pt x="1075" y="150"/>
                    </a:lnTo>
                    <a:lnTo>
                      <a:pt x="1073" y="155"/>
                    </a:lnTo>
                    <a:close/>
                    <a:moveTo>
                      <a:pt x="1063" y="155"/>
                    </a:moveTo>
                    <a:lnTo>
                      <a:pt x="1068" y="155"/>
                    </a:lnTo>
                    <a:lnTo>
                      <a:pt x="1070" y="148"/>
                    </a:lnTo>
                    <a:lnTo>
                      <a:pt x="1065" y="148"/>
                    </a:lnTo>
                    <a:lnTo>
                      <a:pt x="1063" y="155"/>
                    </a:lnTo>
                    <a:close/>
                    <a:moveTo>
                      <a:pt x="1054" y="153"/>
                    </a:moveTo>
                    <a:lnTo>
                      <a:pt x="1058" y="155"/>
                    </a:lnTo>
                    <a:lnTo>
                      <a:pt x="1061" y="148"/>
                    </a:lnTo>
                    <a:lnTo>
                      <a:pt x="1056" y="145"/>
                    </a:lnTo>
                    <a:lnTo>
                      <a:pt x="1054" y="153"/>
                    </a:lnTo>
                    <a:close/>
                    <a:moveTo>
                      <a:pt x="1044" y="153"/>
                    </a:moveTo>
                    <a:lnTo>
                      <a:pt x="1049" y="153"/>
                    </a:lnTo>
                    <a:lnTo>
                      <a:pt x="1051" y="145"/>
                    </a:lnTo>
                    <a:lnTo>
                      <a:pt x="1046" y="145"/>
                    </a:lnTo>
                    <a:lnTo>
                      <a:pt x="1044" y="153"/>
                    </a:lnTo>
                    <a:close/>
                    <a:moveTo>
                      <a:pt x="1035" y="150"/>
                    </a:moveTo>
                    <a:lnTo>
                      <a:pt x="1039" y="153"/>
                    </a:lnTo>
                    <a:lnTo>
                      <a:pt x="1042" y="145"/>
                    </a:lnTo>
                    <a:lnTo>
                      <a:pt x="1037" y="143"/>
                    </a:lnTo>
                    <a:lnTo>
                      <a:pt x="1035" y="150"/>
                    </a:lnTo>
                    <a:close/>
                    <a:moveTo>
                      <a:pt x="1025" y="150"/>
                    </a:moveTo>
                    <a:lnTo>
                      <a:pt x="1030" y="150"/>
                    </a:lnTo>
                    <a:lnTo>
                      <a:pt x="1032" y="143"/>
                    </a:lnTo>
                    <a:lnTo>
                      <a:pt x="1028" y="143"/>
                    </a:lnTo>
                    <a:lnTo>
                      <a:pt x="1025" y="150"/>
                    </a:lnTo>
                    <a:close/>
                    <a:moveTo>
                      <a:pt x="1016" y="148"/>
                    </a:moveTo>
                    <a:lnTo>
                      <a:pt x="1020" y="150"/>
                    </a:lnTo>
                    <a:lnTo>
                      <a:pt x="1023" y="143"/>
                    </a:lnTo>
                    <a:lnTo>
                      <a:pt x="1018" y="141"/>
                    </a:lnTo>
                    <a:lnTo>
                      <a:pt x="1016" y="148"/>
                    </a:lnTo>
                    <a:close/>
                    <a:moveTo>
                      <a:pt x="1006" y="148"/>
                    </a:moveTo>
                    <a:lnTo>
                      <a:pt x="1011" y="148"/>
                    </a:lnTo>
                    <a:lnTo>
                      <a:pt x="1013" y="141"/>
                    </a:lnTo>
                    <a:lnTo>
                      <a:pt x="1009" y="141"/>
                    </a:lnTo>
                    <a:lnTo>
                      <a:pt x="1006" y="148"/>
                    </a:lnTo>
                    <a:close/>
                    <a:moveTo>
                      <a:pt x="997" y="145"/>
                    </a:moveTo>
                    <a:lnTo>
                      <a:pt x="1001" y="145"/>
                    </a:lnTo>
                    <a:lnTo>
                      <a:pt x="1004" y="138"/>
                    </a:lnTo>
                    <a:lnTo>
                      <a:pt x="999" y="138"/>
                    </a:lnTo>
                    <a:lnTo>
                      <a:pt x="997" y="145"/>
                    </a:lnTo>
                    <a:close/>
                    <a:moveTo>
                      <a:pt x="987" y="145"/>
                    </a:moveTo>
                    <a:lnTo>
                      <a:pt x="992" y="145"/>
                    </a:lnTo>
                    <a:lnTo>
                      <a:pt x="994" y="138"/>
                    </a:lnTo>
                    <a:lnTo>
                      <a:pt x="990" y="138"/>
                    </a:lnTo>
                    <a:lnTo>
                      <a:pt x="987" y="145"/>
                    </a:lnTo>
                    <a:close/>
                    <a:moveTo>
                      <a:pt x="980" y="143"/>
                    </a:moveTo>
                    <a:lnTo>
                      <a:pt x="985" y="143"/>
                    </a:lnTo>
                    <a:lnTo>
                      <a:pt x="985" y="136"/>
                    </a:lnTo>
                    <a:lnTo>
                      <a:pt x="980" y="136"/>
                    </a:lnTo>
                    <a:lnTo>
                      <a:pt x="980" y="143"/>
                    </a:lnTo>
                    <a:close/>
                    <a:moveTo>
                      <a:pt x="971" y="143"/>
                    </a:moveTo>
                    <a:lnTo>
                      <a:pt x="975" y="143"/>
                    </a:lnTo>
                    <a:lnTo>
                      <a:pt x="975" y="136"/>
                    </a:lnTo>
                    <a:lnTo>
                      <a:pt x="971" y="136"/>
                    </a:lnTo>
                    <a:lnTo>
                      <a:pt x="971" y="143"/>
                    </a:lnTo>
                    <a:close/>
                    <a:moveTo>
                      <a:pt x="961" y="141"/>
                    </a:moveTo>
                    <a:lnTo>
                      <a:pt x="966" y="141"/>
                    </a:lnTo>
                    <a:lnTo>
                      <a:pt x="966" y="134"/>
                    </a:lnTo>
                    <a:lnTo>
                      <a:pt x="961" y="134"/>
                    </a:lnTo>
                    <a:lnTo>
                      <a:pt x="961" y="141"/>
                    </a:lnTo>
                    <a:close/>
                    <a:moveTo>
                      <a:pt x="952" y="138"/>
                    </a:moveTo>
                    <a:lnTo>
                      <a:pt x="956" y="141"/>
                    </a:lnTo>
                    <a:lnTo>
                      <a:pt x="956" y="134"/>
                    </a:lnTo>
                    <a:lnTo>
                      <a:pt x="952" y="131"/>
                    </a:lnTo>
                    <a:lnTo>
                      <a:pt x="952" y="138"/>
                    </a:lnTo>
                    <a:close/>
                    <a:moveTo>
                      <a:pt x="942" y="138"/>
                    </a:moveTo>
                    <a:lnTo>
                      <a:pt x="947" y="138"/>
                    </a:lnTo>
                    <a:lnTo>
                      <a:pt x="947" y="131"/>
                    </a:lnTo>
                    <a:lnTo>
                      <a:pt x="942" y="131"/>
                    </a:lnTo>
                    <a:lnTo>
                      <a:pt x="942" y="138"/>
                    </a:lnTo>
                    <a:close/>
                    <a:moveTo>
                      <a:pt x="933" y="136"/>
                    </a:moveTo>
                    <a:lnTo>
                      <a:pt x="938" y="138"/>
                    </a:lnTo>
                    <a:lnTo>
                      <a:pt x="938" y="131"/>
                    </a:lnTo>
                    <a:lnTo>
                      <a:pt x="933" y="129"/>
                    </a:lnTo>
                    <a:lnTo>
                      <a:pt x="933" y="136"/>
                    </a:lnTo>
                    <a:close/>
                    <a:moveTo>
                      <a:pt x="923" y="136"/>
                    </a:moveTo>
                    <a:lnTo>
                      <a:pt x="928" y="136"/>
                    </a:lnTo>
                    <a:lnTo>
                      <a:pt x="928" y="129"/>
                    </a:lnTo>
                    <a:lnTo>
                      <a:pt x="923" y="129"/>
                    </a:lnTo>
                    <a:lnTo>
                      <a:pt x="923" y="136"/>
                    </a:lnTo>
                    <a:close/>
                    <a:moveTo>
                      <a:pt x="914" y="134"/>
                    </a:moveTo>
                    <a:lnTo>
                      <a:pt x="919" y="136"/>
                    </a:lnTo>
                    <a:lnTo>
                      <a:pt x="919" y="129"/>
                    </a:lnTo>
                    <a:lnTo>
                      <a:pt x="914" y="126"/>
                    </a:lnTo>
                    <a:lnTo>
                      <a:pt x="914" y="134"/>
                    </a:lnTo>
                    <a:close/>
                    <a:moveTo>
                      <a:pt x="904" y="134"/>
                    </a:moveTo>
                    <a:lnTo>
                      <a:pt x="909" y="134"/>
                    </a:lnTo>
                    <a:lnTo>
                      <a:pt x="909" y="126"/>
                    </a:lnTo>
                    <a:lnTo>
                      <a:pt x="904" y="126"/>
                    </a:lnTo>
                    <a:lnTo>
                      <a:pt x="904" y="134"/>
                    </a:lnTo>
                    <a:close/>
                    <a:moveTo>
                      <a:pt x="895" y="131"/>
                    </a:moveTo>
                    <a:lnTo>
                      <a:pt x="900" y="131"/>
                    </a:lnTo>
                    <a:lnTo>
                      <a:pt x="900" y="124"/>
                    </a:lnTo>
                    <a:lnTo>
                      <a:pt x="895" y="124"/>
                    </a:lnTo>
                    <a:lnTo>
                      <a:pt x="895" y="131"/>
                    </a:lnTo>
                    <a:close/>
                    <a:moveTo>
                      <a:pt x="885" y="131"/>
                    </a:moveTo>
                    <a:lnTo>
                      <a:pt x="890" y="131"/>
                    </a:lnTo>
                    <a:lnTo>
                      <a:pt x="890" y="124"/>
                    </a:lnTo>
                    <a:lnTo>
                      <a:pt x="885" y="124"/>
                    </a:lnTo>
                    <a:lnTo>
                      <a:pt x="885" y="131"/>
                    </a:lnTo>
                    <a:close/>
                    <a:moveTo>
                      <a:pt x="876" y="129"/>
                    </a:moveTo>
                    <a:lnTo>
                      <a:pt x="881" y="129"/>
                    </a:lnTo>
                    <a:lnTo>
                      <a:pt x="881" y="122"/>
                    </a:lnTo>
                    <a:lnTo>
                      <a:pt x="876" y="122"/>
                    </a:lnTo>
                    <a:lnTo>
                      <a:pt x="876" y="129"/>
                    </a:lnTo>
                    <a:close/>
                    <a:moveTo>
                      <a:pt x="867" y="129"/>
                    </a:moveTo>
                    <a:lnTo>
                      <a:pt x="871" y="129"/>
                    </a:lnTo>
                    <a:lnTo>
                      <a:pt x="871" y="122"/>
                    </a:lnTo>
                    <a:lnTo>
                      <a:pt x="867" y="122"/>
                    </a:lnTo>
                    <a:lnTo>
                      <a:pt x="867" y="129"/>
                    </a:lnTo>
                    <a:close/>
                    <a:moveTo>
                      <a:pt x="857" y="126"/>
                    </a:moveTo>
                    <a:lnTo>
                      <a:pt x="862" y="126"/>
                    </a:lnTo>
                    <a:lnTo>
                      <a:pt x="862" y="119"/>
                    </a:lnTo>
                    <a:lnTo>
                      <a:pt x="857" y="119"/>
                    </a:lnTo>
                    <a:lnTo>
                      <a:pt x="857" y="126"/>
                    </a:lnTo>
                    <a:close/>
                    <a:moveTo>
                      <a:pt x="848" y="124"/>
                    </a:moveTo>
                    <a:lnTo>
                      <a:pt x="852" y="126"/>
                    </a:lnTo>
                    <a:lnTo>
                      <a:pt x="852" y="119"/>
                    </a:lnTo>
                    <a:lnTo>
                      <a:pt x="848" y="117"/>
                    </a:lnTo>
                    <a:lnTo>
                      <a:pt x="848" y="124"/>
                    </a:lnTo>
                    <a:close/>
                    <a:moveTo>
                      <a:pt x="838" y="124"/>
                    </a:moveTo>
                    <a:lnTo>
                      <a:pt x="843" y="124"/>
                    </a:lnTo>
                    <a:lnTo>
                      <a:pt x="843" y="117"/>
                    </a:lnTo>
                    <a:lnTo>
                      <a:pt x="838" y="117"/>
                    </a:lnTo>
                    <a:lnTo>
                      <a:pt x="838" y="124"/>
                    </a:lnTo>
                    <a:close/>
                    <a:moveTo>
                      <a:pt x="829" y="122"/>
                    </a:moveTo>
                    <a:lnTo>
                      <a:pt x="833" y="124"/>
                    </a:lnTo>
                    <a:lnTo>
                      <a:pt x="833" y="117"/>
                    </a:lnTo>
                    <a:lnTo>
                      <a:pt x="829" y="114"/>
                    </a:lnTo>
                    <a:lnTo>
                      <a:pt x="829" y="122"/>
                    </a:lnTo>
                    <a:close/>
                    <a:moveTo>
                      <a:pt x="819" y="122"/>
                    </a:moveTo>
                    <a:lnTo>
                      <a:pt x="824" y="122"/>
                    </a:lnTo>
                    <a:lnTo>
                      <a:pt x="824" y="114"/>
                    </a:lnTo>
                    <a:lnTo>
                      <a:pt x="819" y="114"/>
                    </a:lnTo>
                    <a:lnTo>
                      <a:pt x="819" y="122"/>
                    </a:lnTo>
                    <a:close/>
                    <a:moveTo>
                      <a:pt x="810" y="119"/>
                    </a:moveTo>
                    <a:lnTo>
                      <a:pt x="814" y="122"/>
                    </a:lnTo>
                    <a:lnTo>
                      <a:pt x="814" y="114"/>
                    </a:lnTo>
                    <a:lnTo>
                      <a:pt x="810" y="112"/>
                    </a:lnTo>
                    <a:lnTo>
                      <a:pt x="810" y="119"/>
                    </a:lnTo>
                    <a:close/>
                    <a:moveTo>
                      <a:pt x="800" y="119"/>
                    </a:moveTo>
                    <a:lnTo>
                      <a:pt x="805" y="119"/>
                    </a:lnTo>
                    <a:lnTo>
                      <a:pt x="805" y="112"/>
                    </a:lnTo>
                    <a:lnTo>
                      <a:pt x="800" y="112"/>
                    </a:lnTo>
                    <a:lnTo>
                      <a:pt x="800" y="119"/>
                    </a:lnTo>
                    <a:close/>
                    <a:moveTo>
                      <a:pt x="791" y="117"/>
                    </a:moveTo>
                    <a:lnTo>
                      <a:pt x="795" y="117"/>
                    </a:lnTo>
                    <a:lnTo>
                      <a:pt x="795" y="110"/>
                    </a:lnTo>
                    <a:lnTo>
                      <a:pt x="791" y="110"/>
                    </a:lnTo>
                    <a:lnTo>
                      <a:pt x="791" y="117"/>
                    </a:lnTo>
                    <a:close/>
                    <a:moveTo>
                      <a:pt x="781" y="117"/>
                    </a:moveTo>
                    <a:lnTo>
                      <a:pt x="786" y="117"/>
                    </a:lnTo>
                    <a:lnTo>
                      <a:pt x="786" y="110"/>
                    </a:lnTo>
                    <a:lnTo>
                      <a:pt x="781" y="110"/>
                    </a:lnTo>
                    <a:lnTo>
                      <a:pt x="781" y="117"/>
                    </a:lnTo>
                    <a:close/>
                    <a:moveTo>
                      <a:pt x="772" y="114"/>
                    </a:moveTo>
                    <a:lnTo>
                      <a:pt x="777" y="114"/>
                    </a:lnTo>
                    <a:lnTo>
                      <a:pt x="779" y="107"/>
                    </a:lnTo>
                    <a:lnTo>
                      <a:pt x="774" y="107"/>
                    </a:lnTo>
                    <a:lnTo>
                      <a:pt x="772" y="114"/>
                    </a:lnTo>
                    <a:close/>
                    <a:moveTo>
                      <a:pt x="762" y="114"/>
                    </a:moveTo>
                    <a:lnTo>
                      <a:pt x="767" y="114"/>
                    </a:lnTo>
                    <a:lnTo>
                      <a:pt x="769" y="107"/>
                    </a:lnTo>
                    <a:lnTo>
                      <a:pt x="765" y="107"/>
                    </a:lnTo>
                    <a:lnTo>
                      <a:pt x="762" y="114"/>
                    </a:lnTo>
                    <a:close/>
                    <a:moveTo>
                      <a:pt x="753" y="112"/>
                    </a:moveTo>
                    <a:lnTo>
                      <a:pt x="758" y="112"/>
                    </a:lnTo>
                    <a:lnTo>
                      <a:pt x="760" y="105"/>
                    </a:lnTo>
                    <a:lnTo>
                      <a:pt x="755" y="105"/>
                    </a:lnTo>
                    <a:lnTo>
                      <a:pt x="753" y="112"/>
                    </a:lnTo>
                    <a:close/>
                    <a:moveTo>
                      <a:pt x="743" y="110"/>
                    </a:moveTo>
                    <a:lnTo>
                      <a:pt x="748" y="112"/>
                    </a:lnTo>
                    <a:lnTo>
                      <a:pt x="750" y="105"/>
                    </a:lnTo>
                    <a:lnTo>
                      <a:pt x="746" y="103"/>
                    </a:lnTo>
                    <a:lnTo>
                      <a:pt x="743" y="110"/>
                    </a:lnTo>
                    <a:close/>
                    <a:moveTo>
                      <a:pt x="734" y="110"/>
                    </a:moveTo>
                    <a:lnTo>
                      <a:pt x="739" y="110"/>
                    </a:lnTo>
                    <a:lnTo>
                      <a:pt x="741" y="103"/>
                    </a:lnTo>
                    <a:lnTo>
                      <a:pt x="736" y="103"/>
                    </a:lnTo>
                    <a:lnTo>
                      <a:pt x="734" y="110"/>
                    </a:lnTo>
                    <a:close/>
                    <a:moveTo>
                      <a:pt x="724" y="107"/>
                    </a:moveTo>
                    <a:lnTo>
                      <a:pt x="729" y="110"/>
                    </a:lnTo>
                    <a:lnTo>
                      <a:pt x="732" y="103"/>
                    </a:lnTo>
                    <a:lnTo>
                      <a:pt x="727" y="100"/>
                    </a:lnTo>
                    <a:lnTo>
                      <a:pt x="724" y="107"/>
                    </a:lnTo>
                    <a:close/>
                    <a:moveTo>
                      <a:pt x="715" y="107"/>
                    </a:moveTo>
                    <a:lnTo>
                      <a:pt x="720" y="107"/>
                    </a:lnTo>
                    <a:lnTo>
                      <a:pt x="722" y="100"/>
                    </a:lnTo>
                    <a:lnTo>
                      <a:pt x="717" y="100"/>
                    </a:lnTo>
                    <a:lnTo>
                      <a:pt x="715" y="107"/>
                    </a:lnTo>
                    <a:close/>
                    <a:moveTo>
                      <a:pt x="705" y="105"/>
                    </a:moveTo>
                    <a:lnTo>
                      <a:pt x="710" y="107"/>
                    </a:lnTo>
                    <a:lnTo>
                      <a:pt x="713" y="100"/>
                    </a:lnTo>
                    <a:lnTo>
                      <a:pt x="708" y="98"/>
                    </a:lnTo>
                    <a:lnTo>
                      <a:pt x="705" y="105"/>
                    </a:lnTo>
                    <a:close/>
                    <a:moveTo>
                      <a:pt x="696" y="105"/>
                    </a:moveTo>
                    <a:lnTo>
                      <a:pt x="701" y="105"/>
                    </a:lnTo>
                    <a:lnTo>
                      <a:pt x="703" y="98"/>
                    </a:lnTo>
                    <a:lnTo>
                      <a:pt x="698" y="98"/>
                    </a:lnTo>
                    <a:lnTo>
                      <a:pt x="696" y="105"/>
                    </a:lnTo>
                    <a:close/>
                    <a:moveTo>
                      <a:pt x="687" y="103"/>
                    </a:moveTo>
                    <a:lnTo>
                      <a:pt x="691" y="103"/>
                    </a:lnTo>
                    <a:lnTo>
                      <a:pt x="694" y="95"/>
                    </a:lnTo>
                    <a:lnTo>
                      <a:pt x="689" y="95"/>
                    </a:lnTo>
                    <a:lnTo>
                      <a:pt x="687" y="103"/>
                    </a:lnTo>
                    <a:close/>
                    <a:moveTo>
                      <a:pt x="677" y="103"/>
                    </a:moveTo>
                    <a:lnTo>
                      <a:pt x="682" y="103"/>
                    </a:lnTo>
                    <a:lnTo>
                      <a:pt x="684" y="95"/>
                    </a:lnTo>
                    <a:lnTo>
                      <a:pt x="679" y="95"/>
                    </a:lnTo>
                    <a:lnTo>
                      <a:pt x="677" y="103"/>
                    </a:lnTo>
                    <a:close/>
                    <a:moveTo>
                      <a:pt x="668" y="100"/>
                    </a:moveTo>
                    <a:lnTo>
                      <a:pt x="672" y="100"/>
                    </a:lnTo>
                    <a:lnTo>
                      <a:pt x="675" y="93"/>
                    </a:lnTo>
                    <a:lnTo>
                      <a:pt x="670" y="93"/>
                    </a:lnTo>
                    <a:lnTo>
                      <a:pt x="668" y="100"/>
                    </a:lnTo>
                    <a:close/>
                    <a:moveTo>
                      <a:pt x="658" y="100"/>
                    </a:moveTo>
                    <a:lnTo>
                      <a:pt x="663" y="100"/>
                    </a:lnTo>
                    <a:lnTo>
                      <a:pt x="665" y="93"/>
                    </a:lnTo>
                    <a:lnTo>
                      <a:pt x="660" y="93"/>
                    </a:lnTo>
                    <a:lnTo>
                      <a:pt x="658" y="100"/>
                    </a:lnTo>
                    <a:close/>
                    <a:moveTo>
                      <a:pt x="649" y="98"/>
                    </a:moveTo>
                    <a:lnTo>
                      <a:pt x="653" y="98"/>
                    </a:lnTo>
                    <a:lnTo>
                      <a:pt x="656" y="91"/>
                    </a:lnTo>
                    <a:lnTo>
                      <a:pt x="651" y="91"/>
                    </a:lnTo>
                    <a:lnTo>
                      <a:pt x="649" y="98"/>
                    </a:lnTo>
                    <a:close/>
                    <a:moveTo>
                      <a:pt x="639" y="95"/>
                    </a:moveTo>
                    <a:lnTo>
                      <a:pt x="644" y="98"/>
                    </a:lnTo>
                    <a:lnTo>
                      <a:pt x="646" y="91"/>
                    </a:lnTo>
                    <a:lnTo>
                      <a:pt x="642" y="88"/>
                    </a:lnTo>
                    <a:lnTo>
                      <a:pt x="639" y="95"/>
                    </a:lnTo>
                    <a:close/>
                    <a:moveTo>
                      <a:pt x="632" y="95"/>
                    </a:moveTo>
                    <a:lnTo>
                      <a:pt x="637" y="95"/>
                    </a:lnTo>
                    <a:lnTo>
                      <a:pt x="637" y="88"/>
                    </a:lnTo>
                    <a:lnTo>
                      <a:pt x="632" y="88"/>
                    </a:lnTo>
                    <a:lnTo>
                      <a:pt x="632" y="95"/>
                    </a:lnTo>
                    <a:close/>
                    <a:moveTo>
                      <a:pt x="623" y="93"/>
                    </a:moveTo>
                    <a:lnTo>
                      <a:pt x="627" y="95"/>
                    </a:lnTo>
                    <a:lnTo>
                      <a:pt x="627" y="88"/>
                    </a:lnTo>
                    <a:lnTo>
                      <a:pt x="623" y="86"/>
                    </a:lnTo>
                    <a:lnTo>
                      <a:pt x="623" y="93"/>
                    </a:lnTo>
                    <a:close/>
                    <a:moveTo>
                      <a:pt x="613" y="93"/>
                    </a:moveTo>
                    <a:lnTo>
                      <a:pt x="618" y="93"/>
                    </a:lnTo>
                    <a:lnTo>
                      <a:pt x="618" y="86"/>
                    </a:lnTo>
                    <a:lnTo>
                      <a:pt x="613" y="86"/>
                    </a:lnTo>
                    <a:lnTo>
                      <a:pt x="613" y="93"/>
                    </a:lnTo>
                    <a:close/>
                    <a:moveTo>
                      <a:pt x="604" y="91"/>
                    </a:moveTo>
                    <a:lnTo>
                      <a:pt x="608" y="93"/>
                    </a:lnTo>
                    <a:lnTo>
                      <a:pt x="608" y="86"/>
                    </a:lnTo>
                    <a:lnTo>
                      <a:pt x="604" y="84"/>
                    </a:lnTo>
                    <a:lnTo>
                      <a:pt x="604" y="91"/>
                    </a:lnTo>
                    <a:close/>
                    <a:moveTo>
                      <a:pt x="594" y="91"/>
                    </a:moveTo>
                    <a:lnTo>
                      <a:pt x="599" y="91"/>
                    </a:lnTo>
                    <a:lnTo>
                      <a:pt x="599" y="84"/>
                    </a:lnTo>
                    <a:lnTo>
                      <a:pt x="594" y="84"/>
                    </a:lnTo>
                    <a:lnTo>
                      <a:pt x="594" y="91"/>
                    </a:lnTo>
                    <a:close/>
                    <a:moveTo>
                      <a:pt x="585" y="88"/>
                    </a:moveTo>
                    <a:lnTo>
                      <a:pt x="589" y="88"/>
                    </a:lnTo>
                    <a:lnTo>
                      <a:pt x="589" y="81"/>
                    </a:lnTo>
                    <a:lnTo>
                      <a:pt x="585" y="81"/>
                    </a:lnTo>
                    <a:lnTo>
                      <a:pt x="585" y="88"/>
                    </a:lnTo>
                    <a:close/>
                    <a:moveTo>
                      <a:pt x="575" y="88"/>
                    </a:moveTo>
                    <a:lnTo>
                      <a:pt x="580" y="88"/>
                    </a:lnTo>
                    <a:lnTo>
                      <a:pt x="580" y="81"/>
                    </a:lnTo>
                    <a:lnTo>
                      <a:pt x="575" y="81"/>
                    </a:lnTo>
                    <a:lnTo>
                      <a:pt x="575" y="88"/>
                    </a:lnTo>
                    <a:close/>
                    <a:moveTo>
                      <a:pt x="566" y="86"/>
                    </a:moveTo>
                    <a:lnTo>
                      <a:pt x="570" y="86"/>
                    </a:lnTo>
                    <a:lnTo>
                      <a:pt x="570" y="79"/>
                    </a:lnTo>
                    <a:lnTo>
                      <a:pt x="566" y="79"/>
                    </a:lnTo>
                    <a:lnTo>
                      <a:pt x="566" y="86"/>
                    </a:lnTo>
                    <a:close/>
                    <a:moveTo>
                      <a:pt x="556" y="86"/>
                    </a:moveTo>
                    <a:lnTo>
                      <a:pt x="561" y="86"/>
                    </a:lnTo>
                    <a:lnTo>
                      <a:pt x="561" y="79"/>
                    </a:lnTo>
                    <a:lnTo>
                      <a:pt x="556" y="79"/>
                    </a:lnTo>
                    <a:lnTo>
                      <a:pt x="556" y="86"/>
                    </a:lnTo>
                    <a:close/>
                    <a:moveTo>
                      <a:pt x="547" y="84"/>
                    </a:moveTo>
                    <a:lnTo>
                      <a:pt x="552" y="84"/>
                    </a:lnTo>
                    <a:lnTo>
                      <a:pt x="552" y="76"/>
                    </a:lnTo>
                    <a:lnTo>
                      <a:pt x="547" y="76"/>
                    </a:lnTo>
                    <a:lnTo>
                      <a:pt x="547" y="84"/>
                    </a:lnTo>
                    <a:close/>
                    <a:moveTo>
                      <a:pt x="537" y="81"/>
                    </a:moveTo>
                    <a:lnTo>
                      <a:pt x="542" y="84"/>
                    </a:lnTo>
                    <a:lnTo>
                      <a:pt x="542" y="76"/>
                    </a:lnTo>
                    <a:lnTo>
                      <a:pt x="537" y="76"/>
                    </a:lnTo>
                    <a:lnTo>
                      <a:pt x="537" y="81"/>
                    </a:lnTo>
                    <a:close/>
                    <a:moveTo>
                      <a:pt x="528" y="81"/>
                    </a:moveTo>
                    <a:lnTo>
                      <a:pt x="533" y="81"/>
                    </a:lnTo>
                    <a:lnTo>
                      <a:pt x="533" y="74"/>
                    </a:lnTo>
                    <a:lnTo>
                      <a:pt x="528" y="74"/>
                    </a:lnTo>
                    <a:lnTo>
                      <a:pt x="528" y="81"/>
                    </a:lnTo>
                    <a:close/>
                    <a:moveTo>
                      <a:pt x="518" y="79"/>
                    </a:moveTo>
                    <a:lnTo>
                      <a:pt x="523" y="81"/>
                    </a:lnTo>
                    <a:lnTo>
                      <a:pt x="523" y="74"/>
                    </a:lnTo>
                    <a:lnTo>
                      <a:pt x="518" y="72"/>
                    </a:lnTo>
                    <a:lnTo>
                      <a:pt x="518" y="79"/>
                    </a:lnTo>
                    <a:close/>
                    <a:moveTo>
                      <a:pt x="509" y="79"/>
                    </a:moveTo>
                    <a:lnTo>
                      <a:pt x="514" y="79"/>
                    </a:lnTo>
                    <a:lnTo>
                      <a:pt x="514" y="72"/>
                    </a:lnTo>
                    <a:lnTo>
                      <a:pt x="509" y="72"/>
                    </a:lnTo>
                    <a:lnTo>
                      <a:pt x="509" y="79"/>
                    </a:lnTo>
                    <a:close/>
                    <a:moveTo>
                      <a:pt x="499" y="76"/>
                    </a:moveTo>
                    <a:lnTo>
                      <a:pt x="504" y="79"/>
                    </a:lnTo>
                    <a:lnTo>
                      <a:pt x="504" y="72"/>
                    </a:lnTo>
                    <a:lnTo>
                      <a:pt x="499" y="69"/>
                    </a:lnTo>
                    <a:lnTo>
                      <a:pt x="499" y="76"/>
                    </a:lnTo>
                    <a:close/>
                    <a:moveTo>
                      <a:pt x="490" y="76"/>
                    </a:moveTo>
                    <a:lnTo>
                      <a:pt x="495" y="76"/>
                    </a:lnTo>
                    <a:lnTo>
                      <a:pt x="495" y="69"/>
                    </a:lnTo>
                    <a:lnTo>
                      <a:pt x="490" y="69"/>
                    </a:lnTo>
                    <a:lnTo>
                      <a:pt x="490" y="76"/>
                    </a:lnTo>
                    <a:close/>
                    <a:moveTo>
                      <a:pt x="480" y="74"/>
                    </a:moveTo>
                    <a:lnTo>
                      <a:pt x="485" y="74"/>
                    </a:lnTo>
                    <a:lnTo>
                      <a:pt x="485" y="69"/>
                    </a:lnTo>
                    <a:lnTo>
                      <a:pt x="480" y="67"/>
                    </a:lnTo>
                    <a:lnTo>
                      <a:pt x="480" y="74"/>
                    </a:lnTo>
                    <a:close/>
                    <a:moveTo>
                      <a:pt x="471" y="74"/>
                    </a:moveTo>
                    <a:lnTo>
                      <a:pt x="476" y="74"/>
                    </a:lnTo>
                    <a:lnTo>
                      <a:pt x="476" y="67"/>
                    </a:lnTo>
                    <a:lnTo>
                      <a:pt x="471" y="67"/>
                    </a:lnTo>
                    <a:lnTo>
                      <a:pt x="471" y="74"/>
                    </a:lnTo>
                    <a:close/>
                    <a:moveTo>
                      <a:pt x="462" y="72"/>
                    </a:moveTo>
                    <a:lnTo>
                      <a:pt x="466" y="72"/>
                    </a:lnTo>
                    <a:lnTo>
                      <a:pt x="466" y="65"/>
                    </a:lnTo>
                    <a:lnTo>
                      <a:pt x="462" y="65"/>
                    </a:lnTo>
                    <a:lnTo>
                      <a:pt x="462" y="72"/>
                    </a:lnTo>
                    <a:close/>
                    <a:moveTo>
                      <a:pt x="452" y="72"/>
                    </a:moveTo>
                    <a:lnTo>
                      <a:pt x="457" y="72"/>
                    </a:lnTo>
                    <a:lnTo>
                      <a:pt x="457" y="65"/>
                    </a:lnTo>
                    <a:lnTo>
                      <a:pt x="452" y="65"/>
                    </a:lnTo>
                    <a:lnTo>
                      <a:pt x="452" y="72"/>
                    </a:lnTo>
                    <a:close/>
                    <a:moveTo>
                      <a:pt x="443" y="69"/>
                    </a:moveTo>
                    <a:lnTo>
                      <a:pt x="447" y="69"/>
                    </a:lnTo>
                    <a:lnTo>
                      <a:pt x="447" y="62"/>
                    </a:lnTo>
                    <a:lnTo>
                      <a:pt x="443" y="62"/>
                    </a:lnTo>
                    <a:lnTo>
                      <a:pt x="443" y="69"/>
                    </a:lnTo>
                    <a:close/>
                    <a:moveTo>
                      <a:pt x="433" y="67"/>
                    </a:moveTo>
                    <a:lnTo>
                      <a:pt x="438" y="69"/>
                    </a:lnTo>
                    <a:lnTo>
                      <a:pt x="438" y="62"/>
                    </a:lnTo>
                    <a:lnTo>
                      <a:pt x="435" y="62"/>
                    </a:lnTo>
                    <a:lnTo>
                      <a:pt x="433" y="67"/>
                    </a:lnTo>
                    <a:close/>
                    <a:moveTo>
                      <a:pt x="424" y="67"/>
                    </a:moveTo>
                    <a:lnTo>
                      <a:pt x="428" y="67"/>
                    </a:lnTo>
                    <a:lnTo>
                      <a:pt x="431" y="60"/>
                    </a:lnTo>
                    <a:lnTo>
                      <a:pt x="426" y="60"/>
                    </a:lnTo>
                    <a:lnTo>
                      <a:pt x="424" y="67"/>
                    </a:lnTo>
                    <a:close/>
                    <a:moveTo>
                      <a:pt x="414" y="65"/>
                    </a:moveTo>
                    <a:lnTo>
                      <a:pt x="419" y="67"/>
                    </a:lnTo>
                    <a:lnTo>
                      <a:pt x="421" y="60"/>
                    </a:lnTo>
                    <a:lnTo>
                      <a:pt x="417" y="57"/>
                    </a:lnTo>
                    <a:lnTo>
                      <a:pt x="414" y="65"/>
                    </a:lnTo>
                    <a:close/>
                    <a:moveTo>
                      <a:pt x="405" y="65"/>
                    </a:moveTo>
                    <a:lnTo>
                      <a:pt x="409" y="65"/>
                    </a:lnTo>
                    <a:lnTo>
                      <a:pt x="412" y="57"/>
                    </a:lnTo>
                    <a:lnTo>
                      <a:pt x="407" y="57"/>
                    </a:lnTo>
                    <a:lnTo>
                      <a:pt x="405" y="65"/>
                    </a:lnTo>
                    <a:close/>
                    <a:moveTo>
                      <a:pt x="395" y="62"/>
                    </a:moveTo>
                    <a:lnTo>
                      <a:pt x="400" y="65"/>
                    </a:lnTo>
                    <a:lnTo>
                      <a:pt x="402" y="57"/>
                    </a:lnTo>
                    <a:lnTo>
                      <a:pt x="398" y="55"/>
                    </a:lnTo>
                    <a:lnTo>
                      <a:pt x="395" y="62"/>
                    </a:lnTo>
                    <a:close/>
                    <a:moveTo>
                      <a:pt x="386" y="62"/>
                    </a:moveTo>
                    <a:lnTo>
                      <a:pt x="391" y="62"/>
                    </a:lnTo>
                    <a:lnTo>
                      <a:pt x="393" y="55"/>
                    </a:lnTo>
                    <a:lnTo>
                      <a:pt x="388" y="55"/>
                    </a:lnTo>
                    <a:lnTo>
                      <a:pt x="386" y="62"/>
                    </a:lnTo>
                    <a:close/>
                    <a:moveTo>
                      <a:pt x="376" y="60"/>
                    </a:moveTo>
                    <a:lnTo>
                      <a:pt x="381" y="60"/>
                    </a:lnTo>
                    <a:lnTo>
                      <a:pt x="383" y="55"/>
                    </a:lnTo>
                    <a:lnTo>
                      <a:pt x="379" y="53"/>
                    </a:lnTo>
                    <a:lnTo>
                      <a:pt x="376" y="60"/>
                    </a:lnTo>
                    <a:close/>
                    <a:moveTo>
                      <a:pt x="367" y="60"/>
                    </a:moveTo>
                    <a:lnTo>
                      <a:pt x="372" y="60"/>
                    </a:lnTo>
                    <a:lnTo>
                      <a:pt x="374" y="53"/>
                    </a:lnTo>
                    <a:lnTo>
                      <a:pt x="369" y="53"/>
                    </a:lnTo>
                    <a:lnTo>
                      <a:pt x="367" y="60"/>
                    </a:lnTo>
                    <a:close/>
                    <a:moveTo>
                      <a:pt x="357" y="57"/>
                    </a:moveTo>
                    <a:lnTo>
                      <a:pt x="362" y="57"/>
                    </a:lnTo>
                    <a:lnTo>
                      <a:pt x="364" y="50"/>
                    </a:lnTo>
                    <a:lnTo>
                      <a:pt x="360" y="50"/>
                    </a:lnTo>
                    <a:lnTo>
                      <a:pt x="357" y="57"/>
                    </a:lnTo>
                    <a:close/>
                    <a:moveTo>
                      <a:pt x="348" y="57"/>
                    </a:moveTo>
                    <a:lnTo>
                      <a:pt x="353" y="57"/>
                    </a:lnTo>
                    <a:lnTo>
                      <a:pt x="355" y="50"/>
                    </a:lnTo>
                    <a:lnTo>
                      <a:pt x="350" y="50"/>
                    </a:lnTo>
                    <a:lnTo>
                      <a:pt x="348" y="57"/>
                    </a:lnTo>
                    <a:close/>
                    <a:moveTo>
                      <a:pt x="338" y="55"/>
                    </a:moveTo>
                    <a:lnTo>
                      <a:pt x="343" y="55"/>
                    </a:lnTo>
                    <a:lnTo>
                      <a:pt x="346" y="48"/>
                    </a:lnTo>
                    <a:lnTo>
                      <a:pt x="341" y="48"/>
                    </a:lnTo>
                    <a:lnTo>
                      <a:pt x="338" y="55"/>
                    </a:lnTo>
                    <a:close/>
                    <a:moveTo>
                      <a:pt x="329" y="55"/>
                    </a:moveTo>
                    <a:lnTo>
                      <a:pt x="334" y="55"/>
                    </a:lnTo>
                    <a:lnTo>
                      <a:pt x="336" y="48"/>
                    </a:lnTo>
                    <a:lnTo>
                      <a:pt x="331" y="48"/>
                    </a:lnTo>
                    <a:lnTo>
                      <a:pt x="329" y="55"/>
                    </a:lnTo>
                    <a:close/>
                    <a:moveTo>
                      <a:pt x="319" y="53"/>
                    </a:moveTo>
                    <a:lnTo>
                      <a:pt x="324" y="53"/>
                    </a:lnTo>
                    <a:lnTo>
                      <a:pt x="327" y="46"/>
                    </a:lnTo>
                    <a:lnTo>
                      <a:pt x="322" y="46"/>
                    </a:lnTo>
                    <a:lnTo>
                      <a:pt x="319" y="53"/>
                    </a:lnTo>
                    <a:close/>
                    <a:moveTo>
                      <a:pt x="310" y="50"/>
                    </a:moveTo>
                    <a:lnTo>
                      <a:pt x="315" y="53"/>
                    </a:lnTo>
                    <a:lnTo>
                      <a:pt x="317" y="46"/>
                    </a:lnTo>
                    <a:lnTo>
                      <a:pt x="312" y="43"/>
                    </a:lnTo>
                    <a:lnTo>
                      <a:pt x="310" y="50"/>
                    </a:lnTo>
                    <a:close/>
                    <a:moveTo>
                      <a:pt x="301" y="50"/>
                    </a:moveTo>
                    <a:lnTo>
                      <a:pt x="305" y="50"/>
                    </a:lnTo>
                    <a:lnTo>
                      <a:pt x="308" y="43"/>
                    </a:lnTo>
                    <a:lnTo>
                      <a:pt x="303" y="43"/>
                    </a:lnTo>
                    <a:lnTo>
                      <a:pt x="301" y="50"/>
                    </a:lnTo>
                    <a:close/>
                    <a:moveTo>
                      <a:pt x="293" y="48"/>
                    </a:moveTo>
                    <a:lnTo>
                      <a:pt x="296" y="50"/>
                    </a:lnTo>
                    <a:lnTo>
                      <a:pt x="298" y="43"/>
                    </a:lnTo>
                    <a:lnTo>
                      <a:pt x="293" y="41"/>
                    </a:lnTo>
                    <a:lnTo>
                      <a:pt x="293" y="48"/>
                    </a:lnTo>
                    <a:close/>
                    <a:moveTo>
                      <a:pt x="284" y="48"/>
                    </a:moveTo>
                    <a:lnTo>
                      <a:pt x="289" y="48"/>
                    </a:lnTo>
                    <a:lnTo>
                      <a:pt x="289" y="41"/>
                    </a:lnTo>
                    <a:lnTo>
                      <a:pt x="284" y="41"/>
                    </a:lnTo>
                    <a:lnTo>
                      <a:pt x="284" y="48"/>
                    </a:lnTo>
                    <a:close/>
                    <a:moveTo>
                      <a:pt x="274" y="46"/>
                    </a:moveTo>
                    <a:lnTo>
                      <a:pt x="279" y="48"/>
                    </a:lnTo>
                    <a:lnTo>
                      <a:pt x="279" y="41"/>
                    </a:lnTo>
                    <a:lnTo>
                      <a:pt x="274" y="38"/>
                    </a:lnTo>
                    <a:lnTo>
                      <a:pt x="274" y="46"/>
                    </a:lnTo>
                    <a:close/>
                    <a:moveTo>
                      <a:pt x="265" y="46"/>
                    </a:moveTo>
                    <a:lnTo>
                      <a:pt x="270" y="46"/>
                    </a:lnTo>
                    <a:lnTo>
                      <a:pt x="270" y="38"/>
                    </a:lnTo>
                    <a:lnTo>
                      <a:pt x="265" y="38"/>
                    </a:lnTo>
                    <a:lnTo>
                      <a:pt x="265" y="46"/>
                    </a:lnTo>
                    <a:close/>
                    <a:moveTo>
                      <a:pt x="256" y="43"/>
                    </a:moveTo>
                    <a:lnTo>
                      <a:pt x="260" y="43"/>
                    </a:lnTo>
                    <a:lnTo>
                      <a:pt x="260" y="36"/>
                    </a:lnTo>
                    <a:lnTo>
                      <a:pt x="256" y="36"/>
                    </a:lnTo>
                    <a:lnTo>
                      <a:pt x="256" y="43"/>
                    </a:lnTo>
                    <a:close/>
                    <a:moveTo>
                      <a:pt x="246" y="43"/>
                    </a:moveTo>
                    <a:lnTo>
                      <a:pt x="251" y="43"/>
                    </a:lnTo>
                    <a:lnTo>
                      <a:pt x="251" y="36"/>
                    </a:lnTo>
                    <a:lnTo>
                      <a:pt x="246" y="36"/>
                    </a:lnTo>
                    <a:lnTo>
                      <a:pt x="246" y="43"/>
                    </a:lnTo>
                    <a:close/>
                    <a:moveTo>
                      <a:pt x="237" y="41"/>
                    </a:moveTo>
                    <a:lnTo>
                      <a:pt x="241" y="41"/>
                    </a:lnTo>
                    <a:lnTo>
                      <a:pt x="241" y="34"/>
                    </a:lnTo>
                    <a:lnTo>
                      <a:pt x="237" y="34"/>
                    </a:lnTo>
                    <a:lnTo>
                      <a:pt x="237" y="41"/>
                    </a:lnTo>
                    <a:close/>
                    <a:moveTo>
                      <a:pt x="227" y="41"/>
                    </a:moveTo>
                    <a:lnTo>
                      <a:pt x="232" y="41"/>
                    </a:lnTo>
                    <a:lnTo>
                      <a:pt x="232" y="34"/>
                    </a:lnTo>
                    <a:lnTo>
                      <a:pt x="227" y="34"/>
                    </a:lnTo>
                    <a:lnTo>
                      <a:pt x="227" y="41"/>
                    </a:lnTo>
                    <a:close/>
                    <a:moveTo>
                      <a:pt x="218" y="38"/>
                    </a:moveTo>
                    <a:lnTo>
                      <a:pt x="222" y="38"/>
                    </a:lnTo>
                    <a:lnTo>
                      <a:pt x="222" y="31"/>
                    </a:lnTo>
                    <a:lnTo>
                      <a:pt x="218" y="31"/>
                    </a:lnTo>
                    <a:lnTo>
                      <a:pt x="218" y="38"/>
                    </a:lnTo>
                    <a:close/>
                    <a:moveTo>
                      <a:pt x="208" y="36"/>
                    </a:moveTo>
                    <a:lnTo>
                      <a:pt x="213" y="38"/>
                    </a:lnTo>
                    <a:lnTo>
                      <a:pt x="213" y="31"/>
                    </a:lnTo>
                    <a:lnTo>
                      <a:pt x="208" y="29"/>
                    </a:lnTo>
                    <a:lnTo>
                      <a:pt x="208" y="36"/>
                    </a:lnTo>
                    <a:close/>
                    <a:moveTo>
                      <a:pt x="199" y="36"/>
                    </a:moveTo>
                    <a:lnTo>
                      <a:pt x="203" y="36"/>
                    </a:lnTo>
                    <a:lnTo>
                      <a:pt x="203" y="29"/>
                    </a:lnTo>
                    <a:lnTo>
                      <a:pt x="199" y="29"/>
                    </a:lnTo>
                    <a:lnTo>
                      <a:pt x="199" y="36"/>
                    </a:lnTo>
                    <a:close/>
                    <a:moveTo>
                      <a:pt x="189" y="34"/>
                    </a:moveTo>
                    <a:lnTo>
                      <a:pt x="194" y="36"/>
                    </a:lnTo>
                    <a:lnTo>
                      <a:pt x="194" y="29"/>
                    </a:lnTo>
                    <a:lnTo>
                      <a:pt x="189" y="27"/>
                    </a:lnTo>
                    <a:lnTo>
                      <a:pt x="189" y="34"/>
                    </a:lnTo>
                    <a:close/>
                    <a:moveTo>
                      <a:pt x="180" y="34"/>
                    </a:moveTo>
                    <a:lnTo>
                      <a:pt x="184" y="34"/>
                    </a:lnTo>
                    <a:lnTo>
                      <a:pt x="184" y="27"/>
                    </a:lnTo>
                    <a:lnTo>
                      <a:pt x="180" y="27"/>
                    </a:lnTo>
                    <a:lnTo>
                      <a:pt x="180" y="34"/>
                    </a:lnTo>
                    <a:close/>
                    <a:moveTo>
                      <a:pt x="170" y="31"/>
                    </a:moveTo>
                    <a:lnTo>
                      <a:pt x="175" y="34"/>
                    </a:lnTo>
                    <a:lnTo>
                      <a:pt x="175" y="27"/>
                    </a:lnTo>
                    <a:lnTo>
                      <a:pt x="170" y="24"/>
                    </a:lnTo>
                    <a:lnTo>
                      <a:pt x="170" y="31"/>
                    </a:lnTo>
                    <a:close/>
                    <a:moveTo>
                      <a:pt x="161" y="31"/>
                    </a:moveTo>
                    <a:lnTo>
                      <a:pt x="166" y="31"/>
                    </a:lnTo>
                    <a:lnTo>
                      <a:pt x="166" y="24"/>
                    </a:lnTo>
                    <a:lnTo>
                      <a:pt x="161" y="24"/>
                    </a:lnTo>
                    <a:lnTo>
                      <a:pt x="161" y="31"/>
                    </a:lnTo>
                    <a:close/>
                    <a:moveTo>
                      <a:pt x="151" y="29"/>
                    </a:moveTo>
                    <a:lnTo>
                      <a:pt x="156" y="29"/>
                    </a:lnTo>
                    <a:lnTo>
                      <a:pt x="156" y="22"/>
                    </a:lnTo>
                    <a:lnTo>
                      <a:pt x="151" y="22"/>
                    </a:lnTo>
                    <a:lnTo>
                      <a:pt x="151" y="29"/>
                    </a:lnTo>
                    <a:close/>
                    <a:moveTo>
                      <a:pt x="142" y="29"/>
                    </a:moveTo>
                    <a:lnTo>
                      <a:pt x="147" y="29"/>
                    </a:lnTo>
                    <a:lnTo>
                      <a:pt x="147" y="22"/>
                    </a:lnTo>
                    <a:lnTo>
                      <a:pt x="142" y="22"/>
                    </a:lnTo>
                    <a:lnTo>
                      <a:pt x="142" y="29"/>
                    </a:lnTo>
                    <a:close/>
                    <a:moveTo>
                      <a:pt x="132" y="27"/>
                    </a:moveTo>
                    <a:lnTo>
                      <a:pt x="137" y="27"/>
                    </a:lnTo>
                    <a:lnTo>
                      <a:pt x="137" y="19"/>
                    </a:lnTo>
                    <a:lnTo>
                      <a:pt x="132" y="19"/>
                    </a:lnTo>
                    <a:lnTo>
                      <a:pt x="132" y="27"/>
                    </a:lnTo>
                    <a:close/>
                    <a:moveTo>
                      <a:pt x="123" y="27"/>
                    </a:moveTo>
                    <a:lnTo>
                      <a:pt x="128" y="27"/>
                    </a:lnTo>
                    <a:lnTo>
                      <a:pt x="128" y="19"/>
                    </a:lnTo>
                    <a:lnTo>
                      <a:pt x="123" y="19"/>
                    </a:lnTo>
                    <a:lnTo>
                      <a:pt x="123" y="27"/>
                    </a:lnTo>
                    <a:close/>
                    <a:moveTo>
                      <a:pt x="113" y="24"/>
                    </a:moveTo>
                    <a:lnTo>
                      <a:pt x="118" y="24"/>
                    </a:lnTo>
                    <a:lnTo>
                      <a:pt x="118" y="17"/>
                    </a:lnTo>
                    <a:lnTo>
                      <a:pt x="113" y="17"/>
                    </a:lnTo>
                    <a:lnTo>
                      <a:pt x="113" y="24"/>
                    </a:lnTo>
                    <a:close/>
                    <a:moveTo>
                      <a:pt x="104" y="22"/>
                    </a:moveTo>
                    <a:lnTo>
                      <a:pt x="109" y="24"/>
                    </a:lnTo>
                    <a:lnTo>
                      <a:pt x="109" y="17"/>
                    </a:lnTo>
                    <a:lnTo>
                      <a:pt x="104" y="15"/>
                    </a:lnTo>
                    <a:lnTo>
                      <a:pt x="104" y="22"/>
                    </a:lnTo>
                    <a:close/>
                    <a:moveTo>
                      <a:pt x="94" y="22"/>
                    </a:moveTo>
                    <a:lnTo>
                      <a:pt x="99" y="22"/>
                    </a:lnTo>
                    <a:lnTo>
                      <a:pt x="99" y="15"/>
                    </a:lnTo>
                    <a:lnTo>
                      <a:pt x="94" y="15"/>
                    </a:lnTo>
                    <a:lnTo>
                      <a:pt x="94" y="22"/>
                    </a:lnTo>
                    <a:close/>
                    <a:moveTo>
                      <a:pt x="85" y="19"/>
                    </a:moveTo>
                    <a:lnTo>
                      <a:pt x="90" y="22"/>
                    </a:lnTo>
                    <a:lnTo>
                      <a:pt x="90" y="15"/>
                    </a:lnTo>
                    <a:lnTo>
                      <a:pt x="87" y="12"/>
                    </a:lnTo>
                    <a:lnTo>
                      <a:pt x="85" y="19"/>
                    </a:lnTo>
                    <a:close/>
                    <a:moveTo>
                      <a:pt x="76" y="19"/>
                    </a:moveTo>
                    <a:lnTo>
                      <a:pt x="80" y="19"/>
                    </a:lnTo>
                    <a:lnTo>
                      <a:pt x="83" y="12"/>
                    </a:lnTo>
                    <a:lnTo>
                      <a:pt x="78" y="12"/>
                    </a:lnTo>
                    <a:lnTo>
                      <a:pt x="76" y="19"/>
                    </a:lnTo>
                    <a:close/>
                    <a:moveTo>
                      <a:pt x="66" y="17"/>
                    </a:moveTo>
                    <a:lnTo>
                      <a:pt x="71" y="19"/>
                    </a:lnTo>
                    <a:lnTo>
                      <a:pt x="73" y="12"/>
                    </a:lnTo>
                    <a:lnTo>
                      <a:pt x="68" y="10"/>
                    </a:lnTo>
                    <a:lnTo>
                      <a:pt x="66" y="17"/>
                    </a:lnTo>
                    <a:close/>
                    <a:moveTo>
                      <a:pt x="57" y="17"/>
                    </a:moveTo>
                    <a:lnTo>
                      <a:pt x="61" y="17"/>
                    </a:lnTo>
                    <a:lnTo>
                      <a:pt x="64" y="10"/>
                    </a:lnTo>
                    <a:lnTo>
                      <a:pt x="59" y="10"/>
                    </a:lnTo>
                    <a:lnTo>
                      <a:pt x="57" y="17"/>
                    </a:lnTo>
                    <a:close/>
                    <a:moveTo>
                      <a:pt x="47" y="15"/>
                    </a:moveTo>
                    <a:lnTo>
                      <a:pt x="52" y="15"/>
                    </a:lnTo>
                    <a:lnTo>
                      <a:pt x="54" y="7"/>
                    </a:lnTo>
                    <a:lnTo>
                      <a:pt x="49" y="7"/>
                    </a:lnTo>
                    <a:lnTo>
                      <a:pt x="47" y="15"/>
                    </a:lnTo>
                    <a:close/>
                    <a:moveTo>
                      <a:pt x="38" y="15"/>
                    </a:moveTo>
                    <a:lnTo>
                      <a:pt x="42" y="15"/>
                    </a:lnTo>
                    <a:lnTo>
                      <a:pt x="45" y="7"/>
                    </a:lnTo>
                    <a:lnTo>
                      <a:pt x="40" y="7"/>
                    </a:lnTo>
                    <a:lnTo>
                      <a:pt x="38" y="15"/>
                    </a:lnTo>
                    <a:close/>
                    <a:moveTo>
                      <a:pt x="28" y="12"/>
                    </a:moveTo>
                    <a:lnTo>
                      <a:pt x="33" y="12"/>
                    </a:lnTo>
                    <a:lnTo>
                      <a:pt x="35" y="5"/>
                    </a:lnTo>
                    <a:lnTo>
                      <a:pt x="31" y="5"/>
                    </a:lnTo>
                    <a:lnTo>
                      <a:pt x="28" y="12"/>
                    </a:lnTo>
                    <a:close/>
                    <a:moveTo>
                      <a:pt x="19" y="12"/>
                    </a:moveTo>
                    <a:lnTo>
                      <a:pt x="23" y="12"/>
                    </a:lnTo>
                    <a:lnTo>
                      <a:pt x="26" y="5"/>
                    </a:lnTo>
                    <a:lnTo>
                      <a:pt x="21" y="5"/>
                    </a:lnTo>
                    <a:lnTo>
                      <a:pt x="19" y="12"/>
                    </a:lnTo>
                    <a:close/>
                    <a:moveTo>
                      <a:pt x="9" y="10"/>
                    </a:moveTo>
                    <a:lnTo>
                      <a:pt x="14" y="10"/>
                    </a:lnTo>
                    <a:lnTo>
                      <a:pt x="16" y="3"/>
                    </a:lnTo>
                    <a:lnTo>
                      <a:pt x="12" y="3"/>
                    </a:lnTo>
                    <a:lnTo>
                      <a:pt x="9" y="10"/>
                    </a:lnTo>
                    <a:close/>
                    <a:moveTo>
                      <a:pt x="0" y="7"/>
                    </a:moveTo>
                    <a:lnTo>
                      <a:pt x="4" y="10"/>
                    </a:lnTo>
                    <a:lnTo>
                      <a:pt x="7" y="3"/>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
              <p:cNvSpPr>
                <a:spLocks/>
              </p:cNvSpPr>
              <p:nvPr/>
            </p:nvSpPr>
            <p:spPr bwMode="auto">
              <a:xfrm>
                <a:off x="2400" y="1422"/>
                <a:ext cx="5" cy="7"/>
              </a:xfrm>
              <a:custGeom>
                <a:avLst/>
                <a:gdLst>
                  <a:gd name="T0" fmla="*/ 0 w 5"/>
                  <a:gd name="T1" fmla="*/ 7 h 7"/>
                  <a:gd name="T2" fmla="*/ 3 w 5"/>
                  <a:gd name="T3" fmla="*/ 7 h 7"/>
                  <a:gd name="T4" fmla="*/ 5 w 5"/>
                  <a:gd name="T5" fmla="*/ 0 h 7"/>
                  <a:gd name="T6" fmla="*/ 3 w 5"/>
                  <a:gd name="T7" fmla="*/ 0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3" y="7"/>
                    </a:lnTo>
                    <a:lnTo>
                      <a:pt x="5" y="0"/>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0"/>
              <p:cNvSpPr>
                <a:spLocks/>
              </p:cNvSpPr>
              <p:nvPr/>
            </p:nvSpPr>
            <p:spPr bwMode="auto">
              <a:xfrm>
                <a:off x="2400" y="1422"/>
                <a:ext cx="5" cy="7"/>
              </a:xfrm>
              <a:custGeom>
                <a:avLst/>
                <a:gdLst>
                  <a:gd name="T0" fmla="*/ 0 w 5"/>
                  <a:gd name="T1" fmla="*/ 7 h 7"/>
                  <a:gd name="T2" fmla="*/ 3 w 5"/>
                  <a:gd name="T3" fmla="*/ 7 h 7"/>
                  <a:gd name="T4" fmla="*/ 5 w 5"/>
                  <a:gd name="T5" fmla="*/ 0 h 7"/>
                  <a:gd name="T6" fmla="*/ 3 w 5"/>
                  <a:gd name="T7" fmla="*/ 0 h 7"/>
                </a:gdLst>
                <a:ahLst/>
                <a:cxnLst>
                  <a:cxn ang="0">
                    <a:pos x="T0" y="T1"/>
                  </a:cxn>
                  <a:cxn ang="0">
                    <a:pos x="T2" y="T3"/>
                  </a:cxn>
                  <a:cxn ang="0">
                    <a:pos x="T4" y="T5"/>
                  </a:cxn>
                  <a:cxn ang="0">
                    <a:pos x="T6" y="T7"/>
                  </a:cxn>
                </a:cxnLst>
                <a:rect l="0" t="0" r="r" b="b"/>
                <a:pathLst>
                  <a:path w="5" h="7">
                    <a:moveTo>
                      <a:pt x="0" y="7"/>
                    </a:moveTo>
                    <a:lnTo>
                      <a:pt x="3" y="7"/>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61"/>
              <p:cNvSpPr>
                <a:spLocks noChangeArrowheads="1"/>
              </p:cNvSpPr>
              <p:nvPr/>
            </p:nvSpPr>
            <p:spPr bwMode="auto">
              <a:xfrm>
                <a:off x="1285" y="1384"/>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2"/>
              <p:cNvSpPr>
                <a:spLocks/>
              </p:cNvSpPr>
              <p:nvPr/>
            </p:nvSpPr>
            <p:spPr bwMode="auto">
              <a:xfrm>
                <a:off x="1285" y="1384"/>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3"/>
              <p:cNvSpPr>
                <a:spLocks noEditPoints="1"/>
              </p:cNvSpPr>
              <p:nvPr/>
            </p:nvSpPr>
            <p:spPr bwMode="auto">
              <a:xfrm>
                <a:off x="1292" y="1384"/>
                <a:ext cx="983" cy="45"/>
              </a:xfrm>
              <a:custGeom>
                <a:avLst/>
                <a:gdLst>
                  <a:gd name="T0" fmla="*/ 969 w 983"/>
                  <a:gd name="T1" fmla="*/ 36 h 45"/>
                  <a:gd name="T2" fmla="*/ 954 w 983"/>
                  <a:gd name="T3" fmla="*/ 36 h 45"/>
                  <a:gd name="T4" fmla="*/ 936 w 983"/>
                  <a:gd name="T5" fmla="*/ 43 h 45"/>
                  <a:gd name="T6" fmla="*/ 912 w 983"/>
                  <a:gd name="T7" fmla="*/ 43 h 45"/>
                  <a:gd name="T8" fmla="*/ 902 w 983"/>
                  <a:gd name="T9" fmla="*/ 40 h 45"/>
                  <a:gd name="T10" fmla="*/ 886 w 983"/>
                  <a:gd name="T11" fmla="*/ 33 h 45"/>
                  <a:gd name="T12" fmla="*/ 872 w 983"/>
                  <a:gd name="T13" fmla="*/ 33 h 45"/>
                  <a:gd name="T14" fmla="*/ 853 w 983"/>
                  <a:gd name="T15" fmla="*/ 40 h 45"/>
                  <a:gd name="T16" fmla="*/ 829 w 983"/>
                  <a:gd name="T17" fmla="*/ 38 h 45"/>
                  <a:gd name="T18" fmla="*/ 820 w 983"/>
                  <a:gd name="T19" fmla="*/ 38 h 45"/>
                  <a:gd name="T20" fmla="*/ 801 w 983"/>
                  <a:gd name="T21" fmla="*/ 31 h 45"/>
                  <a:gd name="T22" fmla="*/ 786 w 983"/>
                  <a:gd name="T23" fmla="*/ 31 h 45"/>
                  <a:gd name="T24" fmla="*/ 767 w 983"/>
                  <a:gd name="T25" fmla="*/ 36 h 45"/>
                  <a:gd name="T26" fmla="*/ 744 w 983"/>
                  <a:gd name="T27" fmla="*/ 36 h 45"/>
                  <a:gd name="T28" fmla="*/ 734 w 983"/>
                  <a:gd name="T29" fmla="*/ 36 h 45"/>
                  <a:gd name="T30" fmla="*/ 715 w 983"/>
                  <a:gd name="T31" fmla="*/ 26 h 45"/>
                  <a:gd name="T32" fmla="*/ 701 w 983"/>
                  <a:gd name="T33" fmla="*/ 26 h 45"/>
                  <a:gd name="T34" fmla="*/ 682 w 983"/>
                  <a:gd name="T35" fmla="*/ 33 h 45"/>
                  <a:gd name="T36" fmla="*/ 658 w 983"/>
                  <a:gd name="T37" fmla="*/ 31 h 45"/>
                  <a:gd name="T38" fmla="*/ 649 w 983"/>
                  <a:gd name="T39" fmla="*/ 31 h 45"/>
                  <a:gd name="T40" fmla="*/ 630 w 983"/>
                  <a:gd name="T41" fmla="*/ 24 h 45"/>
                  <a:gd name="T42" fmla="*/ 616 w 983"/>
                  <a:gd name="T43" fmla="*/ 24 h 45"/>
                  <a:gd name="T44" fmla="*/ 597 w 983"/>
                  <a:gd name="T45" fmla="*/ 28 h 45"/>
                  <a:gd name="T46" fmla="*/ 573 w 983"/>
                  <a:gd name="T47" fmla="*/ 28 h 45"/>
                  <a:gd name="T48" fmla="*/ 564 w 983"/>
                  <a:gd name="T49" fmla="*/ 28 h 45"/>
                  <a:gd name="T50" fmla="*/ 545 w 983"/>
                  <a:gd name="T51" fmla="*/ 21 h 45"/>
                  <a:gd name="T52" fmla="*/ 531 w 983"/>
                  <a:gd name="T53" fmla="*/ 19 h 45"/>
                  <a:gd name="T54" fmla="*/ 512 w 983"/>
                  <a:gd name="T55" fmla="*/ 26 h 45"/>
                  <a:gd name="T56" fmla="*/ 488 w 983"/>
                  <a:gd name="T57" fmla="*/ 26 h 45"/>
                  <a:gd name="T58" fmla="*/ 478 w 983"/>
                  <a:gd name="T59" fmla="*/ 26 h 45"/>
                  <a:gd name="T60" fmla="*/ 462 w 983"/>
                  <a:gd name="T61" fmla="*/ 17 h 45"/>
                  <a:gd name="T62" fmla="*/ 448 w 983"/>
                  <a:gd name="T63" fmla="*/ 17 h 45"/>
                  <a:gd name="T64" fmla="*/ 429 w 983"/>
                  <a:gd name="T65" fmla="*/ 24 h 45"/>
                  <a:gd name="T66" fmla="*/ 405 w 983"/>
                  <a:gd name="T67" fmla="*/ 21 h 45"/>
                  <a:gd name="T68" fmla="*/ 396 w 983"/>
                  <a:gd name="T69" fmla="*/ 21 h 45"/>
                  <a:gd name="T70" fmla="*/ 377 w 983"/>
                  <a:gd name="T71" fmla="*/ 14 h 45"/>
                  <a:gd name="T72" fmla="*/ 362 w 983"/>
                  <a:gd name="T73" fmla="*/ 14 h 45"/>
                  <a:gd name="T74" fmla="*/ 344 w 983"/>
                  <a:gd name="T75" fmla="*/ 19 h 45"/>
                  <a:gd name="T76" fmla="*/ 320 w 983"/>
                  <a:gd name="T77" fmla="*/ 19 h 45"/>
                  <a:gd name="T78" fmla="*/ 310 w 983"/>
                  <a:gd name="T79" fmla="*/ 19 h 45"/>
                  <a:gd name="T80" fmla="*/ 291 w 983"/>
                  <a:gd name="T81" fmla="*/ 9 h 45"/>
                  <a:gd name="T82" fmla="*/ 277 w 983"/>
                  <a:gd name="T83" fmla="*/ 9 h 45"/>
                  <a:gd name="T84" fmla="*/ 258 w 983"/>
                  <a:gd name="T85" fmla="*/ 17 h 45"/>
                  <a:gd name="T86" fmla="*/ 235 w 983"/>
                  <a:gd name="T87" fmla="*/ 17 h 45"/>
                  <a:gd name="T88" fmla="*/ 225 w 983"/>
                  <a:gd name="T89" fmla="*/ 14 h 45"/>
                  <a:gd name="T90" fmla="*/ 206 w 983"/>
                  <a:gd name="T91" fmla="*/ 7 h 45"/>
                  <a:gd name="T92" fmla="*/ 192 w 983"/>
                  <a:gd name="T93" fmla="*/ 7 h 45"/>
                  <a:gd name="T94" fmla="*/ 173 w 983"/>
                  <a:gd name="T95" fmla="*/ 14 h 45"/>
                  <a:gd name="T96" fmla="*/ 149 w 983"/>
                  <a:gd name="T97" fmla="*/ 12 h 45"/>
                  <a:gd name="T98" fmla="*/ 140 w 983"/>
                  <a:gd name="T99" fmla="*/ 12 h 45"/>
                  <a:gd name="T100" fmla="*/ 121 w 983"/>
                  <a:gd name="T101" fmla="*/ 5 h 45"/>
                  <a:gd name="T102" fmla="*/ 107 w 983"/>
                  <a:gd name="T103" fmla="*/ 5 h 45"/>
                  <a:gd name="T104" fmla="*/ 88 w 983"/>
                  <a:gd name="T105" fmla="*/ 9 h 45"/>
                  <a:gd name="T106" fmla="*/ 64 w 983"/>
                  <a:gd name="T107" fmla="*/ 9 h 45"/>
                  <a:gd name="T108" fmla="*/ 55 w 983"/>
                  <a:gd name="T109" fmla="*/ 9 h 45"/>
                  <a:gd name="T110" fmla="*/ 38 w 983"/>
                  <a:gd name="T111" fmla="*/ 0 h 45"/>
                  <a:gd name="T112" fmla="*/ 24 w 983"/>
                  <a:gd name="T113" fmla="*/ 0 h 45"/>
                  <a:gd name="T114" fmla="*/ 2 w 983"/>
                  <a:gd name="T115"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3" h="45">
                    <a:moveTo>
                      <a:pt x="978" y="45"/>
                    </a:moveTo>
                    <a:lnTo>
                      <a:pt x="983" y="45"/>
                    </a:lnTo>
                    <a:lnTo>
                      <a:pt x="983" y="38"/>
                    </a:lnTo>
                    <a:lnTo>
                      <a:pt x="978" y="38"/>
                    </a:lnTo>
                    <a:lnTo>
                      <a:pt x="978" y="45"/>
                    </a:lnTo>
                    <a:close/>
                    <a:moveTo>
                      <a:pt x="969" y="43"/>
                    </a:moveTo>
                    <a:lnTo>
                      <a:pt x="973" y="45"/>
                    </a:lnTo>
                    <a:lnTo>
                      <a:pt x="973" y="38"/>
                    </a:lnTo>
                    <a:lnTo>
                      <a:pt x="969" y="36"/>
                    </a:lnTo>
                    <a:lnTo>
                      <a:pt x="969" y="43"/>
                    </a:lnTo>
                    <a:close/>
                    <a:moveTo>
                      <a:pt x="959" y="43"/>
                    </a:moveTo>
                    <a:lnTo>
                      <a:pt x="964" y="43"/>
                    </a:lnTo>
                    <a:lnTo>
                      <a:pt x="964" y="36"/>
                    </a:lnTo>
                    <a:lnTo>
                      <a:pt x="959" y="36"/>
                    </a:lnTo>
                    <a:lnTo>
                      <a:pt x="959" y="43"/>
                    </a:lnTo>
                    <a:close/>
                    <a:moveTo>
                      <a:pt x="950" y="43"/>
                    </a:moveTo>
                    <a:lnTo>
                      <a:pt x="954" y="43"/>
                    </a:lnTo>
                    <a:lnTo>
                      <a:pt x="954" y="36"/>
                    </a:lnTo>
                    <a:lnTo>
                      <a:pt x="950" y="36"/>
                    </a:lnTo>
                    <a:lnTo>
                      <a:pt x="950" y="43"/>
                    </a:lnTo>
                    <a:close/>
                    <a:moveTo>
                      <a:pt x="940" y="43"/>
                    </a:moveTo>
                    <a:lnTo>
                      <a:pt x="945" y="43"/>
                    </a:lnTo>
                    <a:lnTo>
                      <a:pt x="945" y="36"/>
                    </a:lnTo>
                    <a:lnTo>
                      <a:pt x="940" y="36"/>
                    </a:lnTo>
                    <a:lnTo>
                      <a:pt x="940" y="43"/>
                    </a:lnTo>
                    <a:close/>
                    <a:moveTo>
                      <a:pt x="931" y="43"/>
                    </a:moveTo>
                    <a:lnTo>
                      <a:pt x="936" y="43"/>
                    </a:lnTo>
                    <a:lnTo>
                      <a:pt x="936" y="36"/>
                    </a:lnTo>
                    <a:lnTo>
                      <a:pt x="933" y="36"/>
                    </a:lnTo>
                    <a:lnTo>
                      <a:pt x="931" y="43"/>
                    </a:lnTo>
                    <a:close/>
                    <a:moveTo>
                      <a:pt x="921" y="43"/>
                    </a:moveTo>
                    <a:lnTo>
                      <a:pt x="926" y="43"/>
                    </a:lnTo>
                    <a:lnTo>
                      <a:pt x="928" y="36"/>
                    </a:lnTo>
                    <a:lnTo>
                      <a:pt x="924" y="36"/>
                    </a:lnTo>
                    <a:lnTo>
                      <a:pt x="921" y="43"/>
                    </a:lnTo>
                    <a:close/>
                    <a:moveTo>
                      <a:pt x="912" y="43"/>
                    </a:moveTo>
                    <a:lnTo>
                      <a:pt x="917" y="43"/>
                    </a:lnTo>
                    <a:lnTo>
                      <a:pt x="919" y="36"/>
                    </a:lnTo>
                    <a:lnTo>
                      <a:pt x="914" y="36"/>
                    </a:lnTo>
                    <a:lnTo>
                      <a:pt x="912" y="43"/>
                    </a:lnTo>
                    <a:close/>
                    <a:moveTo>
                      <a:pt x="902" y="40"/>
                    </a:moveTo>
                    <a:lnTo>
                      <a:pt x="907" y="40"/>
                    </a:lnTo>
                    <a:lnTo>
                      <a:pt x="909" y="33"/>
                    </a:lnTo>
                    <a:lnTo>
                      <a:pt x="905" y="33"/>
                    </a:lnTo>
                    <a:lnTo>
                      <a:pt x="902" y="40"/>
                    </a:lnTo>
                    <a:close/>
                    <a:moveTo>
                      <a:pt x="893" y="40"/>
                    </a:moveTo>
                    <a:lnTo>
                      <a:pt x="898" y="40"/>
                    </a:lnTo>
                    <a:lnTo>
                      <a:pt x="900" y="33"/>
                    </a:lnTo>
                    <a:lnTo>
                      <a:pt x="895" y="33"/>
                    </a:lnTo>
                    <a:lnTo>
                      <a:pt x="893" y="40"/>
                    </a:lnTo>
                    <a:close/>
                    <a:moveTo>
                      <a:pt x="883" y="40"/>
                    </a:moveTo>
                    <a:lnTo>
                      <a:pt x="888" y="40"/>
                    </a:lnTo>
                    <a:lnTo>
                      <a:pt x="891" y="33"/>
                    </a:lnTo>
                    <a:lnTo>
                      <a:pt x="886" y="33"/>
                    </a:lnTo>
                    <a:lnTo>
                      <a:pt x="883" y="40"/>
                    </a:lnTo>
                    <a:close/>
                    <a:moveTo>
                      <a:pt x="876" y="40"/>
                    </a:moveTo>
                    <a:lnTo>
                      <a:pt x="881" y="40"/>
                    </a:lnTo>
                    <a:lnTo>
                      <a:pt x="881" y="33"/>
                    </a:lnTo>
                    <a:lnTo>
                      <a:pt x="876" y="33"/>
                    </a:lnTo>
                    <a:lnTo>
                      <a:pt x="876" y="40"/>
                    </a:lnTo>
                    <a:close/>
                    <a:moveTo>
                      <a:pt x="867" y="40"/>
                    </a:moveTo>
                    <a:lnTo>
                      <a:pt x="872" y="40"/>
                    </a:lnTo>
                    <a:lnTo>
                      <a:pt x="872" y="33"/>
                    </a:lnTo>
                    <a:lnTo>
                      <a:pt x="867" y="33"/>
                    </a:lnTo>
                    <a:lnTo>
                      <a:pt x="867" y="40"/>
                    </a:lnTo>
                    <a:close/>
                    <a:moveTo>
                      <a:pt x="857" y="40"/>
                    </a:moveTo>
                    <a:lnTo>
                      <a:pt x="862" y="40"/>
                    </a:lnTo>
                    <a:lnTo>
                      <a:pt x="862" y="33"/>
                    </a:lnTo>
                    <a:lnTo>
                      <a:pt x="857" y="33"/>
                    </a:lnTo>
                    <a:lnTo>
                      <a:pt x="857" y="40"/>
                    </a:lnTo>
                    <a:close/>
                    <a:moveTo>
                      <a:pt x="848" y="38"/>
                    </a:moveTo>
                    <a:lnTo>
                      <a:pt x="853" y="40"/>
                    </a:lnTo>
                    <a:lnTo>
                      <a:pt x="853" y="33"/>
                    </a:lnTo>
                    <a:lnTo>
                      <a:pt x="848" y="31"/>
                    </a:lnTo>
                    <a:lnTo>
                      <a:pt x="848" y="38"/>
                    </a:lnTo>
                    <a:close/>
                    <a:moveTo>
                      <a:pt x="838" y="38"/>
                    </a:moveTo>
                    <a:lnTo>
                      <a:pt x="843" y="38"/>
                    </a:lnTo>
                    <a:lnTo>
                      <a:pt x="843" y="31"/>
                    </a:lnTo>
                    <a:lnTo>
                      <a:pt x="838" y="31"/>
                    </a:lnTo>
                    <a:lnTo>
                      <a:pt x="838" y="38"/>
                    </a:lnTo>
                    <a:close/>
                    <a:moveTo>
                      <a:pt x="829" y="38"/>
                    </a:moveTo>
                    <a:lnTo>
                      <a:pt x="834" y="38"/>
                    </a:lnTo>
                    <a:lnTo>
                      <a:pt x="834" y="31"/>
                    </a:lnTo>
                    <a:lnTo>
                      <a:pt x="829" y="31"/>
                    </a:lnTo>
                    <a:lnTo>
                      <a:pt x="829" y="38"/>
                    </a:lnTo>
                    <a:close/>
                    <a:moveTo>
                      <a:pt x="820" y="38"/>
                    </a:moveTo>
                    <a:lnTo>
                      <a:pt x="824" y="38"/>
                    </a:lnTo>
                    <a:lnTo>
                      <a:pt x="824" y="31"/>
                    </a:lnTo>
                    <a:lnTo>
                      <a:pt x="820" y="31"/>
                    </a:lnTo>
                    <a:lnTo>
                      <a:pt x="820" y="38"/>
                    </a:lnTo>
                    <a:close/>
                    <a:moveTo>
                      <a:pt x="810" y="38"/>
                    </a:moveTo>
                    <a:lnTo>
                      <a:pt x="815" y="38"/>
                    </a:lnTo>
                    <a:lnTo>
                      <a:pt x="815" y="31"/>
                    </a:lnTo>
                    <a:lnTo>
                      <a:pt x="810" y="31"/>
                    </a:lnTo>
                    <a:lnTo>
                      <a:pt x="810" y="38"/>
                    </a:lnTo>
                    <a:close/>
                    <a:moveTo>
                      <a:pt x="801" y="38"/>
                    </a:moveTo>
                    <a:lnTo>
                      <a:pt x="805" y="38"/>
                    </a:lnTo>
                    <a:lnTo>
                      <a:pt x="805" y="31"/>
                    </a:lnTo>
                    <a:lnTo>
                      <a:pt x="801" y="31"/>
                    </a:lnTo>
                    <a:lnTo>
                      <a:pt x="801" y="38"/>
                    </a:lnTo>
                    <a:close/>
                    <a:moveTo>
                      <a:pt x="791" y="38"/>
                    </a:moveTo>
                    <a:lnTo>
                      <a:pt x="796" y="38"/>
                    </a:lnTo>
                    <a:lnTo>
                      <a:pt x="796" y="31"/>
                    </a:lnTo>
                    <a:lnTo>
                      <a:pt x="791" y="31"/>
                    </a:lnTo>
                    <a:lnTo>
                      <a:pt x="791" y="38"/>
                    </a:lnTo>
                    <a:close/>
                    <a:moveTo>
                      <a:pt x="782" y="36"/>
                    </a:moveTo>
                    <a:lnTo>
                      <a:pt x="786" y="38"/>
                    </a:lnTo>
                    <a:lnTo>
                      <a:pt x="786" y="31"/>
                    </a:lnTo>
                    <a:lnTo>
                      <a:pt x="782" y="28"/>
                    </a:lnTo>
                    <a:lnTo>
                      <a:pt x="782" y="36"/>
                    </a:lnTo>
                    <a:close/>
                    <a:moveTo>
                      <a:pt x="772" y="36"/>
                    </a:moveTo>
                    <a:lnTo>
                      <a:pt x="777" y="36"/>
                    </a:lnTo>
                    <a:lnTo>
                      <a:pt x="777" y="28"/>
                    </a:lnTo>
                    <a:lnTo>
                      <a:pt x="772" y="28"/>
                    </a:lnTo>
                    <a:lnTo>
                      <a:pt x="772" y="36"/>
                    </a:lnTo>
                    <a:close/>
                    <a:moveTo>
                      <a:pt x="763" y="36"/>
                    </a:moveTo>
                    <a:lnTo>
                      <a:pt x="767" y="36"/>
                    </a:lnTo>
                    <a:lnTo>
                      <a:pt x="767" y="28"/>
                    </a:lnTo>
                    <a:lnTo>
                      <a:pt x="763" y="28"/>
                    </a:lnTo>
                    <a:lnTo>
                      <a:pt x="763" y="36"/>
                    </a:lnTo>
                    <a:close/>
                    <a:moveTo>
                      <a:pt x="753" y="36"/>
                    </a:moveTo>
                    <a:lnTo>
                      <a:pt x="758" y="36"/>
                    </a:lnTo>
                    <a:lnTo>
                      <a:pt x="758" y="28"/>
                    </a:lnTo>
                    <a:lnTo>
                      <a:pt x="753" y="28"/>
                    </a:lnTo>
                    <a:lnTo>
                      <a:pt x="753" y="36"/>
                    </a:lnTo>
                    <a:close/>
                    <a:moveTo>
                      <a:pt x="744" y="36"/>
                    </a:moveTo>
                    <a:lnTo>
                      <a:pt x="748" y="36"/>
                    </a:lnTo>
                    <a:lnTo>
                      <a:pt x="748" y="28"/>
                    </a:lnTo>
                    <a:lnTo>
                      <a:pt x="744" y="28"/>
                    </a:lnTo>
                    <a:lnTo>
                      <a:pt x="744" y="36"/>
                    </a:lnTo>
                    <a:close/>
                    <a:moveTo>
                      <a:pt x="734" y="36"/>
                    </a:moveTo>
                    <a:lnTo>
                      <a:pt x="739" y="36"/>
                    </a:lnTo>
                    <a:lnTo>
                      <a:pt x="739" y="28"/>
                    </a:lnTo>
                    <a:lnTo>
                      <a:pt x="734" y="28"/>
                    </a:lnTo>
                    <a:lnTo>
                      <a:pt x="734" y="36"/>
                    </a:lnTo>
                    <a:close/>
                    <a:moveTo>
                      <a:pt x="725" y="36"/>
                    </a:moveTo>
                    <a:lnTo>
                      <a:pt x="730" y="36"/>
                    </a:lnTo>
                    <a:lnTo>
                      <a:pt x="730" y="28"/>
                    </a:lnTo>
                    <a:lnTo>
                      <a:pt x="725" y="28"/>
                    </a:lnTo>
                    <a:lnTo>
                      <a:pt x="725" y="36"/>
                    </a:lnTo>
                    <a:close/>
                    <a:moveTo>
                      <a:pt x="715" y="33"/>
                    </a:moveTo>
                    <a:lnTo>
                      <a:pt x="720" y="33"/>
                    </a:lnTo>
                    <a:lnTo>
                      <a:pt x="720" y="26"/>
                    </a:lnTo>
                    <a:lnTo>
                      <a:pt x="715" y="26"/>
                    </a:lnTo>
                    <a:lnTo>
                      <a:pt x="715" y="33"/>
                    </a:lnTo>
                    <a:close/>
                    <a:moveTo>
                      <a:pt x="706" y="33"/>
                    </a:moveTo>
                    <a:lnTo>
                      <a:pt x="711" y="33"/>
                    </a:lnTo>
                    <a:lnTo>
                      <a:pt x="711" y="26"/>
                    </a:lnTo>
                    <a:lnTo>
                      <a:pt x="706" y="26"/>
                    </a:lnTo>
                    <a:lnTo>
                      <a:pt x="706" y="33"/>
                    </a:lnTo>
                    <a:close/>
                    <a:moveTo>
                      <a:pt x="696" y="33"/>
                    </a:moveTo>
                    <a:lnTo>
                      <a:pt x="701" y="33"/>
                    </a:lnTo>
                    <a:lnTo>
                      <a:pt x="701" y="26"/>
                    </a:lnTo>
                    <a:lnTo>
                      <a:pt x="696" y="26"/>
                    </a:lnTo>
                    <a:lnTo>
                      <a:pt x="696" y="33"/>
                    </a:lnTo>
                    <a:close/>
                    <a:moveTo>
                      <a:pt x="687" y="33"/>
                    </a:moveTo>
                    <a:lnTo>
                      <a:pt x="692" y="33"/>
                    </a:lnTo>
                    <a:lnTo>
                      <a:pt x="692" y="26"/>
                    </a:lnTo>
                    <a:lnTo>
                      <a:pt x="687" y="26"/>
                    </a:lnTo>
                    <a:lnTo>
                      <a:pt x="687" y="33"/>
                    </a:lnTo>
                    <a:close/>
                    <a:moveTo>
                      <a:pt x="677" y="33"/>
                    </a:moveTo>
                    <a:lnTo>
                      <a:pt x="682" y="33"/>
                    </a:lnTo>
                    <a:lnTo>
                      <a:pt x="682" y="26"/>
                    </a:lnTo>
                    <a:lnTo>
                      <a:pt x="677" y="26"/>
                    </a:lnTo>
                    <a:lnTo>
                      <a:pt x="677" y="33"/>
                    </a:lnTo>
                    <a:close/>
                    <a:moveTo>
                      <a:pt x="668" y="33"/>
                    </a:moveTo>
                    <a:lnTo>
                      <a:pt x="673" y="33"/>
                    </a:lnTo>
                    <a:lnTo>
                      <a:pt x="673" y="26"/>
                    </a:lnTo>
                    <a:lnTo>
                      <a:pt x="668" y="26"/>
                    </a:lnTo>
                    <a:lnTo>
                      <a:pt x="668" y="33"/>
                    </a:lnTo>
                    <a:close/>
                    <a:moveTo>
                      <a:pt x="658" y="31"/>
                    </a:moveTo>
                    <a:lnTo>
                      <a:pt x="663" y="33"/>
                    </a:lnTo>
                    <a:lnTo>
                      <a:pt x="663" y="26"/>
                    </a:lnTo>
                    <a:lnTo>
                      <a:pt x="658" y="24"/>
                    </a:lnTo>
                    <a:lnTo>
                      <a:pt x="658" y="31"/>
                    </a:lnTo>
                    <a:close/>
                    <a:moveTo>
                      <a:pt x="649" y="31"/>
                    </a:moveTo>
                    <a:lnTo>
                      <a:pt x="654" y="31"/>
                    </a:lnTo>
                    <a:lnTo>
                      <a:pt x="654" y="24"/>
                    </a:lnTo>
                    <a:lnTo>
                      <a:pt x="649" y="24"/>
                    </a:lnTo>
                    <a:lnTo>
                      <a:pt x="649" y="31"/>
                    </a:lnTo>
                    <a:close/>
                    <a:moveTo>
                      <a:pt x="640" y="31"/>
                    </a:moveTo>
                    <a:lnTo>
                      <a:pt x="644" y="31"/>
                    </a:lnTo>
                    <a:lnTo>
                      <a:pt x="644" y="24"/>
                    </a:lnTo>
                    <a:lnTo>
                      <a:pt x="640" y="24"/>
                    </a:lnTo>
                    <a:lnTo>
                      <a:pt x="640" y="31"/>
                    </a:lnTo>
                    <a:close/>
                    <a:moveTo>
                      <a:pt x="630" y="31"/>
                    </a:moveTo>
                    <a:lnTo>
                      <a:pt x="635" y="31"/>
                    </a:lnTo>
                    <a:lnTo>
                      <a:pt x="635" y="24"/>
                    </a:lnTo>
                    <a:lnTo>
                      <a:pt x="630" y="24"/>
                    </a:lnTo>
                    <a:lnTo>
                      <a:pt x="630" y="31"/>
                    </a:lnTo>
                    <a:close/>
                    <a:moveTo>
                      <a:pt x="621" y="31"/>
                    </a:moveTo>
                    <a:lnTo>
                      <a:pt x="625" y="31"/>
                    </a:lnTo>
                    <a:lnTo>
                      <a:pt x="625" y="24"/>
                    </a:lnTo>
                    <a:lnTo>
                      <a:pt x="621" y="24"/>
                    </a:lnTo>
                    <a:lnTo>
                      <a:pt x="621" y="31"/>
                    </a:lnTo>
                    <a:close/>
                    <a:moveTo>
                      <a:pt x="611" y="31"/>
                    </a:moveTo>
                    <a:lnTo>
                      <a:pt x="616" y="31"/>
                    </a:lnTo>
                    <a:lnTo>
                      <a:pt x="616" y="24"/>
                    </a:lnTo>
                    <a:lnTo>
                      <a:pt x="611" y="24"/>
                    </a:lnTo>
                    <a:lnTo>
                      <a:pt x="611" y="31"/>
                    </a:lnTo>
                    <a:close/>
                    <a:moveTo>
                      <a:pt x="602" y="31"/>
                    </a:moveTo>
                    <a:lnTo>
                      <a:pt x="606" y="31"/>
                    </a:lnTo>
                    <a:lnTo>
                      <a:pt x="606" y="24"/>
                    </a:lnTo>
                    <a:lnTo>
                      <a:pt x="602" y="24"/>
                    </a:lnTo>
                    <a:lnTo>
                      <a:pt x="602" y="31"/>
                    </a:lnTo>
                    <a:close/>
                    <a:moveTo>
                      <a:pt x="592" y="28"/>
                    </a:moveTo>
                    <a:lnTo>
                      <a:pt x="597" y="28"/>
                    </a:lnTo>
                    <a:lnTo>
                      <a:pt x="597" y="21"/>
                    </a:lnTo>
                    <a:lnTo>
                      <a:pt x="592" y="21"/>
                    </a:lnTo>
                    <a:lnTo>
                      <a:pt x="592" y="28"/>
                    </a:lnTo>
                    <a:close/>
                    <a:moveTo>
                      <a:pt x="583" y="28"/>
                    </a:moveTo>
                    <a:lnTo>
                      <a:pt x="587" y="28"/>
                    </a:lnTo>
                    <a:lnTo>
                      <a:pt x="587" y="21"/>
                    </a:lnTo>
                    <a:lnTo>
                      <a:pt x="583" y="21"/>
                    </a:lnTo>
                    <a:lnTo>
                      <a:pt x="583" y="28"/>
                    </a:lnTo>
                    <a:close/>
                    <a:moveTo>
                      <a:pt x="573" y="28"/>
                    </a:moveTo>
                    <a:lnTo>
                      <a:pt x="578" y="28"/>
                    </a:lnTo>
                    <a:lnTo>
                      <a:pt x="578" y="21"/>
                    </a:lnTo>
                    <a:lnTo>
                      <a:pt x="573" y="21"/>
                    </a:lnTo>
                    <a:lnTo>
                      <a:pt x="573" y="28"/>
                    </a:lnTo>
                    <a:close/>
                    <a:moveTo>
                      <a:pt x="564" y="28"/>
                    </a:moveTo>
                    <a:lnTo>
                      <a:pt x="568" y="28"/>
                    </a:lnTo>
                    <a:lnTo>
                      <a:pt x="568" y="21"/>
                    </a:lnTo>
                    <a:lnTo>
                      <a:pt x="564" y="21"/>
                    </a:lnTo>
                    <a:lnTo>
                      <a:pt x="564" y="28"/>
                    </a:lnTo>
                    <a:close/>
                    <a:moveTo>
                      <a:pt x="554" y="28"/>
                    </a:moveTo>
                    <a:lnTo>
                      <a:pt x="559" y="28"/>
                    </a:lnTo>
                    <a:lnTo>
                      <a:pt x="559" y="21"/>
                    </a:lnTo>
                    <a:lnTo>
                      <a:pt x="554" y="21"/>
                    </a:lnTo>
                    <a:lnTo>
                      <a:pt x="554" y="28"/>
                    </a:lnTo>
                    <a:close/>
                    <a:moveTo>
                      <a:pt x="545" y="28"/>
                    </a:moveTo>
                    <a:lnTo>
                      <a:pt x="550" y="28"/>
                    </a:lnTo>
                    <a:lnTo>
                      <a:pt x="550" y="21"/>
                    </a:lnTo>
                    <a:lnTo>
                      <a:pt x="545" y="21"/>
                    </a:lnTo>
                    <a:lnTo>
                      <a:pt x="545" y="28"/>
                    </a:lnTo>
                    <a:close/>
                    <a:moveTo>
                      <a:pt x="535" y="26"/>
                    </a:moveTo>
                    <a:lnTo>
                      <a:pt x="540" y="28"/>
                    </a:lnTo>
                    <a:lnTo>
                      <a:pt x="540" y="21"/>
                    </a:lnTo>
                    <a:lnTo>
                      <a:pt x="535" y="19"/>
                    </a:lnTo>
                    <a:lnTo>
                      <a:pt x="535" y="26"/>
                    </a:lnTo>
                    <a:close/>
                    <a:moveTo>
                      <a:pt x="526" y="26"/>
                    </a:moveTo>
                    <a:lnTo>
                      <a:pt x="531" y="26"/>
                    </a:lnTo>
                    <a:lnTo>
                      <a:pt x="531" y="19"/>
                    </a:lnTo>
                    <a:lnTo>
                      <a:pt x="526" y="19"/>
                    </a:lnTo>
                    <a:lnTo>
                      <a:pt x="526" y="26"/>
                    </a:lnTo>
                    <a:close/>
                    <a:moveTo>
                      <a:pt x="516" y="26"/>
                    </a:moveTo>
                    <a:lnTo>
                      <a:pt x="521" y="26"/>
                    </a:lnTo>
                    <a:lnTo>
                      <a:pt x="521" y="19"/>
                    </a:lnTo>
                    <a:lnTo>
                      <a:pt x="516" y="19"/>
                    </a:lnTo>
                    <a:lnTo>
                      <a:pt x="516" y="26"/>
                    </a:lnTo>
                    <a:close/>
                    <a:moveTo>
                      <a:pt x="507" y="26"/>
                    </a:moveTo>
                    <a:lnTo>
                      <a:pt x="512" y="26"/>
                    </a:lnTo>
                    <a:lnTo>
                      <a:pt x="512" y="19"/>
                    </a:lnTo>
                    <a:lnTo>
                      <a:pt x="507" y="19"/>
                    </a:lnTo>
                    <a:lnTo>
                      <a:pt x="507" y="26"/>
                    </a:lnTo>
                    <a:close/>
                    <a:moveTo>
                      <a:pt x="497" y="26"/>
                    </a:moveTo>
                    <a:lnTo>
                      <a:pt x="502" y="26"/>
                    </a:lnTo>
                    <a:lnTo>
                      <a:pt x="502" y="19"/>
                    </a:lnTo>
                    <a:lnTo>
                      <a:pt x="497" y="19"/>
                    </a:lnTo>
                    <a:lnTo>
                      <a:pt x="497" y="26"/>
                    </a:lnTo>
                    <a:close/>
                    <a:moveTo>
                      <a:pt x="488" y="26"/>
                    </a:moveTo>
                    <a:lnTo>
                      <a:pt x="493" y="26"/>
                    </a:lnTo>
                    <a:lnTo>
                      <a:pt x="493" y="19"/>
                    </a:lnTo>
                    <a:lnTo>
                      <a:pt x="490" y="19"/>
                    </a:lnTo>
                    <a:lnTo>
                      <a:pt x="488" y="26"/>
                    </a:lnTo>
                    <a:close/>
                    <a:moveTo>
                      <a:pt x="478" y="26"/>
                    </a:moveTo>
                    <a:lnTo>
                      <a:pt x="483" y="26"/>
                    </a:lnTo>
                    <a:lnTo>
                      <a:pt x="486" y="19"/>
                    </a:lnTo>
                    <a:lnTo>
                      <a:pt x="481" y="19"/>
                    </a:lnTo>
                    <a:lnTo>
                      <a:pt x="478" y="26"/>
                    </a:lnTo>
                    <a:close/>
                    <a:moveTo>
                      <a:pt x="469" y="24"/>
                    </a:moveTo>
                    <a:lnTo>
                      <a:pt x="474" y="24"/>
                    </a:lnTo>
                    <a:lnTo>
                      <a:pt x="476" y="17"/>
                    </a:lnTo>
                    <a:lnTo>
                      <a:pt x="471" y="17"/>
                    </a:lnTo>
                    <a:lnTo>
                      <a:pt x="469" y="24"/>
                    </a:lnTo>
                    <a:close/>
                    <a:moveTo>
                      <a:pt x="460" y="24"/>
                    </a:moveTo>
                    <a:lnTo>
                      <a:pt x="464" y="24"/>
                    </a:lnTo>
                    <a:lnTo>
                      <a:pt x="467" y="17"/>
                    </a:lnTo>
                    <a:lnTo>
                      <a:pt x="462" y="17"/>
                    </a:lnTo>
                    <a:lnTo>
                      <a:pt x="460" y="24"/>
                    </a:lnTo>
                    <a:close/>
                    <a:moveTo>
                      <a:pt x="450" y="24"/>
                    </a:moveTo>
                    <a:lnTo>
                      <a:pt x="455" y="24"/>
                    </a:lnTo>
                    <a:lnTo>
                      <a:pt x="457" y="17"/>
                    </a:lnTo>
                    <a:lnTo>
                      <a:pt x="452" y="17"/>
                    </a:lnTo>
                    <a:lnTo>
                      <a:pt x="450" y="24"/>
                    </a:lnTo>
                    <a:close/>
                    <a:moveTo>
                      <a:pt x="441" y="24"/>
                    </a:moveTo>
                    <a:lnTo>
                      <a:pt x="445" y="24"/>
                    </a:lnTo>
                    <a:lnTo>
                      <a:pt x="448" y="17"/>
                    </a:lnTo>
                    <a:lnTo>
                      <a:pt x="443" y="17"/>
                    </a:lnTo>
                    <a:lnTo>
                      <a:pt x="441" y="24"/>
                    </a:lnTo>
                    <a:close/>
                    <a:moveTo>
                      <a:pt x="433" y="24"/>
                    </a:moveTo>
                    <a:lnTo>
                      <a:pt x="438" y="24"/>
                    </a:lnTo>
                    <a:lnTo>
                      <a:pt x="438" y="17"/>
                    </a:lnTo>
                    <a:lnTo>
                      <a:pt x="433" y="17"/>
                    </a:lnTo>
                    <a:lnTo>
                      <a:pt x="433" y="24"/>
                    </a:lnTo>
                    <a:close/>
                    <a:moveTo>
                      <a:pt x="424" y="24"/>
                    </a:moveTo>
                    <a:lnTo>
                      <a:pt x="429" y="24"/>
                    </a:lnTo>
                    <a:lnTo>
                      <a:pt x="429" y="17"/>
                    </a:lnTo>
                    <a:lnTo>
                      <a:pt x="424" y="17"/>
                    </a:lnTo>
                    <a:lnTo>
                      <a:pt x="424" y="24"/>
                    </a:lnTo>
                    <a:close/>
                    <a:moveTo>
                      <a:pt x="415" y="21"/>
                    </a:moveTo>
                    <a:lnTo>
                      <a:pt x="419" y="24"/>
                    </a:lnTo>
                    <a:lnTo>
                      <a:pt x="419" y="17"/>
                    </a:lnTo>
                    <a:lnTo>
                      <a:pt x="415" y="14"/>
                    </a:lnTo>
                    <a:lnTo>
                      <a:pt x="415" y="21"/>
                    </a:lnTo>
                    <a:close/>
                    <a:moveTo>
                      <a:pt x="405" y="21"/>
                    </a:moveTo>
                    <a:lnTo>
                      <a:pt x="410" y="21"/>
                    </a:lnTo>
                    <a:lnTo>
                      <a:pt x="410" y="14"/>
                    </a:lnTo>
                    <a:lnTo>
                      <a:pt x="405" y="14"/>
                    </a:lnTo>
                    <a:lnTo>
                      <a:pt x="405" y="21"/>
                    </a:lnTo>
                    <a:close/>
                    <a:moveTo>
                      <a:pt x="396" y="21"/>
                    </a:moveTo>
                    <a:lnTo>
                      <a:pt x="400" y="21"/>
                    </a:lnTo>
                    <a:lnTo>
                      <a:pt x="400" y="14"/>
                    </a:lnTo>
                    <a:lnTo>
                      <a:pt x="396" y="14"/>
                    </a:lnTo>
                    <a:lnTo>
                      <a:pt x="396" y="21"/>
                    </a:lnTo>
                    <a:close/>
                    <a:moveTo>
                      <a:pt x="386" y="21"/>
                    </a:moveTo>
                    <a:lnTo>
                      <a:pt x="391" y="21"/>
                    </a:lnTo>
                    <a:lnTo>
                      <a:pt x="391" y="14"/>
                    </a:lnTo>
                    <a:lnTo>
                      <a:pt x="386" y="14"/>
                    </a:lnTo>
                    <a:lnTo>
                      <a:pt x="386" y="21"/>
                    </a:lnTo>
                    <a:close/>
                    <a:moveTo>
                      <a:pt x="377" y="21"/>
                    </a:moveTo>
                    <a:lnTo>
                      <a:pt x="381" y="21"/>
                    </a:lnTo>
                    <a:lnTo>
                      <a:pt x="381" y="14"/>
                    </a:lnTo>
                    <a:lnTo>
                      <a:pt x="377" y="14"/>
                    </a:lnTo>
                    <a:lnTo>
                      <a:pt x="377" y="21"/>
                    </a:lnTo>
                    <a:close/>
                    <a:moveTo>
                      <a:pt x="367" y="21"/>
                    </a:moveTo>
                    <a:lnTo>
                      <a:pt x="372" y="21"/>
                    </a:lnTo>
                    <a:lnTo>
                      <a:pt x="372" y="14"/>
                    </a:lnTo>
                    <a:lnTo>
                      <a:pt x="367" y="14"/>
                    </a:lnTo>
                    <a:lnTo>
                      <a:pt x="367" y="21"/>
                    </a:lnTo>
                    <a:close/>
                    <a:moveTo>
                      <a:pt x="358" y="21"/>
                    </a:moveTo>
                    <a:lnTo>
                      <a:pt x="362" y="21"/>
                    </a:lnTo>
                    <a:lnTo>
                      <a:pt x="362" y="14"/>
                    </a:lnTo>
                    <a:lnTo>
                      <a:pt x="358" y="14"/>
                    </a:lnTo>
                    <a:lnTo>
                      <a:pt x="358" y="21"/>
                    </a:lnTo>
                    <a:close/>
                    <a:moveTo>
                      <a:pt x="348" y="19"/>
                    </a:moveTo>
                    <a:lnTo>
                      <a:pt x="353" y="19"/>
                    </a:lnTo>
                    <a:lnTo>
                      <a:pt x="353" y="12"/>
                    </a:lnTo>
                    <a:lnTo>
                      <a:pt x="348" y="12"/>
                    </a:lnTo>
                    <a:lnTo>
                      <a:pt x="348" y="19"/>
                    </a:lnTo>
                    <a:close/>
                    <a:moveTo>
                      <a:pt x="339" y="19"/>
                    </a:moveTo>
                    <a:lnTo>
                      <a:pt x="344" y="19"/>
                    </a:lnTo>
                    <a:lnTo>
                      <a:pt x="344" y="12"/>
                    </a:lnTo>
                    <a:lnTo>
                      <a:pt x="339" y="12"/>
                    </a:lnTo>
                    <a:lnTo>
                      <a:pt x="339" y="19"/>
                    </a:lnTo>
                    <a:close/>
                    <a:moveTo>
                      <a:pt x="329" y="19"/>
                    </a:moveTo>
                    <a:lnTo>
                      <a:pt x="334" y="19"/>
                    </a:lnTo>
                    <a:lnTo>
                      <a:pt x="334" y="12"/>
                    </a:lnTo>
                    <a:lnTo>
                      <a:pt x="329" y="12"/>
                    </a:lnTo>
                    <a:lnTo>
                      <a:pt x="329" y="19"/>
                    </a:lnTo>
                    <a:close/>
                    <a:moveTo>
                      <a:pt x="320" y="19"/>
                    </a:moveTo>
                    <a:lnTo>
                      <a:pt x="325" y="19"/>
                    </a:lnTo>
                    <a:lnTo>
                      <a:pt x="325" y="12"/>
                    </a:lnTo>
                    <a:lnTo>
                      <a:pt x="320" y="12"/>
                    </a:lnTo>
                    <a:lnTo>
                      <a:pt x="320" y="19"/>
                    </a:lnTo>
                    <a:close/>
                    <a:moveTo>
                      <a:pt x="310" y="19"/>
                    </a:moveTo>
                    <a:lnTo>
                      <a:pt x="315" y="19"/>
                    </a:lnTo>
                    <a:lnTo>
                      <a:pt x="315" y="12"/>
                    </a:lnTo>
                    <a:lnTo>
                      <a:pt x="310" y="12"/>
                    </a:lnTo>
                    <a:lnTo>
                      <a:pt x="310" y="19"/>
                    </a:lnTo>
                    <a:close/>
                    <a:moveTo>
                      <a:pt x="301" y="19"/>
                    </a:moveTo>
                    <a:lnTo>
                      <a:pt x="306" y="19"/>
                    </a:lnTo>
                    <a:lnTo>
                      <a:pt x="306" y="12"/>
                    </a:lnTo>
                    <a:lnTo>
                      <a:pt x="301" y="12"/>
                    </a:lnTo>
                    <a:lnTo>
                      <a:pt x="301" y="19"/>
                    </a:lnTo>
                    <a:close/>
                    <a:moveTo>
                      <a:pt x="291" y="17"/>
                    </a:moveTo>
                    <a:lnTo>
                      <a:pt x="296" y="19"/>
                    </a:lnTo>
                    <a:lnTo>
                      <a:pt x="296" y="12"/>
                    </a:lnTo>
                    <a:lnTo>
                      <a:pt x="291" y="9"/>
                    </a:lnTo>
                    <a:lnTo>
                      <a:pt x="291" y="17"/>
                    </a:lnTo>
                    <a:close/>
                    <a:moveTo>
                      <a:pt x="282" y="17"/>
                    </a:moveTo>
                    <a:lnTo>
                      <a:pt x="287" y="17"/>
                    </a:lnTo>
                    <a:lnTo>
                      <a:pt x="287" y="9"/>
                    </a:lnTo>
                    <a:lnTo>
                      <a:pt x="282" y="9"/>
                    </a:lnTo>
                    <a:lnTo>
                      <a:pt x="282" y="17"/>
                    </a:lnTo>
                    <a:close/>
                    <a:moveTo>
                      <a:pt x="272" y="17"/>
                    </a:moveTo>
                    <a:lnTo>
                      <a:pt x="277" y="17"/>
                    </a:lnTo>
                    <a:lnTo>
                      <a:pt x="277" y="9"/>
                    </a:lnTo>
                    <a:lnTo>
                      <a:pt x="272" y="9"/>
                    </a:lnTo>
                    <a:lnTo>
                      <a:pt x="272" y="17"/>
                    </a:lnTo>
                    <a:close/>
                    <a:moveTo>
                      <a:pt x="263" y="17"/>
                    </a:moveTo>
                    <a:lnTo>
                      <a:pt x="268" y="17"/>
                    </a:lnTo>
                    <a:lnTo>
                      <a:pt x="268" y="9"/>
                    </a:lnTo>
                    <a:lnTo>
                      <a:pt x="263" y="9"/>
                    </a:lnTo>
                    <a:lnTo>
                      <a:pt x="263" y="17"/>
                    </a:lnTo>
                    <a:close/>
                    <a:moveTo>
                      <a:pt x="254" y="17"/>
                    </a:moveTo>
                    <a:lnTo>
                      <a:pt x="258" y="17"/>
                    </a:lnTo>
                    <a:lnTo>
                      <a:pt x="258" y="9"/>
                    </a:lnTo>
                    <a:lnTo>
                      <a:pt x="254" y="9"/>
                    </a:lnTo>
                    <a:lnTo>
                      <a:pt x="254" y="17"/>
                    </a:lnTo>
                    <a:close/>
                    <a:moveTo>
                      <a:pt x="244" y="17"/>
                    </a:moveTo>
                    <a:lnTo>
                      <a:pt x="249" y="17"/>
                    </a:lnTo>
                    <a:lnTo>
                      <a:pt x="249" y="9"/>
                    </a:lnTo>
                    <a:lnTo>
                      <a:pt x="244" y="9"/>
                    </a:lnTo>
                    <a:lnTo>
                      <a:pt x="244" y="17"/>
                    </a:lnTo>
                    <a:close/>
                    <a:moveTo>
                      <a:pt x="235" y="17"/>
                    </a:moveTo>
                    <a:lnTo>
                      <a:pt x="239" y="17"/>
                    </a:lnTo>
                    <a:lnTo>
                      <a:pt x="239" y="9"/>
                    </a:lnTo>
                    <a:lnTo>
                      <a:pt x="235" y="9"/>
                    </a:lnTo>
                    <a:lnTo>
                      <a:pt x="235" y="17"/>
                    </a:lnTo>
                    <a:close/>
                    <a:moveTo>
                      <a:pt x="225" y="14"/>
                    </a:moveTo>
                    <a:lnTo>
                      <a:pt x="230" y="14"/>
                    </a:lnTo>
                    <a:lnTo>
                      <a:pt x="230" y="9"/>
                    </a:lnTo>
                    <a:lnTo>
                      <a:pt x="225" y="7"/>
                    </a:lnTo>
                    <a:lnTo>
                      <a:pt x="225" y="14"/>
                    </a:lnTo>
                    <a:close/>
                    <a:moveTo>
                      <a:pt x="216" y="14"/>
                    </a:moveTo>
                    <a:lnTo>
                      <a:pt x="220" y="14"/>
                    </a:lnTo>
                    <a:lnTo>
                      <a:pt x="220" y="7"/>
                    </a:lnTo>
                    <a:lnTo>
                      <a:pt x="216" y="7"/>
                    </a:lnTo>
                    <a:lnTo>
                      <a:pt x="216" y="14"/>
                    </a:lnTo>
                    <a:close/>
                    <a:moveTo>
                      <a:pt x="206" y="14"/>
                    </a:moveTo>
                    <a:lnTo>
                      <a:pt x="211" y="14"/>
                    </a:lnTo>
                    <a:lnTo>
                      <a:pt x="211" y="7"/>
                    </a:lnTo>
                    <a:lnTo>
                      <a:pt x="206" y="7"/>
                    </a:lnTo>
                    <a:lnTo>
                      <a:pt x="206" y="14"/>
                    </a:lnTo>
                    <a:close/>
                    <a:moveTo>
                      <a:pt x="197" y="14"/>
                    </a:moveTo>
                    <a:lnTo>
                      <a:pt x="201" y="14"/>
                    </a:lnTo>
                    <a:lnTo>
                      <a:pt x="201" y="7"/>
                    </a:lnTo>
                    <a:lnTo>
                      <a:pt x="197" y="7"/>
                    </a:lnTo>
                    <a:lnTo>
                      <a:pt x="197" y="14"/>
                    </a:lnTo>
                    <a:close/>
                    <a:moveTo>
                      <a:pt x="187" y="14"/>
                    </a:moveTo>
                    <a:lnTo>
                      <a:pt x="192" y="14"/>
                    </a:lnTo>
                    <a:lnTo>
                      <a:pt x="192" y="7"/>
                    </a:lnTo>
                    <a:lnTo>
                      <a:pt x="187" y="7"/>
                    </a:lnTo>
                    <a:lnTo>
                      <a:pt x="187" y="14"/>
                    </a:lnTo>
                    <a:close/>
                    <a:moveTo>
                      <a:pt x="178" y="14"/>
                    </a:moveTo>
                    <a:lnTo>
                      <a:pt x="182" y="14"/>
                    </a:lnTo>
                    <a:lnTo>
                      <a:pt x="182" y="7"/>
                    </a:lnTo>
                    <a:lnTo>
                      <a:pt x="178" y="7"/>
                    </a:lnTo>
                    <a:lnTo>
                      <a:pt x="178" y="14"/>
                    </a:lnTo>
                    <a:close/>
                    <a:moveTo>
                      <a:pt x="168" y="14"/>
                    </a:moveTo>
                    <a:lnTo>
                      <a:pt x="173" y="14"/>
                    </a:lnTo>
                    <a:lnTo>
                      <a:pt x="173" y="7"/>
                    </a:lnTo>
                    <a:lnTo>
                      <a:pt x="168" y="7"/>
                    </a:lnTo>
                    <a:lnTo>
                      <a:pt x="168" y="14"/>
                    </a:lnTo>
                    <a:close/>
                    <a:moveTo>
                      <a:pt x="159" y="12"/>
                    </a:moveTo>
                    <a:lnTo>
                      <a:pt x="164" y="12"/>
                    </a:lnTo>
                    <a:lnTo>
                      <a:pt x="164" y="5"/>
                    </a:lnTo>
                    <a:lnTo>
                      <a:pt x="159" y="5"/>
                    </a:lnTo>
                    <a:lnTo>
                      <a:pt x="159" y="12"/>
                    </a:lnTo>
                    <a:close/>
                    <a:moveTo>
                      <a:pt x="149" y="12"/>
                    </a:moveTo>
                    <a:lnTo>
                      <a:pt x="154" y="12"/>
                    </a:lnTo>
                    <a:lnTo>
                      <a:pt x="154" y="5"/>
                    </a:lnTo>
                    <a:lnTo>
                      <a:pt x="149" y="5"/>
                    </a:lnTo>
                    <a:lnTo>
                      <a:pt x="149" y="12"/>
                    </a:lnTo>
                    <a:close/>
                    <a:moveTo>
                      <a:pt x="140" y="12"/>
                    </a:moveTo>
                    <a:lnTo>
                      <a:pt x="145" y="12"/>
                    </a:lnTo>
                    <a:lnTo>
                      <a:pt x="145" y="5"/>
                    </a:lnTo>
                    <a:lnTo>
                      <a:pt x="140" y="5"/>
                    </a:lnTo>
                    <a:lnTo>
                      <a:pt x="140" y="12"/>
                    </a:lnTo>
                    <a:close/>
                    <a:moveTo>
                      <a:pt x="130" y="12"/>
                    </a:moveTo>
                    <a:lnTo>
                      <a:pt x="135" y="12"/>
                    </a:lnTo>
                    <a:lnTo>
                      <a:pt x="135" y="5"/>
                    </a:lnTo>
                    <a:lnTo>
                      <a:pt x="130" y="5"/>
                    </a:lnTo>
                    <a:lnTo>
                      <a:pt x="130" y="12"/>
                    </a:lnTo>
                    <a:close/>
                    <a:moveTo>
                      <a:pt x="121" y="12"/>
                    </a:moveTo>
                    <a:lnTo>
                      <a:pt x="126" y="12"/>
                    </a:lnTo>
                    <a:lnTo>
                      <a:pt x="126" y="5"/>
                    </a:lnTo>
                    <a:lnTo>
                      <a:pt x="121" y="5"/>
                    </a:lnTo>
                    <a:lnTo>
                      <a:pt x="121" y="12"/>
                    </a:lnTo>
                    <a:close/>
                    <a:moveTo>
                      <a:pt x="111" y="12"/>
                    </a:moveTo>
                    <a:lnTo>
                      <a:pt x="116" y="12"/>
                    </a:lnTo>
                    <a:lnTo>
                      <a:pt x="116" y="5"/>
                    </a:lnTo>
                    <a:lnTo>
                      <a:pt x="111" y="5"/>
                    </a:lnTo>
                    <a:lnTo>
                      <a:pt x="111" y="12"/>
                    </a:lnTo>
                    <a:close/>
                    <a:moveTo>
                      <a:pt x="102" y="9"/>
                    </a:moveTo>
                    <a:lnTo>
                      <a:pt x="107" y="12"/>
                    </a:lnTo>
                    <a:lnTo>
                      <a:pt x="107" y="5"/>
                    </a:lnTo>
                    <a:lnTo>
                      <a:pt x="102" y="2"/>
                    </a:lnTo>
                    <a:lnTo>
                      <a:pt x="102" y="9"/>
                    </a:lnTo>
                    <a:close/>
                    <a:moveTo>
                      <a:pt x="92" y="9"/>
                    </a:moveTo>
                    <a:lnTo>
                      <a:pt x="97" y="9"/>
                    </a:lnTo>
                    <a:lnTo>
                      <a:pt x="97" y="2"/>
                    </a:lnTo>
                    <a:lnTo>
                      <a:pt x="92" y="2"/>
                    </a:lnTo>
                    <a:lnTo>
                      <a:pt x="92" y="9"/>
                    </a:lnTo>
                    <a:close/>
                    <a:moveTo>
                      <a:pt x="83" y="9"/>
                    </a:moveTo>
                    <a:lnTo>
                      <a:pt x="88" y="9"/>
                    </a:lnTo>
                    <a:lnTo>
                      <a:pt x="88" y="2"/>
                    </a:lnTo>
                    <a:lnTo>
                      <a:pt x="83" y="2"/>
                    </a:lnTo>
                    <a:lnTo>
                      <a:pt x="83" y="9"/>
                    </a:lnTo>
                    <a:close/>
                    <a:moveTo>
                      <a:pt x="74" y="9"/>
                    </a:moveTo>
                    <a:lnTo>
                      <a:pt x="78" y="9"/>
                    </a:lnTo>
                    <a:lnTo>
                      <a:pt x="78" y="2"/>
                    </a:lnTo>
                    <a:lnTo>
                      <a:pt x="74" y="2"/>
                    </a:lnTo>
                    <a:lnTo>
                      <a:pt x="74" y="9"/>
                    </a:lnTo>
                    <a:close/>
                    <a:moveTo>
                      <a:pt x="64" y="9"/>
                    </a:moveTo>
                    <a:lnTo>
                      <a:pt x="69" y="9"/>
                    </a:lnTo>
                    <a:lnTo>
                      <a:pt x="69" y="2"/>
                    </a:lnTo>
                    <a:lnTo>
                      <a:pt x="64" y="2"/>
                    </a:lnTo>
                    <a:lnTo>
                      <a:pt x="64" y="9"/>
                    </a:lnTo>
                    <a:close/>
                    <a:moveTo>
                      <a:pt x="55" y="9"/>
                    </a:moveTo>
                    <a:lnTo>
                      <a:pt x="59" y="9"/>
                    </a:lnTo>
                    <a:lnTo>
                      <a:pt x="59" y="2"/>
                    </a:lnTo>
                    <a:lnTo>
                      <a:pt x="55" y="2"/>
                    </a:lnTo>
                    <a:lnTo>
                      <a:pt x="55" y="9"/>
                    </a:lnTo>
                    <a:close/>
                    <a:moveTo>
                      <a:pt x="45" y="9"/>
                    </a:moveTo>
                    <a:lnTo>
                      <a:pt x="50" y="9"/>
                    </a:lnTo>
                    <a:lnTo>
                      <a:pt x="50" y="2"/>
                    </a:lnTo>
                    <a:lnTo>
                      <a:pt x="47" y="2"/>
                    </a:lnTo>
                    <a:lnTo>
                      <a:pt x="45" y="9"/>
                    </a:lnTo>
                    <a:close/>
                    <a:moveTo>
                      <a:pt x="36" y="7"/>
                    </a:moveTo>
                    <a:lnTo>
                      <a:pt x="40" y="7"/>
                    </a:lnTo>
                    <a:lnTo>
                      <a:pt x="43" y="0"/>
                    </a:lnTo>
                    <a:lnTo>
                      <a:pt x="38" y="0"/>
                    </a:lnTo>
                    <a:lnTo>
                      <a:pt x="36" y="7"/>
                    </a:lnTo>
                    <a:close/>
                    <a:moveTo>
                      <a:pt x="26" y="7"/>
                    </a:moveTo>
                    <a:lnTo>
                      <a:pt x="31" y="7"/>
                    </a:lnTo>
                    <a:lnTo>
                      <a:pt x="33" y="0"/>
                    </a:lnTo>
                    <a:lnTo>
                      <a:pt x="29" y="0"/>
                    </a:lnTo>
                    <a:lnTo>
                      <a:pt x="26" y="7"/>
                    </a:lnTo>
                    <a:close/>
                    <a:moveTo>
                      <a:pt x="17" y="7"/>
                    </a:moveTo>
                    <a:lnTo>
                      <a:pt x="21" y="7"/>
                    </a:lnTo>
                    <a:lnTo>
                      <a:pt x="24" y="0"/>
                    </a:lnTo>
                    <a:lnTo>
                      <a:pt x="19" y="0"/>
                    </a:lnTo>
                    <a:lnTo>
                      <a:pt x="17" y="7"/>
                    </a:lnTo>
                    <a:close/>
                    <a:moveTo>
                      <a:pt x="7" y="7"/>
                    </a:moveTo>
                    <a:lnTo>
                      <a:pt x="12" y="7"/>
                    </a:lnTo>
                    <a:lnTo>
                      <a:pt x="14" y="0"/>
                    </a:lnTo>
                    <a:lnTo>
                      <a:pt x="10" y="0"/>
                    </a:lnTo>
                    <a:lnTo>
                      <a:pt x="7" y="7"/>
                    </a:lnTo>
                    <a:close/>
                    <a:moveTo>
                      <a:pt x="0" y="7"/>
                    </a:moveTo>
                    <a:lnTo>
                      <a:pt x="2" y="7"/>
                    </a:lnTo>
                    <a:lnTo>
                      <a:pt x="5" y="0"/>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64"/>
              <p:cNvSpPr>
                <a:spLocks noChangeArrowheads="1"/>
              </p:cNvSpPr>
              <p:nvPr/>
            </p:nvSpPr>
            <p:spPr bwMode="auto">
              <a:xfrm>
                <a:off x="2280" y="1422"/>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5"/>
              <p:cNvSpPr>
                <a:spLocks/>
              </p:cNvSpPr>
              <p:nvPr/>
            </p:nvSpPr>
            <p:spPr bwMode="auto">
              <a:xfrm>
                <a:off x="2280" y="1422"/>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66"/>
              <p:cNvSpPr>
                <a:spLocks noChangeArrowheads="1"/>
              </p:cNvSpPr>
              <p:nvPr/>
            </p:nvSpPr>
            <p:spPr bwMode="auto">
              <a:xfrm>
                <a:off x="1344" y="1460"/>
                <a:ext cx="50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weights</a:t>
                </a:r>
                <a:endParaRPr lang="zh-CN" altLang="zh-CN"/>
              </a:p>
            </p:txBody>
          </p:sp>
          <p:sp>
            <p:nvSpPr>
              <p:cNvPr id="74" name="Rectangle 67"/>
              <p:cNvSpPr>
                <a:spLocks noChangeArrowheads="1"/>
              </p:cNvSpPr>
              <p:nvPr/>
            </p:nvSpPr>
            <p:spPr bwMode="auto">
              <a:xfrm>
                <a:off x="594" y="1115"/>
                <a:ext cx="120"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Rectangle 68"/>
              <p:cNvSpPr>
                <a:spLocks noChangeArrowheads="1"/>
              </p:cNvSpPr>
              <p:nvPr/>
            </p:nvSpPr>
            <p:spPr bwMode="auto">
              <a:xfrm>
                <a:off x="594" y="1115"/>
                <a:ext cx="12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9"/>
              <p:cNvSpPr>
                <a:spLocks/>
              </p:cNvSpPr>
              <p:nvPr/>
            </p:nvSpPr>
            <p:spPr bwMode="auto">
              <a:xfrm>
                <a:off x="591" y="1113"/>
                <a:ext cx="128" cy="128"/>
              </a:xfrm>
              <a:custGeom>
                <a:avLst/>
                <a:gdLst>
                  <a:gd name="T0" fmla="*/ 3 w 128"/>
                  <a:gd name="T1" fmla="*/ 123 h 128"/>
                  <a:gd name="T2" fmla="*/ 3 w 128"/>
                  <a:gd name="T3" fmla="*/ 128 h 128"/>
                  <a:gd name="T4" fmla="*/ 128 w 128"/>
                  <a:gd name="T5" fmla="*/ 128 h 128"/>
                  <a:gd name="T6" fmla="*/ 128 w 128"/>
                  <a:gd name="T7" fmla="*/ 0 h 128"/>
                  <a:gd name="T8" fmla="*/ 0 w 128"/>
                  <a:gd name="T9" fmla="*/ 0 h 128"/>
                  <a:gd name="T10" fmla="*/ 0 w 128"/>
                  <a:gd name="T11" fmla="*/ 128 h 128"/>
                  <a:gd name="T12" fmla="*/ 3 w 128"/>
                  <a:gd name="T13" fmla="*/ 128 h 128"/>
                  <a:gd name="T14" fmla="*/ 3 w 128"/>
                  <a:gd name="T15" fmla="*/ 123 h 128"/>
                  <a:gd name="T16" fmla="*/ 7 w 128"/>
                  <a:gd name="T17" fmla="*/ 123 h 128"/>
                  <a:gd name="T18" fmla="*/ 7 w 128"/>
                  <a:gd name="T19" fmla="*/ 7 h 128"/>
                  <a:gd name="T20" fmla="*/ 121 w 128"/>
                  <a:gd name="T21" fmla="*/ 7 h 128"/>
                  <a:gd name="T22" fmla="*/ 121 w 128"/>
                  <a:gd name="T23" fmla="*/ 121 h 128"/>
                  <a:gd name="T24" fmla="*/ 3 w 128"/>
                  <a:gd name="T25" fmla="*/ 121 h 128"/>
                  <a:gd name="T26" fmla="*/ 3 w 128"/>
                  <a:gd name="T27" fmla="*/ 123 h 128"/>
                  <a:gd name="T28" fmla="*/ 7 w 128"/>
                  <a:gd name="T29" fmla="*/ 123 h 128"/>
                  <a:gd name="T30" fmla="*/ 3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3" y="123"/>
                    </a:moveTo>
                    <a:lnTo>
                      <a:pt x="3" y="128"/>
                    </a:lnTo>
                    <a:lnTo>
                      <a:pt x="128" y="128"/>
                    </a:lnTo>
                    <a:lnTo>
                      <a:pt x="128" y="0"/>
                    </a:lnTo>
                    <a:lnTo>
                      <a:pt x="0" y="0"/>
                    </a:lnTo>
                    <a:lnTo>
                      <a:pt x="0" y="128"/>
                    </a:lnTo>
                    <a:lnTo>
                      <a:pt x="3" y="128"/>
                    </a:lnTo>
                    <a:lnTo>
                      <a:pt x="3" y="123"/>
                    </a:lnTo>
                    <a:lnTo>
                      <a:pt x="7" y="123"/>
                    </a:lnTo>
                    <a:lnTo>
                      <a:pt x="7" y="7"/>
                    </a:lnTo>
                    <a:lnTo>
                      <a:pt x="121" y="7"/>
                    </a:lnTo>
                    <a:lnTo>
                      <a:pt x="121" y="121"/>
                    </a:lnTo>
                    <a:lnTo>
                      <a:pt x="3" y="121"/>
                    </a:lnTo>
                    <a:lnTo>
                      <a:pt x="3" y="123"/>
                    </a:lnTo>
                    <a:lnTo>
                      <a:pt x="7" y="123"/>
                    </a:lnTo>
                    <a:lnTo>
                      <a:pt x="3"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0"/>
              <p:cNvSpPr>
                <a:spLocks/>
              </p:cNvSpPr>
              <p:nvPr/>
            </p:nvSpPr>
            <p:spPr bwMode="auto">
              <a:xfrm>
                <a:off x="591" y="1113"/>
                <a:ext cx="128" cy="128"/>
              </a:xfrm>
              <a:custGeom>
                <a:avLst/>
                <a:gdLst>
                  <a:gd name="T0" fmla="*/ 3 w 128"/>
                  <a:gd name="T1" fmla="*/ 123 h 128"/>
                  <a:gd name="T2" fmla="*/ 3 w 128"/>
                  <a:gd name="T3" fmla="*/ 128 h 128"/>
                  <a:gd name="T4" fmla="*/ 128 w 128"/>
                  <a:gd name="T5" fmla="*/ 128 h 128"/>
                  <a:gd name="T6" fmla="*/ 128 w 128"/>
                  <a:gd name="T7" fmla="*/ 0 h 128"/>
                  <a:gd name="T8" fmla="*/ 0 w 128"/>
                  <a:gd name="T9" fmla="*/ 0 h 128"/>
                  <a:gd name="T10" fmla="*/ 0 w 128"/>
                  <a:gd name="T11" fmla="*/ 128 h 128"/>
                  <a:gd name="T12" fmla="*/ 3 w 128"/>
                  <a:gd name="T13" fmla="*/ 128 h 128"/>
                  <a:gd name="T14" fmla="*/ 3 w 128"/>
                  <a:gd name="T15" fmla="*/ 123 h 128"/>
                  <a:gd name="T16" fmla="*/ 7 w 128"/>
                  <a:gd name="T17" fmla="*/ 123 h 128"/>
                  <a:gd name="T18" fmla="*/ 7 w 128"/>
                  <a:gd name="T19" fmla="*/ 7 h 128"/>
                  <a:gd name="T20" fmla="*/ 121 w 128"/>
                  <a:gd name="T21" fmla="*/ 7 h 128"/>
                  <a:gd name="T22" fmla="*/ 121 w 128"/>
                  <a:gd name="T23" fmla="*/ 121 h 128"/>
                  <a:gd name="T24" fmla="*/ 3 w 128"/>
                  <a:gd name="T25" fmla="*/ 121 h 128"/>
                  <a:gd name="T26" fmla="*/ 3 w 128"/>
                  <a:gd name="T27" fmla="*/ 123 h 128"/>
                  <a:gd name="T28" fmla="*/ 7 w 128"/>
                  <a:gd name="T29" fmla="*/ 123 h 128"/>
                  <a:gd name="T30" fmla="*/ 3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3" y="123"/>
                    </a:moveTo>
                    <a:lnTo>
                      <a:pt x="3" y="128"/>
                    </a:lnTo>
                    <a:lnTo>
                      <a:pt x="128" y="128"/>
                    </a:lnTo>
                    <a:lnTo>
                      <a:pt x="128" y="0"/>
                    </a:lnTo>
                    <a:lnTo>
                      <a:pt x="0" y="0"/>
                    </a:lnTo>
                    <a:lnTo>
                      <a:pt x="0" y="128"/>
                    </a:lnTo>
                    <a:lnTo>
                      <a:pt x="3" y="128"/>
                    </a:lnTo>
                    <a:lnTo>
                      <a:pt x="3" y="123"/>
                    </a:lnTo>
                    <a:lnTo>
                      <a:pt x="7" y="123"/>
                    </a:lnTo>
                    <a:lnTo>
                      <a:pt x="7" y="7"/>
                    </a:lnTo>
                    <a:lnTo>
                      <a:pt x="121" y="7"/>
                    </a:lnTo>
                    <a:lnTo>
                      <a:pt x="121" y="121"/>
                    </a:lnTo>
                    <a:lnTo>
                      <a:pt x="3" y="121"/>
                    </a:lnTo>
                    <a:lnTo>
                      <a:pt x="3" y="123"/>
                    </a:lnTo>
                    <a:lnTo>
                      <a:pt x="7" y="123"/>
                    </a:lnTo>
                    <a:lnTo>
                      <a:pt x="3"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Rectangle 71"/>
              <p:cNvSpPr>
                <a:spLocks noChangeArrowheads="1"/>
              </p:cNvSpPr>
              <p:nvPr/>
            </p:nvSpPr>
            <p:spPr bwMode="auto">
              <a:xfrm>
                <a:off x="442" y="1153"/>
                <a:ext cx="355" cy="3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2"/>
              <p:cNvSpPr>
                <a:spLocks/>
              </p:cNvSpPr>
              <p:nvPr/>
            </p:nvSpPr>
            <p:spPr bwMode="auto">
              <a:xfrm>
                <a:off x="527" y="1153"/>
                <a:ext cx="270" cy="257"/>
              </a:xfrm>
              <a:custGeom>
                <a:avLst/>
                <a:gdLst>
                  <a:gd name="T0" fmla="*/ 270 w 270"/>
                  <a:gd name="T1" fmla="*/ 0 h 257"/>
                  <a:gd name="T2" fmla="*/ 192 w 270"/>
                  <a:gd name="T3" fmla="*/ 0 h 257"/>
                  <a:gd name="T4" fmla="*/ 192 w 270"/>
                  <a:gd name="T5" fmla="*/ 88 h 257"/>
                  <a:gd name="T6" fmla="*/ 67 w 270"/>
                  <a:gd name="T7" fmla="*/ 88 h 257"/>
                  <a:gd name="T8" fmla="*/ 64 w 270"/>
                  <a:gd name="T9" fmla="*/ 88 h 257"/>
                  <a:gd name="T10" fmla="*/ 64 w 270"/>
                  <a:gd name="T11" fmla="*/ 0 h 257"/>
                  <a:gd name="T12" fmla="*/ 0 w 270"/>
                  <a:gd name="T13" fmla="*/ 0 h 257"/>
                  <a:gd name="T14" fmla="*/ 0 w 270"/>
                  <a:gd name="T15" fmla="*/ 257 h 257"/>
                  <a:gd name="T16" fmla="*/ 270 w 270"/>
                  <a:gd name="T17" fmla="*/ 257 h 257"/>
                  <a:gd name="T18" fmla="*/ 270 w 270"/>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7">
                    <a:moveTo>
                      <a:pt x="270" y="0"/>
                    </a:moveTo>
                    <a:lnTo>
                      <a:pt x="192" y="0"/>
                    </a:lnTo>
                    <a:lnTo>
                      <a:pt x="192" y="88"/>
                    </a:lnTo>
                    <a:lnTo>
                      <a:pt x="67" y="88"/>
                    </a:lnTo>
                    <a:lnTo>
                      <a:pt x="64" y="88"/>
                    </a:lnTo>
                    <a:lnTo>
                      <a:pt x="64" y="0"/>
                    </a:lnTo>
                    <a:lnTo>
                      <a:pt x="0" y="0"/>
                    </a:lnTo>
                    <a:lnTo>
                      <a:pt x="0" y="257"/>
                    </a:lnTo>
                    <a:lnTo>
                      <a:pt x="270" y="257"/>
                    </a:lnTo>
                    <a:lnTo>
                      <a:pt x="2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3"/>
              <p:cNvSpPr>
                <a:spLocks/>
              </p:cNvSpPr>
              <p:nvPr/>
            </p:nvSpPr>
            <p:spPr bwMode="auto">
              <a:xfrm>
                <a:off x="527" y="1153"/>
                <a:ext cx="270" cy="257"/>
              </a:xfrm>
              <a:custGeom>
                <a:avLst/>
                <a:gdLst>
                  <a:gd name="T0" fmla="*/ 270 w 270"/>
                  <a:gd name="T1" fmla="*/ 0 h 257"/>
                  <a:gd name="T2" fmla="*/ 192 w 270"/>
                  <a:gd name="T3" fmla="*/ 0 h 257"/>
                  <a:gd name="T4" fmla="*/ 192 w 270"/>
                  <a:gd name="T5" fmla="*/ 88 h 257"/>
                  <a:gd name="T6" fmla="*/ 67 w 270"/>
                  <a:gd name="T7" fmla="*/ 88 h 257"/>
                  <a:gd name="T8" fmla="*/ 64 w 270"/>
                  <a:gd name="T9" fmla="*/ 88 h 257"/>
                  <a:gd name="T10" fmla="*/ 64 w 270"/>
                  <a:gd name="T11" fmla="*/ 0 h 257"/>
                  <a:gd name="T12" fmla="*/ 0 w 270"/>
                  <a:gd name="T13" fmla="*/ 0 h 257"/>
                  <a:gd name="T14" fmla="*/ 0 w 270"/>
                  <a:gd name="T15" fmla="*/ 257 h 257"/>
                  <a:gd name="T16" fmla="*/ 270 w 270"/>
                  <a:gd name="T17" fmla="*/ 257 h 257"/>
                  <a:gd name="T18" fmla="*/ 270 w 270"/>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7">
                    <a:moveTo>
                      <a:pt x="270" y="0"/>
                    </a:moveTo>
                    <a:lnTo>
                      <a:pt x="192" y="0"/>
                    </a:lnTo>
                    <a:lnTo>
                      <a:pt x="192" y="88"/>
                    </a:lnTo>
                    <a:lnTo>
                      <a:pt x="67" y="88"/>
                    </a:lnTo>
                    <a:lnTo>
                      <a:pt x="64" y="88"/>
                    </a:lnTo>
                    <a:lnTo>
                      <a:pt x="64" y="0"/>
                    </a:lnTo>
                    <a:lnTo>
                      <a:pt x="0" y="0"/>
                    </a:lnTo>
                    <a:lnTo>
                      <a:pt x="0" y="257"/>
                    </a:lnTo>
                    <a:lnTo>
                      <a:pt x="270" y="257"/>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4"/>
              <p:cNvSpPr>
                <a:spLocks noEditPoints="1"/>
              </p:cNvSpPr>
              <p:nvPr/>
            </p:nvSpPr>
            <p:spPr bwMode="auto">
              <a:xfrm>
                <a:off x="520" y="1153"/>
                <a:ext cx="277" cy="264"/>
              </a:xfrm>
              <a:custGeom>
                <a:avLst/>
                <a:gdLst>
                  <a:gd name="T0" fmla="*/ 5 w 277"/>
                  <a:gd name="T1" fmla="*/ 259 h 264"/>
                  <a:gd name="T2" fmla="*/ 5 w 277"/>
                  <a:gd name="T3" fmla="*/ 259 h 264"/>
                  <a:gd name="T4" fmla="*/ 7 w 277"/>
                  <a:gd name="T5" fmla="*/ 259 h 264"/>
                  <a:gd name="T6" fmla="*/ 5 w 277"/>
                  <a:gd name="T7" fmla="*/ 259 h 264"/>
                  <a:gd name="T8" fmla="*/ 7 w 277"/>
                  <a:gd name="T9" fmla="*/ 259 h 264"/>
                  <a:gd name="T10" fmla="*/ 7 w 277"/>
                  <a:gd name="T11" fmla="*/ 259 h 264"/>
                  <a:gd name="T12" fmla="*/ 7 w 277"/>
                  <a:gd name="T13" fmla="*/ 0 h 264"/>
                  <a:gd name="T14" fmla="*/ 0 w 277"/>
                  <a:gd name="T15" fmla="*/ 0 h 264"/>
                  <a:gd name="T16" fmla="*/ 0 w 277"/>
                  <a:gd name="T17" fmla="*/ 264 h 264"/>
                  <a:gd name="T18" fmla="*/ 5 w 277"/>
                  <a:gd name="T19" fmla="*/ 264 h 264"/>
                  <a:gd name="T20" fmla="*/ 277 w 277"/>
                  <a:gd name="T21" fmla="*/ 264 h 264"/>
                  <a:gd name="T22" fmla="*/ 277 w 277"/>
                  <a:gd name="T23" fmla="*/ 257 h 264"/>
                  <a:gd name="T24" fmla="*/ 7 w 277"/>
                  <a:gd name="T25" fmla="*/ 257 h 264"/>
                  <a:gd name="T26" fmla="*/ 7 w 277"/>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264">
                    <a:moveTo>
                      <a:pt x="5" y="259"/>
                    </a:moveTo>
                    <a:lnTo>
                      <a:pt x="5" y="259"/>
                    </a:lnTo>
                    <a:lnTo>
                      <a:pt x="7" y="259"/>
                    </a:lnTo>
                    <a:lnTo>
                      <a:pt x="5" y="259"/>
                    </a:lnTo>
                    <a:close/>
                    <a:moveTo>
                      <a:pt x="7" y="259"/>
                    </a:moveTo>
                    <a:lnTo>
                      <a:pt x="7" y="259"/>
                    </a:lnTo>
                    <a:close/>
                    <a:moveTo>
                      <a:pt x="7" y="0"/>
                    </a:moveTo>
                    <a:lnTo>
                      <a:pt x="0" y="0"/>
                    </a:lnTo>
                    <a:lnTo>
                      <a:pt x="0" y="264"/>
                    </a:lnTo>
                    <a:lnTo>
                      <a:pt x="5" y="264"/>
                    </a:lnTo>
                    <a:lnTo>
                      <a:pt x="277" y="264"/>
                    </a:lnTo>
                    <a:lnTo>
                      <a:pt x="277" y="257"/>
                    </a:lnTo>
                    <a:lnTo>
                      <a:pt x="7" y="257"/>
                    </a:lnTo>
                    <a:lnTo>
                      <a:pt x="7" y="0"/>
                    </a:lnTo>
                    <a:close/>
                  </a:path>
                </a:pathLst>
              </a:custGeom>
              <a:solidFill>
                <a:srgbClr val="D5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5"/>
              <p:cNvSpPr>
                <a:spLocks noEditPoints="1"/>
              </p:cNvSpPr>
              <p:nvPr/>
            </p:nvSpPr>
            <p:spPr bwMode="auto">
              <a:xfrm>
                <a:off x="520" y="1153"/>
                <a:ext cx="277" cy="264"/>
              </a:xfrm>
              <a:custGeom>
                <a:avLst/>
                <a:gdLst>
                  <a:gd name="T0" fmla="*/ 5 w 277"/>
                  <a:gd name="T1" fmla="*/ 259 h 264"/>
                  <a:gd name="T2" fmla="*/ 5 w 277"/>
                  <a:gd name="T3" fmla="*/ 259 h 264"/>
                  <a:gd name="T4" fmla="*/ 7 w 277"/>
                  <a:gd name="T5" fmla="*/ 259 h 264"/>
                  <a:gd name="T6" fmla="*/ 5 w 277"/>
                  <a:gd name="T7" fmla="*/ 259 h 264"/>
                  <a:gd name="T8" fmla="*/ 7 w 277"/>
                  <a:gd name="T9" fmla="*/ 259 h 264"/>
                  <a:gd name="T10" fmla="*/ 7 w 277"/>
                  <a:gd name="T11" fmla="*/ 259 h 264"/>
                  <a:gd name="T12" fmla="*/ 7 w 277"/>
                  <a:gd name="T13" fmla="*/ 0 h 264"/>
                  <a:gd name="T14" fmla="*/ 0 w 277"/>
                  <a:gd name="T15" fmla="*/ 0 h 264"/>
                  <a:gd name="T16" fmla="*/ 0 w 277"/>
                  <a:gd name="T17" fmla="*/ 264 h 264"/>
                  <a:gd name="T18" fmla="*/ 5 w 277"/>
                  <a:gd name="T19" fmla="*/ 264 h 264"/>
                  <a:gd name="T20" fmla="*/ 277 w 277"/>
                  <a:gd name="T21" fmla="*/ 264 h 264"/>
                  <a:gd name="T22" fmla="*/ 277 w 277"/>
                  <a:gd name="T23" fmla="*/ 257 h 264"/>
                  <a:gd name="T24" fmla="*/ 7 w 277"/>
                  <a:gd name="T25" fmla="*/ 257 h 264"/>
                  <a:gd name="T26" fmla="*/ 7 w 277"/>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264">
                    <a:moveTo>
                      <a:pt x="5" y="259"/>
                    </a:moveTo>
                    <a:lnTo>
                      <a:pt x="5" y="259"/>
                    </a:lnTo>
                    <a:lnTo>
                      <a:pt x="7" y="259"/>
                    </a:lnTo>
                    <a:lnTo>
                      <a:pt x="5" y="259"/>
                    </a:lnTo>
                    <a:moveTo>
                      <a:pt x="7" y="259"/>
                    </a:moveTo>
                    <a:lnTo>
                      <a:pt x="7" y="259"/>
                    </a:lnTo>
                    <a:moveTo>
                      <a:pt x="7" y="0"/>
                    </a:moveTo>
                    <a:lnTo>
                      <a:pt x="0" y="0"/>
                    </a:lnTo>
                    <a:lnTo>
                      <a:pt x="0" y="264"/>
                    </a:lnTo>
                    <a:lnTo>
                      <a:pt x="5" y="264"/>
                    </a:lnTo>
                    <a:lnTo>
                      <a:pt x="277" y="264"/>
                    </a:lnTo>
                    <a:lnTo>
                      <a:pt x="277" y="257"/>
                    </a:lnTo>
                    <a:lnTo>
                      <a:pt x="7" y="25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Rectangle 76"/>
              <p:cNvSpPr>
                <a:spLocks noChangeArrowheads="1"/>
              </p:cNvSpPr>
              <p:nvPr/>
            </p:nvSpPr>
            <p:spPr bwMode="auto">
              <a:xfrm>
                <a:off x="598" y="1153"/>
                <a:ext cx="114" cy="81"/>
              </a:xfrm>
              <a:prstGeom prst="rect">
                <a:avLst/>
              </a:prstGeom>
              <a:solidFill>
                <a:srgbClr val="B1B1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Rectangle 77"/>
              <p:cNvSpPr>
                <a:spLocks noChangeArrowheads="1"/>
              </p:cNvSpPr>
              <p:nvPr/>
            </p:nvSpPr>
            <p:spPr bwMode="auto">
              <a:xfrm>
                <a:off x="598" y="1153"/>
                <a:ext cx="11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8"/>
              <p:cNvSpPr>
                <a:spLocks noEditPoints="1"/>
              </p:cNvSpPr>
              <p:nvPr/>
            </p:nvSpPr>
            <p:spPr bwMode="auto">
              <a:xfrm>
                <a:off x="591" y="1153"/>
                <a:ext cx="128" cy="88"/>
              </a:xfrm>
              <a:custGeom>
                <a:avLst/>
                <a:gdLst>
                  <a:gd name="T0" fmla="*/ 3 w 128"/>
                  <a:gd name="T1" fmla="*/ 83 h 88"/>
                  <a:gd name="T2" fmla="*/ 3 w 128"/>
                  <a:gd name="T3" fmla="*/ 83 h 88"/>
                  <a:gd name="T4" fmla="*/ 7 w 128"/>
                  <a:gd name="T5" fmla="*/ 83 h 88"/>
                  <a:gd name="T6" fmla="*/ 3 w 128"/>
                  <a:gd name="T7" fmla="*/ 83 h 88"/>
                  <a:gd name="T8" fmla="*/ 7 w 128"/>
                  <a:gd name="T9" fmla="*/ 83 h 88"/>
                  <a:gd name="T10" fmla="*/ 7 w 128"/>
                  <a:gd name="T11" fmla="*/ 83 h 88"/>
                  <a:gd name="T12" fmla="*/ 128 w 128"/>
                  <a:gd name="T13" fmla="*/ 0 h 88"/>
                  <a:gd name="T14" fmla="*/ 121 w 128"/>
                  <a:gd name="T15" fmla="*/ 0 h 88"/>
                  <a:gd name="T16" fmla="*/ 121 w 128"/>
                  <a:gd name="T17" fmla="*/ 81 h 88"/>
                  <a:gd name="T18" fmla="*/ 7 w 128"/>
                  <a:gd name="T19" fmla="*/ 81 h 88"/>
                  <a:gd name="T20" fmla="*/ 7 w 128"/>
                  <a:gd name="T21" fmla="*/ 0 h 88"/>
                  <a:gd name="T22" fmla="*/ 0 w 128"/>
                  <a:gd name="T23" fmla="*/ 0 h 88"/>
                  <a:gd name="T24" fmla="*/ 0 w 128"/>
                  <a:gd name="T25" fmla="*/ 88 h 88"/>
                  <a:gd name="T26" fmla="*/ 3 w 128"/>
                  <a:gd name="T27" fmla="*/ 88 h 88"/>
                  <a:gd name="T28" fmla="*/ 128 w 128"/>
                  <a:gd name="T29" fmla="*/ 88 h 88"/>
                  <a:gd name="T30" fmla="*/ 128 w 128"/>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88">
                    <a:moveTo>
                      <a:pt x="3" y="83"/>
                    </a:moveTo>
                    <a:lnTo>
                      <a:pt x="3" y="83"/>
                    </a:lnTo>
                    <a:lnTo>
                      <a:pt x="7" y="83"/>
                    </a:lnTo>
                    <a:lnTo>
                      <a:pt x="3" y="83"/>
                    </a:lnTo>
                    <a:close/>
                    <a:moveTo>
                      <a:pt x="7" y="83"/>
                    </a:moveTo>
                    <a:lnTo>
                      <a:pt x="7" y="83"/>
                    </a:lnTo>
                    <a:close/>
                    <a:moveTo>
                      <a:pt x="128" y="0"/>
                    </a:moveTo>
                    <a:lnTo>
                      <a:pt x="121" y="0"/>
                    </a:lnTo>
                    <a:lnTo>
                      <a:pt x="121" y="81"/>
                    </a:lnTo>
                    <a:lnTo>
                      <a:pt x="7" y="81"/>
                    </a:lnTo>
                    <a:lnTo>
                      <a:pt x="7" y="0"/>
                    </a:lnTo>
                    <a:lnTo>
                      <a:pt x="0" y="0"/>
                    </a:lnTo>
                    <a:lnTo>
                      <a:pt x="0" y="88"/>
                    </a:lnTo>
                    <a:lnTo>
                      <a:pt x="3" y="88"/>
                    </a:lnTo>
                    <a:lnTo>
                      <a:pt x="128" y="88"/>
                    </a:lnTo>
                    <a:lnTo>
                      <a:pt x="128"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9"/>
              <p:cNvSpPr>
                <a:spLocks noEditPoints="1"/>
              </p:cNvSpPr>
              <p:nvPr/>
            </p:nvSpPr>
            <p:spPr bwMode="auto">
              <a:xfrm>
                <a:off x="591" y="1153"/>
                <a:ext cx="128" cy="88"/>
              </a:xfrm>
              <a:custGeom>
                <a:avLst/>
                <a:gdLst>
                  <a:gd name="T0" fmla="*/ 3 w 128"/>
                  <a:gd name="T1" fmla="*/ 83 h 88"/>
                  <a:gd name="T2" fmla="*/ 3 w 128"/>
                  <a:gd name="T3" fmla="*/ 83 h 88"/>
                  <a:gd name="T4" fmla="*/ 7 w 128"/>
                  <a:gd name="T5" fmla="*/ 83 h 88"/>
                  <a:gd name="T6" fmla="*/ 3 w 128"/>
                  <a:gd name="T7" fmla="*/ 83 h 88"/>
                  <a:gd name="T8" fmla="*/ 7 w 128"/>
                  <a:gd name="T9" fmla="*/ 83 h 88"/>
                  <a:gd name="T10" fmla="*/ 7 w 128"/>
                  <a:gd name="T11" fmla="*/ 83 h 88"/>
                  <a:gd name="T12" fmla="*/ 128 w 128"/>
                  <a:gd name="T13" fmla="*/ 0 h 88"/>
                  <a:gd name="T14" fmla="*/ 121 w 128"/>
                  <a:gd name="T15" fmla="*/ 0 h 88"/>
                  <a:gd name="T16" fmla="*/ 121 w 128"/>
                  <a:gd name="T17" fmla="*/ 81 h 88"/>
                  <a:gd name="T18" fmla="*/ 7 w 128"/>
                  <a:gd name="T19" fmla="*/ 81 h 88"/>
                  <a:gd name="T20" fmla="*/ 7 w 128"/>
                  <a:gd name="T21" fmla="*/ 0 h 88"/>
                  <a:gd name="T22" fmla="*/ 0 w 128"/>
                  <a:gd name="T23" fmla="*/ 0 h 88"/>
                  <a:gd name="T24" fmla="*/ 0 w 128"/>
                  <a:gd name="T25" fmla="*/ 88 h 88"/>
                  <a:gd name="T26" fmla="*/ 3 w 128"/>
                  <a:gd name="T27" fmla="*/ 88 h 88"/>
                  <a:gd name="T28" fmla="*/ 128 w 128"/>
                  <a:gd name="T29" fmla="*/ 88 h 88"/>
                  <a:gd name="T30" fmla="*/ 128 w 128"/>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88">
                    <a:moveTo>
                      <a:pt x="3" y="83"/>
                    </a:moveTo>
                    <a:lnTo>
                      <a:pt x="3" y="83"/>
                    </a:lnTo>
                    <a:lnTo>
                      <a:pt x="7" y="83"/>
                    </a:lnTo>
                    <a:lnTo>
                      <a:pt x="3" y="83"/>
                    </a:lnTo>
                    <a:moveTo>
                      <a:pt x="7" y="83"/>
                    </a:moveTo>
                    <a:lnTo>
                      <a:pt x="7" y="83"/>
                    </a:lnTo>
                    <a:moveTo>
                      <a:pt x="128" y="0"/>
                    </a:moveTo>
                    <a:lnTo>
                      <a:pt x="121" y="0"/>
                    </a:lnTo>
                    <a:lnTo>
                      <a:pt x="121" y="81"/>
                    </a:lnTo>
                    <a:lnTo>
                      <a:pt x="7" y="81"/>
                    </a:lnTo>
                    <a:lnTo>
                      <a:pt x="7" y="0"/>
                    </a:lnTo>
                    <a:lnTo>
                      <a:pt x="0" y="0"/>
                    </a:lnTo>
                    <a:lnTo>
                      <a:pt x="0" y="88"/>
                    </a:lnTo>
                    <a:lnTo>
                      <a:pt x="3" y="88"/>
                    </a:lnTo>
                    <a:lnTo>
                      <a:pt x="128" y="88"/>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0"/>
              <p:cNvSpPr>
                <a:spLocks noEditPoints="1"/>
              </p:cNvSpPr>
              <p:nvPr/>
            </p:nvSpPr>
            <p:spPr bwMode="auto">
              <a:xfrm>
                <a:off x="435" y="1146"/>
                <a:ext cx="369" cy="371"/>
              </a:xfrm>
              <a:custGeom>
                <a:avLst/>
                <a:gdLst>
                  <a:gd name="T0" fmla="*/ 2 w 369"/>
                  <a:gd name="T1" fmla="*/ 369 h 371"/>
                  <a:gd name="T2" fmla="*/ 2 w 369"/>
                  <a:gd name="T3" fmla="*/ 369 h 371"/>
                  <a:gd name="T4" fmla="*/ 7 w 369"/>
                  <a:gd name="T5" fmla="*/ 369 h 371"/>
                  <a:gd name="T6" fmla="*/ 2 w 369"/>
                  <a:gd name="T7" fmla="*/ 369 h 371"/>
                  <a:gd name="T8" fmla="*/ 7 w 369"/>
                  <a:gd name="T9" fmla="*/ 369 h 371"/>
                  <a:gd name="T10" fmla="*/ 7 w 369"/>
                  <a:gd name="T11" fmla="*/ 369 h 371"/>
                  <a:gd name="T12" fmla="*/ 85 w 369"/>
                  <a:gd name="T13" fmla="*/ 0 h 371"/>
                  <a:gd name="T14" fmla="*/ 0 w 369"/>
                  <a:gd name="T15" fmla="*/ 0 h 371"/>
                  <a:gd name="T16" fmla="*/ 0 w 369"/>
                  <a:gd name="T17" fmla="*/ 371 h 371"/>
                  <a:gd name="T18" fmla="*/ 2 w 369"/>
                  <a:gd name="T19" fmla="*/ 371 h 371"/>
                  <a:gd name="T20" fmla="*/ 369 w 369"/>
                  <a:gd name="T21" fmla="*/ 371 h 371"/>
                  <a:gd name="T22" fmla="*/ 369 w 369"/>
                  <a:gd name="T23" fmla="*/ 271 h 371"/>
                  <a:gd name="T24" fmla="*/ 362 w 369"/>
                  <a:gd name="T25" fmla="*/ 271 h 371"/>
                  <a:gd name="T26" fmla="*/ 362 w 369"/>
                  <a:gd name="T27" fmla="*/ 364 h 371"/>
                  <a:gd name="T28" fmla="*/ 7 w 369"/>
                  <a:gd name="T29" fmla="*/ 364 h 371"/>
                  <a:gd name="T30" fmla="*/ 7 w 369"/>
                  <a:gd name="T31" fmla="*/ 7 h 371"/>
                  <a:gd name="T32" fmla="*/ 85 w 369"/>
                  <a:gd name="T33" fmla="*/ 7 h 371"/>
                  <a:gd name="T34" fmla="*/ 85 w 369"/>
                  <a:gd name="T3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371">
                    <a:moveTo>
                      <a:pt x="2" y="369"/>
                    </a:moveTo>
                    <a:lnTo>
                      <a:pt x="2" y="369"/>
                    </a:lnTo>
                    <a:lnTo>
                      <a:pt x="7" y="369"/>
                    </a:lnTo>
                    <a:lnTo>
                      <a:pt x="2" y="369"/>
                    </a:lnTo>
                    <a:close/>
                    <a:moveTo>
                      <a:pt x="7" y="369"/>
                    </a:moveTo>
                    <a:lnTo>
                      <a:pt x="7" y="369"/>
                    </a:lnTo>
                    <a:close/>
                    <a:moveTo>
                      <a:pt x="85" y="0"/>
                    </a:moveTo>
                    <a:lnTo>
                      <a:pt x="0" y="0"/>
                    </a:lnTo>
                    <a:lnTo>
                      <a:pt x="0" y="371"/>
                    </a:lnTo>
                    <a:lnTo>
                      <a:pt x="2" y="371"/>
                    </a:lnTo>
                    <a:lnTo>
                      <a:pt x="369" y="371"/>
                    </a:lnTo>
                    <a:lnTo>
                      <a:pt x="369" y="271"/>
                    </a:lnTo>
                    <a:lnTo>
                      <a:pt x="362" y="271"/>
                    </a:lnTo>
                    <a:lnTo>
                      <a:pt x="362" y="364"/>
                    </a:lnTo>
                    <a:lnTo>
                      <a:pt x="7" y="364"/>
                    </a:lnTo>
                    <a:lnTo>
                      <a:pt x="7" y="7"/>
                    </a:lnTo>
                    <a:lnTo>
                      <a:pt x="85" y="7"/>
                    </a:lnTo>
                    <a:lnTo>
                      <a:pt x="85"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1"/>
              <p:cNvSpPr>
                <a:spLocks noEditPoints="1"/>
              </p:cNvSpPr>
              <p:nvPr/>
            </p:nvSpPr>
            <p:spPr bwMode="auto">
              <a:xfrm>
                <a:off x="435" y="1146"/>
                <a:ext cx="369" cy="371"/>
              </a:xfrm>
              <a:custGeom>
                <a:avLst/>
                <a:gdLst>
                  <a:gd name="T0" fmla="*/ 2 w 369"/>
                  <a:gd name="T1" fmla="*/ 369 h 371"/>
                  <a:gd name="T2" fmla="*/ 2 w 369"/>
                  <a:gd name="T3" fmla="*/ 369 h 371"/>
                  <a:gd name="T4" fmla="*/ 7 w 369"/>
                  <a:gd name="T5" fmla="*/ 369 h 371"/>
                  <a:gd name="T6" fmla="*/ 2 w 369"/>
                  <a:gd name="T7" fmla="*/ 369 h 371"/>
                  <a:gd name="T8" fmla="*/ 7 w 369"/>
                  <a:gd name="T9" fmla="*/ 369 h 371"/>
                  <a:gd name="T10" fmla="*/ 7 w 369"/>
                  <a:gd name="T11" fmla="*/ 369 h 371"/>
                  <a:gd name="T12" fmla="*/ 85 w 369"/>
                  <a:gd name="T13" fmla="*/ 0 h 371"/>
                  <a:gd name="T14" fmla="*/ 0 w 369"/>
                  <a:gd name="T15" fmla="*/ 0 h 371"/>
                  <a:gd name="T16" fmla="*/ 0 w 369"/>
                  <a:gd name="T17" fmla="*/ 371 h 371"/>
                  <a:gd name="T18" fmla="*/ 2 w 369"/>
                  <a:gd name="T19" fmla="*/ 371 h 371"/>
                  <a:gd name="T20" fmla="*/ 369 w 369"/>
                  <a:gd name="T21" fmla="*/ 371 h 371"/>
                  <a:gd name="T22" fmla="*/ 369 w 369"/>
                  <a:gd name="T23" fmla="*/ 271 h 371"/>
                  <a:gd name="T24" fmla="*/ 362 w 369"/>
                  <a:gd name="T25" fmla="*/ 271 h 371"/>
                  <a:gd name="T26" fmla="*/ 362 w 369"/>
                  <a:gd name="T27" fmla="*/ 364 h 371"/>
                  <a:gd name="T28" fmla="*/ 7 w 369"/>
                  <a:gd name="T29" fmla="*/ 364 h 371"/>
                  <a:gd name="T30" fmla="*/ 7 w 369"/>
                  <a:gd name="T31" fmla="*/ 7 h 371"/>
                  <a:gd name="T32" fmla="*/ 85 w 369"/>
                  <a:gd name="T33" fmla="*/ 7 h 371"/>
                  <a:gd name="T34" fmla="*/ 85 w 369"/>
                  <a:gd name="T3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371">
                    <a:moveTo>
                      <a:pt x="2" y="369"/>
                    </a:moveTo>
                    <a:lnTo>
                      <a:pt x="2" y="369"/>
                    </a:lnTo>
                    <a:lnTo>
                      <a:pt x="7" y="369"/>
                    </a:lnTo>
                    <a:lnTo>
                      <a:pt x="2" y="369"/>
                    </a:lnTo>
                    <a:moveTo>
                      <a:pt x="7" y="369"/>
                    </a:moveTo>
                    <a:lnTo>
                      <a:pt x="7" y="369"/>
                    </a:lnTo>
                    <a:moveTo>
                      <a:pt x="85" y="0"/>
                    </a:moveTo>
                    <a:lnTo>
                      <a:pt x="0" y="0"/>
                    </a:lnTo>
                    <a:lnTo>
                      <a:pt x="0" y="371"/>
                    </a:lnTo>
                    <a:lnTo>
                      <a:pt x="2" y="371"/>
                    </a:lnTo>
                    <a:lnTo>
                      <a:pt x="369" y="371"/>
                    </a:lnTo>
                    <a:lnTo>
                      <a:pt x="369" y="271"/>
                    </a:lnTo>
                    <a:lnTo>
                      <a:pt x="362" y="271"/>
                    </a:lnTo>
                    <a:lnTo>
                      <a:pt x="362" y="364"/>
                    </a:lnTo>
                    <a:lnTo>
                      <a:pt x="7" y="364"/>
                    </a:lnTo>
                    <a:lnTo>
                      <a:pt x="7" y="7"/>
                    </a:lnTo>
                    <a:lnTo>
                      <a:pt x="85" y="7"/>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2"/>
              <p:cNvSpPr>
                <a:spLocks noEditPoints="1"/>
              </p:cNvSpPr>
              <p:nvPr/>
            </p:nvSpPr>
            <p:spPr bwMode="auto">
              <a:xfrm>
                <a:off x="527" y="1146"/>
                <a:ext cx="277" cy="264"/>
              </a:xfrm>
              <a:custGeom>
                <a:avLst/>
                <a:gdLst>
                  <a:gd name="T0" fmla="*/ 64 w 277"/>
                  <a:gd name="T1" fmla="*/ 0 h 264"/>
                  <a:gd name="T2" fmla="*/ 0 w 277"/>
                  <a:gd name="T3" fmla="*/ 0 h 264"/>
                  <a:gd name="T4" fmla="*/ 0 w 277"/>
                  <a:gd name="T5" fmla="*/ 7 h 264"/>
                  <a:gd name="T6" fmla="*/ 64 w 277"/>
                  <a:gd name="T7" fmla="*/ 7 h 264"/>
                  <a:gd name="T8" fmla="*/ 64 w 277"/>
                  <a:gd name="T9" fmla="*/ 0 h 264"/>
                  <a:gd name="T10" fmla="*/ 277 w 277"/>
                  <a:gd name="T11" fmla="*/ 0 h 264"/>
                  <a:gd name="T12" fmla="*/ 192 w 277"/>
                  <a:gd name="T13" fmla="*/ 0 h 264"/>
                  <a:gd name="T14" fmla="*/ 192 w 277"/>
                  <a:gd name="T15" fmla="*/ 7 h 264"/>
                  <a:gd name="T16" fmla="*/ 270 w 277"/>
                  <a:gd name="T17" fmla="*/ 7 h 264"/>
                  <a:gd name="T18" fmla="*/ 270 w 277"/>
                  <a:gd name="T19" fmla="*/ 264 h 264"/>
                  <a:gd name="T20" fmla="*/ 277 w 277"/>
                  <a:gd name="T21" fmla="*/ 264 h 264"/>
                  <a:gd name="T22" fmla="*/ 277 w 277"/>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64">
                    <a:moveTo>
                      <a:pt x="64" y="0"/>
                    </a:moveTo>
                    <a:lnTo>
                      <a:pt x="0" y="0"/>
                    </a:lnTo>
                    <a:lnTo>
                      <a:pt x="0" y="7"/>
                    </a:lnTo>
                    <a:lnTo>
                      <a:pt x="64" y="7"/>
                    </a:lnTo>
                    <a:lnTo>
                      <a:pt x="64" y="0"/>
                    </a:lnTo>
                    <a:close/>
                    <a:moveTo>
                      <a:pt x="277" y="0"/>
                    </a:moveTo>
                    <a:lnTo>
                      <a:pt x="192" y="0"/>
                    </a:lnTo>
                    <a:lnTo>
                      <a:pt x="192" y="7"/>
                    </a:lnTo>
                    <a:lnTo>
                      <a:pt x="270" y="7"/>
                    </a:lnTo>
                    <a:lnTo>
                      <a:pt x="270" y="264"/>
                    </a:lnTo>
                    <a:lnTo>
                      <a:pt x="277" y="264"/>
                    </a:lnTo>
                    <a:lnTo>
                      <a:pt x="277"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3"/>
              <p:cNvSpPr>
                <a:spLocks noEditPoints="1"/>
              </p:cNvSpPr>
              <p:nvPr/>
            </p:nvSpPr>
            <p:spPr bwMode="auto">
              <a:xfrm>
                <a:off x="527" y="1146"/>
                <a:ext cx="277" cy="264"/>
              </a:xfrm>
              <a:custGeom>
                <a:avLst/>
                <a:gdLst>
                  <a:gd name="T0" fmla="*/ 64 w 277"/>
                  <a:gd name="T1" fmla="*/ 0 h 264"/>
                  <a:gd name="T2" fmla="*/ 0 w 277"/>
                  <a:gd name="T3" fmla="*/ 0 h 264"/>
                  <a:gd name="T4" fmla="*/ 0 w 277"/>
                  <a:gd name="T5" fmla="*/ 7 h 264"/>
                  <a:gd name="T6" fmla="*/ 64 w 277"/>
                  <a:gd name="T7" fmla="*/ 7 h 264"/>
                  <a:gd name="T8" fmla="*/ 64 w 277"/>
                  <a:gd name="T9" fmla="*/ 0 h 264"/>
                  <a:gd name="T10" fmla="*/ 277 w 277"/>
                  <a:gd name="T11" fmla="*/ 0 h 264"/>
                  <a:gd name="T12" fmla="*/ 192 w 277"/>
                  <a:gd name="T13" fmla="*/ 0 h 264"/>
                  <a:gd name="T14" fmla="*/ 192 w 277"/>
                  <a:gd name="T15" fmla="*/ 7 h 264"/>
                  <a:gd name="T16" fmla="*/ 270 w 277"/>
                  <a:gd name="T17" fmla="*/ 7 h 264"/>
                  <a:gd name="T18" fmla="*/ 270 w 277"/>
                  <a:gd name="T19" fmla="*/ 264 h 264"/>
                  <a:gd name="T20" fmla="*/ 277 w 277"/>
                  <a:gd name="T21" fmla="*/ 264 h 264"/>
                  <a:gd name="T22" fmla="*/ 277 w 277"/>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64">
                    <a:moveTo>
                      <a:pt x="64" y="0"/>
                    </a:moveTo>
                    <a:lnTo>
                      <a:pt x="0" y="0"/>
                    </a:lnTo>
                    <a:lnTo>
                      <a:pt x="0" y="7"/>
                    </a:lnTo>
                    <a:lnTo>
                      <a:pt x="64" y="7"/>
                    </a:lnTo>
                    <a:lnTo>
                      <a:pt x="64" y="0"/>
                    </a:lnTo>
                    <a:moveTo>
                      <a:pt x="277" y="0"/>
                    </a:moveTo>
                    <a:lnTo>
                      <a:pt x="192" y="0"/>
                    </a:lnTo>
                    <a:lnTo>
                      <a:pt x="192" y="7"/>
                    </a:lnTo>
                    <a:lnTo>
                      <a:pt x="270" y="7"/>
                    </a:lnTo>
                    <a:lnTo>
                      <a:pt x="270" y="264"/>
                    </a:lnTo>
                    <a:lnTo>
                      <a:pt x="277" y="264"/>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4"/>
              <p:cNvSpPr>
                <a:spLocks noEditPoints="1"/>
              </p:cNvSpPr>
              <p:nvPr/>
            </p:nvSpPr>
            <p:spPr bwMode="auto">
              <a:xfrm>
                <a:off x="520" y="1146"/>
                <a:ext cx="284" cy="271"/>
              </a:xfrm>
              <a:custGeom>
                <a:avLst/>
                <a:gdLst>
                  <a:gd name="T0" fmla="*/ 284 w 284"/>
                  <a:gd name="T1" fmla="*/ 264 h 271"/>
                  <a:gd name="T2" fmla="*/ 277 w 284"/>
                  <a:gd name="T3" fmla="*/ 264 h 271"/>
                  <a:gd name="T4" fmla="*/ 277 w 284"/>
                  <a:gd name="T5" fmla="*/ 271 h 271"/>
                  <a:gd name="T6" fmla="*/ 284 w 284"/>
                  <a:gd name="T7" fmla="*/ 271 h 271"/>
                  <a:gd name="T8" fmla="*/ 284 w 284"/>
                  <a:gd name="T9" fmla="*/ 264 h 271"/>
                  <a:gd name="T10" fmla="*/ 7 w 284"/>
                  <a:gd name="T11" fmla="*/ 0 h 271"/>
                  <a:gd name="T12" fmla="*/ 0 w 284"/>
                  <a:gd name="T13" fmla="*/ 0 h 271"/>
                  <a:gd name="T14" fmla="*/ 0 w 284"/>
                  <a:gd name="T15" fmla="*/ 7 h 271"/>
                  <a:gd name="T16" fmla="*/ 7 w 284"/>
                  <a:gd name="T17" fmla="*/ 7 h 271"/>
                  <a:gd name="T18" fmla="*/ 7 w 284"/>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71">
                    <a:moveTo>
                      <a:pt x="284" y="264"/>
                    </a:moveTo>
                    <a:lnTo>
                      <a:pt x="277" y="264"/>
                    </a:lnTo>
                    <a:lnTo>
                      <a:pt x="277" y="271"/>
                    </a:lnTo>
                    <a:lnTo>
                      <a:pt x="284" y="271"/>
                    </a:lnTo>
                    <a:lnTo>
                      <a:pt x="284" y="264"/>
                    </a:lnTo>
                    <a:close/>
                    <a:moveTo>
                      <a:pt x="7" y="0"/>
                    </a:moveTo>
                    <a:lnTo>
                      <a:pt x="0" y="0"/>
                    </a:lnTo>
                    <a:lnTo>
                      <a:pt x="0" y="7"/>
                    </a:lnTo>
                    <a:lnTo>
                      <a:pt x="7" y="7"/>
                    </a:lnTo>
                    <a:lnTo>
                      <a:pt x="7" y="0"/>
                    </a:lnTo>
                    <a:close/>
                  </a:path>
                </a:pathLst>
              </a:custGeom>
              <a:solidFill>
                <a:srgbClr val="807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5"/>
              <p:cNvSpPr>
                <a:spLocks noEditPoints="1"/>
              </p:cNvSpPr>
              <p:nvPr/>
            </p:nvSpPr>
            <p:spPr bwMode="auto">
              <a:xfrm>
                <a:off x="520" y="1146"/>
                <a:ext cx="284" cy="271"/>
              </a:xfrm>
              <a:custGeom>
                <a:avLst/>
                <a:gdLst>
                  <a:gd name="T0" fmla="*/ 284 w 284"/>
                  <a:gd name="T1" fmla="*/ 264 h 271"/>
                  <a:gd name="T2" fmla="*/ 277 w 284"/>
                  <a:gd name="T3" fmla="*/ 264 h 271"/>
                  <a:gd name="T4" fmla="*/ 277 w 284"/>
                  <a:gd name="T5" fmla="*/ 271 h 271"/>
                  <a:gd name="T6" fmla="*/ 284 w 284"/>
                  <a:gd name="T7" fmla="*/ 271 h 271"/>
                  <a:gd name="T8" fmla="*/ 284 w 284"/>
                  <a:gd name="T9" fmla="*/ 264 h 271"/>
                  <a:gd name="T10" fmla="*/ 7 w 284"/>
                  <a:gd name="T11" fmla="*/ 0 h 271"/>
                  <a:gd name="T12" fmla="*/ 0 w 284"/>
                  <a:gd name="T13" fmla="*/ 0 h 271"/>
                  <a:gd name="T14" fmla="*/ 0 w 284"/>
                  <a:gd name="T15" fmla="*/ 7 h 271"/>
                  <a:gd name="T16" fmla="*/ 7 w 284"/>
                  <a:gd name="T17" fmla="*/ 7 h 271"/>
                  <a:gd name="T18" fmla="*/ 7 w 284"/>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71">
                    <a:moveTo>
                      <a:pt x="284" y="264"/>
                    </a:moveTo>
                    <a:lnTo>
                      <a:pt x="277" y="264"/>
                    </a:lnTo>
                    <a:lnTo>
                      <a:pt x="277" y="271"/>
                    </a:lnTo>
                    <a:lnTo>
                      <a:pt x="284" y="271"/>
                    </a:lnTo>
                    <a:lnTo>
                      <a:pt x="284" y="264"/>
                    </a:lnTo>
                    <a:moveTo>
                      <a:pt x="7" y="0"/>
                    </a:moveTo>
                    <a:lnTo>
                      <a:pt x="0" y="0"/>
                    </a:lnTo>
                    <a:lnTo>
                      <a:pt x="0" y="7"/>
                    </a:lnTo>
                    <a:lnTo>
                      <a:pt x="7"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Rectangle 86"/>
              <p:cNvSpPr>
                <a:spLocks noChangeArrowheads="1"/>
              </p:cNvSpPr>
              <p:nvPr/>
            </p:nvSpPr>
            <p:spPr bwMode="auto">
              <a:xfrm>
                <a:off x="598" y="1146"/>
                <a:ext cx="114" cy="7"/>
              </a:xfrm>
              <a:prstGeom prst="rect">
                <a:avLst/>
              </a:prstGeom>
              <a:solidFill>
                <a:srgbClr val="545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Rectangle 87"/>
              <p:cNvSpPr>
                <a:spLocks noChangeArrowheads="1"/>
              </p:cNvSpPr>
              <p:nvPr/>
            </p:nvSpPr>
            <p:spPr bwMode="auto">
              <a:xfrm>
                <a:off x="598" y="1146"/>
                <a:ext cx="114"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8"/>
              <p:cNvSpPr>
                <a:spLocks noEditPoints="1"/>
              </p:cNvSpPr>
              <p:nvPr/>
            </p:nvSpPr>
            <p:spPr bwMode="auto">
              <a:xfrm>
                <a:off x="591" y="1146"/>
                <a:ext cx="128" cy="7"/>
              </a:xfrm>
              <a:custGeom>
                <a:avLst/>
                <a:gdLst>
                  <a:gd name="T0" fmla="*/ 7 w 128"/>
                  <a:gd name="T1" fmla="*/ 0 h 7"/>
                  <a:gd name="T2" fmla="*/ 0 w 128"/>
                  <a:gd name="T3" fmla="*/ 0 h 7"/>
                  <a:gd name="T4" fmla="*/ 0 w 128"/>
                  <a:gd name="T5" fmla="*/ 7 h 7"/>
                  <a:gd name="T6" fmla="*/ 7 w 128"/>
                  <a:gd name="T7" fmla="*/ 7 h 7"/>
                  <a:gd name="T8" fmla="*/ 7 w 128"/>
                  <a:gd name="T9" fmla="*/ 0 h 7"/>
                  <a:gd name="T10" fmla="*/ 128 w 128"/>
                  <a:gd name="T11" fmla="*/ 0 h 7"/>
                  <a:gd name="T12" fmla="*/ 121 w 128"/>
                  <a:gd name="T13" fmla="*/ 0 h 7"/>
                  <a:gd name="T14" fmla="*/ 121 w 128"/>
                  <a:gd name="T15" fmla="*/ 7 h 7"/>
                  <a:gd name="T16" fmla="*/ 128 w 128"/>
                  <a:gd name="T17" fmla="*/ 7 h 7"/>
                  <a:gd name="T18" fmla="*/ 128 w 12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
                    <a:moveTo>
                      <a:pt x="7" y="0"/>
                    </a:moveTo>
                    <a:lnTo>
                      <a:pt x="0" y="0"/>
                    </a:lnTo>
                    <a:lnTo>
                      <a:pt x="0" y="7"/>
                    </a:lnTo>
                    <a:lnTo>
                      <a:pt x="7" y="7"/>
                    </a:lnTo>
                    <a:lnTo>
                      <a:pt x="7" y="0"/>
                    </a:lnTo>
                    <a:close/>
                    <a:moveTo>
                      <a:pt x="128" y="0"/>
                    </a:moveTo>
                    <a:lnTo>
                      <a:pt x="121" y="0"/>
                    </a:lnTo>
                    <a:lnTo>
                      <a:pt x="121" y="7"/>
                    </a:lnTo>
                    <a:lnTo>
                      <a:pt x="128" y="7"/>
                    </a:lnTo>
                    <a:lnTo>
                      <a:pt x="1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9"/>
              <p:cNvSpPr>
                <a:spLocks noEditPoints="1"/>
              </p:cNvSpPr>
              <p:nvPr/>
            </p:nvSpPr>
            <p:spPr bwMode="auto">
              <a:xfrm>
                <a:off x="591" y="1146"/>
                <a:ext cx="128" cy="7"/>
              </a:xfrm>
              <a:custGeom>
                <a:avLst/>
                <a:gdLst>
                  <a:gd name="T0" fmla="*/ 7 w 128"/>
                  <a:gd name="T1" fmla="*/ 0 h 7"/>
                  <a:gd name="T2" fmla="*/ 0 w 128"/>
                  <a:gd name="T3" fmla="*/ 0 h 7"/>
                  <a:gd name="T4" fmla="*/ 0 w 128"/>
                  <a:gd name="T5" fmla="*/ 7 h 7"/>
                  <a:gd name="T6" fmla="*/ 7 w 128"/>
                  <a:gd name="T7" fmla="*/ 7 h 7"/>
                  <a:gd name="T8" fmla="*/ 7 w 128"/>
                  <a:gd name="T9" fmla="*/ 0 h 7"/>
                  <a:gd name="T10" fmla="*/ 128 w 128"/>
                  <a:gd name="T11" fmla="*/ 0 h 7"/>
                  <a:gd name="T12" fmla="*/ 121 w 128"/>
                  <a:gd name="T13" fmla="*/ 0 h 7"/>
                  <a:gd name="T14" fmla="*/ 121 w 128"/>
                  <a:gd name="T15" fmla="*/ 7 h 7"/>
                  <a:gd name="T16" fmla="*/ 128 w 128"/>
                  <a:gd name="T17" fmla="*/ 7 h 7"/>
                  <a:gd name="T18" fmla="*/ 128 w 12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
                    <a:moveTo>
                      <a:pt x="7" y="0"/>
                    </a:moveTo>
                    <a:lnTo>
                      <a:pt x="0" y="0"/>
                    </a:lnTo>
                    <a:lnTo>
                      <a:pt x="0" y="7"/>
                    </a:lnTo>
                    <a:lnTo>
                      <a:pt x="7" y="7"/>
                    </a:lnTo>
                    <a:lnTo>
                      <a:pt x="7" y="0"/>
                    </a:lnTo>
                    <a:moveTo>
                      <a:pt x="128" y="0"/>
                    </a:moveTo>
                    <a:lnTo>
                      <a:pt x="121" y="0"/>
                    </a:lnTo>
                    <a:lnTo>
                      <a:pt x="121" y="7"/>
                    </a:lnTo>
                    <a:lnTo>
                      <a:pt x="128" y="7"/>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0"/>
              <p:cNvSpPr>
                <a:spLocks/>
              </p:cNvSpPr>
              <p:nvPr/>
            </p:nvSpPr>
            <p:spPr bwMode="auto">
              <a:xfrm>
                <a:off x="920" y="725"/>
                <a:ext cx="10" cy="5"/>
              </a:xfrm>
              <a:custGeom>
                <a:avLst/>
                <a:gdLst>
                  <a:gd name="T0" fmla="*/ 0 w 10"/>
                  <a:gd name="T1" fmla="*/ 3 h 5"/>
                  <a:gd name="T2" fmla="*/ 3 w 10"/>
                  <a:gd name="T3" fmla="*/ 5 h 5"/>
                  <a:gd name="T4" fmla="*/ 10 w 10"/>
                  <a:gd name="T5" fmla="*/ 0 h 5"/>
                  <a:gd name="T6" fmla="*/ 7 w 10"/>
                  <a:gd name="T7" fmla="*/ 0 h 5"/>
                  <a:gd name="T8" fmla="*/ 0 w 10"/>
                  <a:gd name="T9" fmla="*/ 3 h 5"/>
                </a:gdLst>
                <a:ahLst/>
                <a:cxnLst>
                  <a:cxn ang="0">
                    <a:pos x="T0" y="T1"/>
                  </a:cxn>
                  <a:cxn ang="0">
                    <a:pos x="T2" y="T3"/>
                  </a:cxn>
                  <a:cxn ang="0">
                    <a:pos x="T4" y="T5"/>
                  </a:cxn>
                  <a:cxn ang="0">
                    <a:pos x="T6" y="T7"/>
                  </a:cxn>
                  <a:cxn ang="0">
                    <a:pos x="T8" y="T9"/>
                  </a:cxn>
                </a:cxnLst>
                <a:rect l="0" t="0" r="r" b="b"/>
                <a:pathLst>
                  <a:path w="10" h="5">
                    <a:moveTo>
                      <a:pt x="0" y="3"/>
                    </a:moveTo>
                    <a:lnTo>
                      <a:pt x="3" y="5"/>
                    </a:lnTo>
                    <a:lnTo>
                      <a:pt x="10" y="0"/>
                    </a:lnTo>
                    <a:lnTo>
                      <a:pt x="7"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1"/>
              <p:cNvSpPr>
                <a:spLocks/>
              </p:cNvSpPr>
              <p:nvPr/>
            </p:nvSpPr>
            <p:spPr bwMode="auto">
              <a:xfrm>
                <a:off x="920" y="725"/>
                <a:ext cx="10" cy="5"/>
              </a:xfrm>
              <a:custGeom>
                <a:avLst/>
                <a:gdLst>
                  <a:gd name="T0" fmla="*/ 0 w 10"/>
                  <a:gd name="T1" fmla="*/ 3 h 5"/>
                  <a:gd name="T2" fmla="*/ 3 w 10"/>
                  <a:gd name="T3" fmla="*/ 5 h 5"/>
                  <a:gd name="T4" fmla="*/ 10 w 10"/>
                  <a:gd name="T5" fmla="*/ 0 h 5"/>
                  <a:gd name="T6" fmla="*/ 7 w 10"/>
                  <a:gd name="T7" fmla="*/ 0 h 5"/>
                </a:gdLst>
                <a:ahLst/>
                <a:cxnLst>
                  <a:cxn ang="0">
                    <a:pos x="T0" y="T1"/>
                  </a:cxn>
                  <a:cxn ang="0">
                    <a:pos x="T2" y="T3"/>
                  </a:cxn>
                  <a:cxn ang="0">
                    <a:pos x="T4" y="T5"/>
                  </a:cxn>
                  <a:cxn ang="0">
                    <a:pos x="T6" y="T7"/>
                  </a:cxn>
                </a:cxnLst>
                <a:rect l="0" t="0" r="r" b="b"/>
                <a:pathLst>
                  <a:path w="10" h="5">
                    <a:moveTo>
                      <a:pt x="0" y="3"/>
                    </a:moveTo>
                    <a:lnTo>
                      <a:pt x="3" y="5"/>
                    </a:lnTo>
                    <a:lnTo>
                      <a:pt x="1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2"/>
              <p:cNvSpPr>
                <a:spLocks noEditPoints="1"/>
              </p:cNvSpPr>
              <p:nvPr/>
            </p:nvSpPr>
            <p:spPr bwMode="auto">
              <a:xfrm>
                <a:off x="925" y="730"/>
                <a:ext cx="298" cy="471"/>
              </a:xfrm>
              <a:custGeom>
                <a:avLst/>
                <a:gdLst>
                  <a:gd name="T0" fmla="*/ 289 w 298"/>
                  <a:gd name="T1" fmla="*/ 466 h 471"/>
                  <a:gd name="T2" fmla="*/ 284 w 298"/>
                  <a:gd name="T3" fmla="*/ 459 h 471"/>
                  <a:gd name="T4" fmla="*/ 280 w 298"/>
                  <a:gd name="T5" fmla="*/ 449 h 471"/>
                  <a:gd name="T6" fmla="*/ 275 w 298"/>
                  <a:gd name="T7" fmla="*/ 442 h 471"/>
                  <a:gd name="T8" fmla="*/ 270 w 298"/>
                  <a:gd name="T9" fmla="*/ 435 h 471"/>
                  <a:gd name="T10" fmla="*/ 263 w 298"/>
                  <a:gd name="T11" fmla="*/ 426 h 471"/>
                  <a:gd name="T12" fmla="*/ 258 w 298"/>
                  <a:gd name="T13" fmla="*/ 418 h 471"/>
                  <a:gd name="T14" fmla="*/ 253 w 298"/>
                  <a:gd name="T15" fmla="*/ 409 h 471"/>
                  <a:gd name="T16" fmla="*/ 249 w 298"/>
                  <a:gd name="T17" fmla="*/ 402 h 471"/>
                  <a:gd name="T18" fmla="*/ 244 w 298"/>
                  <a:gd name="T19" fmla="*/ 392 h 471"/>
                  <a:gd name="T20" fmla="*/ 239 w 298"/>
                  <a:gd name="T21" fmla="*/ 385 h 471"/>
                  <a:gd name="T22" fmla="*/ 235 w 298"/>
                  <a:gd name="T23" fmla="*/ 378 h 471"/>
                  <a:gd name="T24" fmla="*/ 227 w 298"/>
                  <a:gd name="T25" fmla="*/ 369 h 471"/>
                  <a:gd name="T26" fmla="*/ 223 w 298"/>
                  <a:gd name="T27" fmla="*/ 361 h 471"/>
                  <a:gd name="T28" fmla="*/ 218 w 298"/>
                  <a:gd name="T29" fmla="*/ 352 h 471"/>
                  <a:gd name="T30" fmla="*/ 213 w 298"/>
                  <a:gd name="T31" fmla="*/ 345 h 471"/>
                  <a:gd name="T32" fmla="*/ 208 w 298"/>
                  <a:gd name="T33" fmla="*/ 338 h 471"/>
                  <a:gd name="T34" fmla="*/ 204 w 298"/>
                  <a:gd name="T35" fmla="*/ 328 h 471"/>
                  <a:gd name="T36" fmla="*/ 199 w 298"/>
                  <a:gd name="T37" fmla="*/ 321 h 471"/>
                  <a:gd name="T38" fmla="*/ 192 w 298"/>
                  <a:gd name="T39" fmla="*/ 311 h 471"/>
                  <a:gd name="T40" fmla="*/ 187 w 298"/>
                  <a:gd name="T41" fmla="*/ 304 h 471"/>
                  <a:gd name="T42" fmla="*/ 182 w 298"/>
                  <a:gd name="T43" fmla="*/ 295 h 471"/>
                  <a:gd name="T44" fmla="*/ 178 w 298"/>
                  <a:gd name="T45" fmla="*/ 288 h 471"/>
                  <a:gd name="T46" fmla="*/ 173 w 298"/>
                  <a:gd name="T47" fmla="*/ 281 h 471"/>
                  <a:gd name="T48" fmla="*/ 168 w 298"/>
                  <a:gd name="T49" fmla="*/ 271 h 471"/>
                  <a:gd name="T50" fmla="*/ 163 w 298"/>
                  <a:gd name="T51" fmla="*/ 264 h 471"/>
                  <a:gd name="T52" fmla="*/ 156 w 298"/>
                  <a:gd name="T53" fmla="*/ 254 h 471"/>
                  <a:gd name="T54" fmla="*/ 152 w 298"/>
                  <a:gd name="T55" fmla="*/ 247 h 471"/>
                  <a:gd name="T56" fmla="*/ 147 w 298"/>
                  <a:gd name="T57" fmla="*/ 240 h 471"/>
                  <a:gd name="T58" fmla="*/ 142 w 298"/>
                  <a:gd name="T59" fmla="*/ 231 h 471"/>
                  <a:gd name="T60" fmla="*/ 137 w 298"/>
                  <a:gd name="T61" fmla="*/ 223 h 471"/>
                  <a:gd name="T62" fmla="*/ 133 w 298"/>
                  <a:gd name="T63" fmla="*/ 214 h 471"/>
                  <a:gd name="T64" fmla="*/ 128 w 298"/>
                  <a:gd name="T65" fmla="*/ 207 h 471"/>
                  <a:gd name="T66" fmla="*/ 121 w 298"/>
                  <a:gd name="T67" fmla="*/ 200 h 471"/>
                  <a:gd name="T68" fmla="*/ 116 w 298"/>
                  <a:gd name="T69" fmla="*/ 190 h 471"/>
                  <a:gd name="T70" fmla="*/ 111 w 298"/>
                  <a:gd name="T71" fmla="*/ 183 h 471"/>
                  <a:gd name="T72" fmla="*/ 107 w 298"/>
                  <a:gd name="T73" fmla="*/ 174 h 471"/>
                  <a:gd name="T74" fmla="*/ 102 w 298"/>
                  <a:gd name="T75" fmla="*/ 166 h 471"/>
                  <a:gd name="T76" fmla="*/ 97 w 298"/>
                  <a:gd name="T77" fmla="*/ 157 h 471"/>
                  <a:gd name="T78" fmla="*/ 92 w 298"/>
                  <a:gd name="T79" fmla="*/ 150 h 471"/>
                  <a:gd name="T80" fmla="*/ 85 w 298"/>
                  <a:gd name="T81" fmla="*/ 143 h 471"/>
                  <a:gd name="T82" fmla="*/ 81 w 298"/>
                  <a:gd name="T83" fmla="*/ 133 h 471"/>
                  <a:gd name="T84" fmla="*/ 76 w 298"/>
                  <a:gd name="T85" fmla="*/ 126 h 471"/>
                  <a:gd name="T86" fmla="*/ 71 w 298"/>
                  <a:gd name="T87" fmla="*/ 117 h 471"/>
                  <a:gd name="T88" fmla="*/ 66 w 298"/>
                  <a:gd name="T89" fmla="*/ 109 h 471"/>
                  <a:gd name="T90" fmla="*/ 62 w 298"/>
                  <a:gd name="T91" fmla="*/ 102 h 471"/>
                  <a:gd name="T92" fmla="*/ 57 w 298"/>
                  <a:gd name="T93" fmla="*/ 93 h 471"/>
                  <a:gd name="T94" fmla="*/ 50 w 298"/>
                  <a:gd name="T95" fmla="*/ 86 h 471"/>
                  <a:gd name="T96" fmla="*/ 45 w 298"/>
                  <a:gd name="T97" fmla="*/ 76 h 471"/>
                  <a:gd name="T98" fmla="*/ 40 w 298"/>
                  <a:gd name="T99" fmla="*/ 69 h 471"/>
                  <a:gd name="T100" fmla="*/ 36 w 298"/>
                  <a:gd name="T101" fmla="*/ 62 h 471"/>
                  <a:gd name="T102" fmla="*/ 31 w 298"/>
                  <a:gd name="T103" fmla="*/ 52 h 471"/>
                  <a:gd name="T104" fmla="*/ 26 w 298"/>
                  <a:gd name="T105" fmla="*/ 45 h 471"/>
                  <a:gd name="T106" fmla="*/ 21 w 298"/>
                  <a:gd name="T107" fmla="*/ 36 h 471"/>
                  <a:gd name="T108" fmla="*/ 14 w 298"/>
                  <a:gd name="T109" fmla="*/ 29 h 471"/>
                  <a:gd name="T110" fmla="*/ 10 w 298"/>
                  <a:gd name="T111" fmla="*/ 19 h 471"/>
                  <a:gd name="T112" fmla="*/ 5 w 298"/>
                  <a:gd name="T113" fmla="*/ 12 h 471"/>
                  <a:gd name="T114" fmla="*/ 0 w 298"/>
                  <a:gd name="T115" fmla="*/ 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471">
                    <a:moveTo>
                      <a:pt x="289" y="466"/>
                    </a:moveTo>
                    <a:lnTo>
                      <a:pt x="291" y="471"/>
                    </a:lnTo>
                    <a:lnTo>
                      <a:pt x="298" y="466"/>
                    </a:lnTo>
                    <a:lnTo>
                      <a:pt x="296" y="464"/>
                    </a:lnTo>
                    <a:lnTo>
                      <a:pt x="289" y="466"/>
                    </a:lnTo>
                    <a:close/>
                    <a:moveTo>
                      <a:pt x="284" y="459"/>
                    </a:moveTo>
                    <a:lnTo>
                      <a:pt x="287" y="461"/>
                    </a:lnTo>
                    <a:lnTo>
                      <a:pt x="294" y="459"/>
                    </a:lnTo>
                    <a:lnTo>
                      <a:pt x="291" y="454"/>
                    </a:lnTo>
                    <a:lnTo>
                      <a:pt x="284" y="459"/>
                    </a:lnTo>
                    <a:close/>
                    <a:moveTo>
                      <a:pt x="280" y="449"/>
                    </a:moveTo>
                    <a:lnTo>
                      <a:pt x="282" y="454"/>
                    </a:lnTo>
                    <a:lnTo>
                      <a:pt x="287" y="449"/>
                    </a:lnTo>
                    <a:lnTo>
                      <a:pt x="284" y="447"/>
                    </a:lnTo>
                    <a:lnTo>
                      <a:pt x="280" y="449"/>
                    </a:lnTo>
                    <a:close/>
                    <a:moveTo>
                      <a:pt x="275" y="442"/>
                    </a:moveTo>
                    <a:lnTo>
                      <a:pt x="277" y="447"/>
                    </a:lnTo>
                    <a:lnTo>
                      <a:pt x="282" y="442"/>
                    </a:lnTo>
                    <a:lnTo>
                      <a:pt x="280" y="437"/>
                    </a:lnTo>
                    <a:lnTo>
                      <a:pt x="275" y="442"/>
                    </a:lnTo>
                    <a:close/>
                    <a:moveTo>
                      <a:pt x="270" y="435"/>
                    </a:moveTo>
                    <a:lnTo>
                      <a:pt x="272" y="437"/>
                    </a:lnTo>
                    <a:lnTo>
                      <a:pt x="277" y="435"/>
                    </a:lnTo>
                    <a:lnTo>
                      <a:pt x="275" y="430"/>
                    </a:lnTo>
                    <a:lnTo>
                      <a:pt x="270" y="435"/>
                    </a:lnTo>
                    <a:close/>
                    <a:moveTo>
                      <a:pt x="263" y="426"/>
                    </a:moveTo>
                    <a:lnTo>
                      <a:pt x="265" y="430"/>
                    </a:lnTo>
                    <a:lnTo>
                      <a:pt x="272" y="426"/>
                    </a:lnTo>
                    <a:lnTo>
                      <a:pt x="270" y="421"/>
                    </a:lnTo>
                    <a:lnTo>
                      <a:pt x="263" y="426"/>
                    </a:lnTo>
                    <a:close/>
                    <a:moveTo>
                      <a:pt x="258" y="418"/>
                    </a:moveTo>
                    <a:lnTo>
                      <a:pt x="261" y="421"/>
                    </a:lnTo>
                    <a:lnTo>
                      <a:pt x="268" y="418"/>
                    </a:lnTo>
                    <a:lnTo>
                      <a:pt x="265" y="414"/>
                    </a:lnTo>
                    <a:lnTo>
                      <a:pt x="258" y="418"/>
                    </a:lnTo>
                    <a:close/>
                    <a:moveTo>
                      <a:pt x="253" y="409"/>
                    </a:moveTo>
                    <a:lnTo>
                      <a:pt x="256" y="414"/>
                    </a:lnTo>
                    <a:lnTo>
                      <a:pt x="263" y="409"/>
                    </a:lnTo>
                    <a:lnTo>
                      <a:pt x="261" y="407"/>
                    </a:lnTo>
                    <a:lnTo>
                      <a:pt x="253" y="409"/>
                    </a:lnTo>
                    <a:close/>
                    <a:moveTo>
                      <a:pt x="249" y="402"/>
                    </a:moveTo>
                    <a:lnTo>
                      <a:pt x="251" y="407"/>
                    </a:lnTo>
                    <a:lnTo>
                      <a:pt x="258" y="402"/>
                    </a:lnTo>
                    <a:lnTo>
                      <a:pt x="256" y="397"/>
                    </a:lnTo>
                    <a:lnTo>
                      <a:pt x="249" y="402"/>
                    </a:lnTo>
                    <a:close/>
                    <a:moveTo>
                      <a:pt x="244" y="392"/>
                    </a:moveTo>
                    <a:lnTo>
                      <a:pt x="246" y="397"/>
                    </a:lnTo>
                    <a:lnTo>
                      <a:pt x="251" y="395"/>
                    </a:lnTo>
                    <a:lnTo>
                      <a:pt x="249" y="390"/>
                    </a:lnTo>
                    <a:lnTo>
                      <a:pt x="244" y="392"/>
                    </a:lnTo>
                    <a:close/>
                    <a:moveTo>
                      <a:pt x="239" y="385"/>
                    </a:moveTo>
                    <a:lnTo>
                      <a:pt x="242" y="390"/>
                    </a:lnTo>
                    <a:lnTo>
                      <a:pt x="246" y="385"/>
                    </a:lnTo>
                    <a:lnTo>
                      <a:pt x="244" y="380"/>
                    </a:lnTo>
                    <a:lnTo>
                      <a:pt x="239" y="385"/>
                    </a:lnTo>
                    <a:close/>
                    <a:moveTo>
                      <a:pt x="235" y="378"/>
                    </a:moveTo>
                    <a:lnTo>
                      <a:pt x="237" y="380"/>
                    </a:lnTo>
                    <a:lnTo>
                      <a:pt x="242" y="378"/>
                    </a:lnTo>
                    <a:lnTo>
                      <a:pt x="239" y="373"/>
                    </a:lnTo>
                    <a:lnTo>
                      <a:pt x="235" y="378"/>
                    </a:lnTo>
                    <a:close/>
                    <a:moveTo>
                      <a:pt x="227" y="369"/>
                    </a:moveTo>
                    <a:lnTo>
                      <a:pt x="230" y="373"/>
                    </a:lnTo>
                    <a:lnTo>
                      <a:pt x="237" y="369"/>
                    </a:lnTo>
                    <a:lnTo>
                      <a:pt x="235" y="366"/>
                    </a:lnTo>
                    <a:lnTo>
                      <a:pt x="227" y="369"/>
                    </a:lnTo>
                    <a:close/>
                    <a:moveTo>
                      <a:pt x="223" y="361"/>
                    </a:moveTo>
                    <a:lnTo>
                      <a:pt x="225" y="364"/>
                    </a:lnTo>
                    <a:lnTo>
                      <a:pt x="232" y="361"/>
                    </a:lnTo>
                    <a:lnTo>
                      <a:pt x="230" y="357"/>
                    </a:lnTo>
                    <a:lnTo>
                      <a:pt x="223" y="361"/>
                    </a:lnTo>
                    <a:close/>
                    <a:moveTo>
                      <a:pt x="218" y="352"/>
                    </a:moveTo>
                    <a:lnTo>
                      <a:pt x="220" y="357"/>
                    </a:lnTo>
                    <a:lnTo>
                      <a:pt x="227" y="352"/>
                    </a:lnTo>
                    <a:lnTo>
                      <a:pt x="225" y="350"/>
                    </a:lnTo>
                    <a:lnTo>
                      <a:pt x="218" y="352"/>
                    </a:lnTo>
                    <a:close/>
                    <a:moveTo>
                      <a:pt x="213" y="345"/>
                    </a:moveTo>
                    <a:lnTo>
                      <a:pt x="216" y="350"/>
                    </a:lnTo>
                    <a:lnTo>
                      <a:pt x="223" y="345"/>
                    </a:lnTo>
                    <a:lnTo>
                      <a:pt x="220" y="340"/>
                    </a:lnTo>
                    <a:lnTo>
                      <a:pt x="213" y="345"/>
                    </a:lnTo>
                    <a:close/>
                    <a:moveTo>
                      <a:pt x="208" y="338"/>
                    </a:moveTo>
                    <a:lnTo>
                      <a:pt x="211" y="340"/>
                    </a:lnTo>
                    <a:lnTo>
                      <a:pt x="216" y="338"/>
                    </a:lnTo>
                    <a:lnTo>
                      <a:pt x="213" y="333"/>
                    </a:lnTo>
                    <a:lnTo>
                      <a:pt x="208" y="338"/>
                    </a:lnTo>
                    <a:close/>
                    <a:moveTo>
                      <a:pt x="204" y="328"/>
                    </a:moveTo>
                    <a:lnTo>
                      <a:pt x="206" y="333"/>
                    </a:lnTo>
                    <a:lnTo>
                      <a:pt x="211" y="328"/>
                    </a:lnTo>
                    <a:lnTo>
                      <a:pt x="208" y="326"/>
                    </a:lnTo>
                    <a:lnTo>
                      <a:pt x="204" y="328"/>
                    </a:lnTo>
                    <a:close/>
                    <a:moveTo>
                      <a:pt x="199" y="321"/>
                    </a:moveTo>
                    <a:lnTo>
                      <a:pt x="201" y="323"/>
                    </a:lnTo>
                    <a:lnTo>
                      <a:pt x="206" y="321"/>
                    </a:lnTo>
                    <a:lnTo>
                      <a:pt x="204" y="316"/>
                    </a:lnTo>
                    <a:lnTo>
                      <a:pt x="199" y="321"/>
                    </a:lnTo>
                    <a:close/>
                    <a:moveTo>
                      <a:pt x="192" y="311"/>
                    </a:moveTo>
                    <a:lnTo>
                      <a:pt x="194" y="316"/>
                    </a:lnTo>
                    <a:lnTo>
                      <a:pt x="201" y="311"/>
                    </a:lnTo>
                    <a:lnTo>
                      <a:pt x="199" y="309"/>
                    </a:lnTo>
                    <a:lnTo>
                      <a:pt x="192" y="311"/>
                    </a:lnTo>
                    <a:close/>
                    <a:moveTo>
                      <a:pt x="187" y="304"/>
                    </a:moveTo>
                    <a:lnTo>
                      <a:pt x="190" y="309"/>
                    </a:lnTo>
                    <a:lnTo>
                      <a:pt x="197" y="304"/>
                    </a:lnTo>
                    <a:lnTo>
                      <a:pt x="194" y="300"/>
                    </a:lnTo>
                    <a:lnTo>
                      <a:pt x="187" y="304"/>
                    </a:lnTo>
                    <a:close/>
                    <a:moveTo>
                      <a:pt x="182" y="295"/>
                    </a:moveTo>
                    <a:lnTo>
                      <a:pt x="185" y="300"/>
                    </a:lnTo>
                    <a:lnTo>
                      <a:pt x="192" y="297"/>
                    </a:lnTo>
                    <a:lnTo>
                      <a:pt x="190" y="292"/>
                    </a:lnTo>
                    <a:lnTo>
                      <a:pt x="182" y="295"/>
                    </a:lnTo>
                    <a:close/>
                    <a:moveTo>
                      <a:pt x="178" y="288"/>
                    </a:moveTo>
                    <a:lnTo>
                      <a:pt x="180" y="292"/>
                    </a:lnTo>
                    <a:lnTo>
                      <a:pt x="187" y="288"/>
                    </a:lnTo>
                    <a:lnTo>
                      <a:pt x="185" y="283"/>
                    </a:lnTo>
                    <a:lnTo>
                      <a:pt x="178" y="288"/>
                    </a:lnTo>
                    <a:close/>
                    <a:moveTo>
                      <a:pt x="173" y="281"/>
                    </a:moveTo>
                    <a:lnTo>
                      <a:pt x="175" y="283"/>
                    </a:lnTo>
                    <a:lnTo>
                      <a:pt x="180" y="281"/>
                    </a:lnTo>
                    <a:lnTo>
                      <a:pt x="178" y="276"/>
                    </a:lnTo>
                    <a:lnTo>
                      <a:pt x="173" y="281"/>
                    </a:lnTo>
                    <a:close/>
                    <a:moveTo>
                      <a:pt x="168" y="271"/>
                    </a:moveTo>
                    <a:lnTo>
                      <a:pt x="171" y="276"/>
                    </a:lnTo>
                    <a:lnTo>
                      <a:pt x="175" y="271"/>
                    </a:lnTo>
                    <a:lnTo>
                      <a:pt x="173" y="269"/>
                    </a:lnTo>
                    <a:lnTo>
                      <a:pt x="168" y="271"/>
                    </a:lnTo>
                    <a:close/>
                    <a:moveTo>
                      <a:pt x="163" y="264"/>
                    </a:moveTo>
                    <a:lnTo>
                      <a:pt x="166" y="269"/>
                    </a:lnTo>
                    <a:lnTo>
                      <a:pt x="171" y="264"/>
                    </a:lnTo>
                    <a:lnTo>
                      <a:pt x="168" y="259"/>
                    </a:lnTo>
                    <a:lnTo>
                      <a:pt x="163" y="264"/>
                    </a:lnTo>
                    <a:close/>
                    <a:moveTo>
                      <a:pt x="156" y="254"/>
                    </a:moveTo>
                    <a:lnTo>
                      <a:pt x="161" y="259"/>
                    </a:lnTo>
                    <a:lnTo>
                      <a:pt x="166" y="257"/>
                    </a:lnTo>
                    <a:lnTo>
                      <a:pt x="163" y="252"/>
                    </a:lnTo>
                    <a:lnTo>
                      <a:pt x="156" y="254"/>
                    </a:lnTo>
                    <a:close/>
                    <a:moveTo>
                      <a:pt x="152" y="247"/>
                    </a:moveTo>
                    <a:lnTo>
                      <a:pt x="154" y="252"/>
                    </a:lnTo>
                    <a:lnTo>
                      <a:pt x="161" y="247"/>
                    </a:lnTo>
                    <a:lnTo>
                      <a:pt x="159" y="243"/>
                    </a:lnTo>
                    <a:lnTo>
                      <a:pt x="152" y="247"/>
                    </a:lnTo>
                    <a:close/>
                    <a:moveTo>
                      <a:pt x="147" y="240"/>
                    </a:moveTo>
                    <a:lnTo>
                      <a:pt x="149" y="243"/>
                    </a:lnTo>
                    <a:lnTo>
                      <a:pt x="156" y="240"/>
                    </a:lnTo>
                    <a:lnTo>
                      <a:pt x="154" y="235"/>
                    </a:lnTo>
                    <a:lnTo>
                      <a:pt x="147" y="240"/>
                    </a:lnTo>
                    <a:close/>
                    <a:moveTo>
                      <a:pt x="142" y="231"/>
                    </a:moveTo>
                    <a:lnTo>
                      <a:pt x="145" y="235"/>
                    </a:lnTo>
                    <a:lnTo>
                      <a:pt x="152" y="231"/>
                    </a:lnTo>
                    <a:lnTo>
                      <a:pt x="149" y="228"/>
                    </a:lnTo>
                    <a:lnTo>
                      <a:pt x="142" y="231"/>
                    </a:lnTo>
                    <a:close/>
                    <a:moveTo>
                      <a:pt x="137" y="223"/>
                    </a:moveTo>
                    <a:lnTo>
                      <a:pt x="140" y="226"/>
                    </a:lnTo>
                    <a:lnTo>
                      <a:pt x="145" y="223"/>
                    </a:lnTo>
                    <a:lnTo>
                      <a:pt x="142" y="219"/>
                    </a:lnTo>
                    <a:lnTo>
                      <a:pt x="137" y="223"/>
                    </a:lnTo>
                    <a:close/>
                    <a:moveTo>
                      <a:pt x="133" y="214"/>
                    </a:moveTo>
                    <a:lnTo>
                      <a:pt x="135" y="219"/>
                    </a:lnTo>
                    <a:lnTo>
                      <a:pt x="140" y="214"/>
                    </a:lnTo>
                    <a:lnTo>
                      <a:pt x="137" y="212"/>
                    </a:lnTo>
                    <a:lnTo>
                      <a:pt x="133" y="214"/>
                    </a:lnTo>
                    <a:close/>
                    <a:moveTo>
                      <a:pt x="128" y="207"/>
                    </a:moveTo>
                    <a:lnTo>
                      <a:pt x="130" y="212"/>
                    </a:lnTo>
                    <a:lnTo>
                      <a:pt x="135" y="207"/>
                    </a:lnTo>
                    <a:lnTo>
                      <a:pt x="133" y="202"/>
                    </a:lnTo>
                    <a:lnTo>
                      <a:pt x="128" y="207"/>
                    </a:lnTo>
                    <a:close/>
                    <a:moveTo>
                      <a:pt x="121" y="200"/>
                    </a:moveTo>
                    <a:lnTo>
                      <a:pt x="126" y="202"/>
                    </a:lnTo>
                    <a:lnTo>
                      <a:pt x="130" y="200"/>
                    </a:lnTo>
                    <a:lnTo>
                      <a:pt x="128" y="195"/>
                    </a:lnTo>
                    <a:lnTo>
                      <a:pt x="121" y="200"/>
                    </a:lnTo>
                    <a:close/>
                    <a:moveTo>
                      <a:pt x="116" y="190"/>
                    </a:moveTo>
                    <a:lnTo>
                      <a:pt x="118" y="195"/>
                    </a:lnTo>
                    <a:lnTo>
                      <a:pt x="126" y="190"/>
                    </a:lnTo>
                    <a:lnTo>
                      <a:pt x="123" y="188"/>
                    </a:lnTo>
                    <a:lnTo>
                      <a:pt x="116" y="190"/>
                    </a:lnTo>
                    <a:close/>
                    <a:moveTo>
                      <a:pt x="111" y="183"/>
                    </a:moveTo>
                    <a:lnTo>
                      <a:pt x="114" y="185"/>
                    </a:lnTo>
                    <a:lnTo>
                      <a:pt x="121" y="183"/>
                    </a:lnTo>
                    <a:lnTo>
                      <a:pt x="118" y="178"/>
                    </a:lnTo>
                    <a:lnTo>
                      <a:pt x="111" y="183"/>
                    </a:lnTo>
                    <a:close/>
                    <a:moveTo>
                      <a:pt x="107" y="174"/>
                    </a:moveTo>
                    <a:lnTo>
                      <a:pt x="109" y="178"/>
                    </a:lnTo>
                    <a:lnTo>
                      <a:pt x="116" y="174"/>
                    </a:lnTo>
                    <a:lnTo>
                      <a:pt x="114" y="171"/>
                    </a:lnTo>
                    <a:lnTo>
                      <a:pt x="107" y="174"/>
                    </a:lnTo>
                    <a:close/>
                    <a:moveTo>
                      <a:pt x="102" y="166"/>
                    </a:moveTo>
                    <a:lnTo>
                      <a:pt x="104" y="171"/>
                    </a:lnTo>
                    <a:lnTo>
                      <a:pt x="109" y="166"/>
                    </a:lnTo>
                    <a:lnTo>
                      <a:pt x="107" y="162"/>
                    </a:lnTo>
                    <a:lnTo>
                      <a:pt x="102" y="166"/>
                    </a:lnTo>
                    <a:close/>
                    <a:moveTo>
                      <a:pt x="97" y="157"/>
                    </a:moveTo>
                    <a:lnTo>
                      <a:pt x="100" y="162"/>
                    </a:lnTo>
                    <a:lnTo>
                      <a:pt x="104" y="159"/>
                    </a:lnTo>
                    <a:lnTo>
                      <a:pt x="102" y="155"/>
                    </a:lnTo>
                    <a:lnTo>
                      <a:pt x="97" y="157"/>
                    </a:lnTo>
                    <a:close/>
                    <a:moveTo>
                      <a:pt x="92" y="150"/>
                    </a:moveTo>
                    <a:lnTo>
                      <a:pt x="95" y="155"/>
                    </a:lnTo>
                    <a:lnTo>
                      <a:pt x="100" y="150"/>
                    </a:lnTo>
                    <a:lnTo>
                      <a:pt x="97" y="145"/>
                    </a:lnTo>
                    <a:lnTo>
                      <a:pt x="92" y="150"/>
                    </a:lnTo>
                    <a:close/>
                    <a:moveTo>
                      <a:pt x="85" y="143"/>
                    </a:moveTo>
                    <a:lnTo>
                      <a:pt x="90" y="145"/>
                    </a:lnTo>
                    <a:lnTo>
                      <a:pt x="95" y="143"/>
                    </a:lnTo>
                    <a:lnTo>
                      <a:pt x="92" y="138"/>
                    </a:lnTo>
                    <a:lnTo>
                      <a:pt x="85" y="143"/>
                    </a:lnTo>
                    <a:close/>
                    <a:moveTo>
                      <a:pt x="81" y="133"/>
                    </a:moveTo>
                    <a:lnTo>
                      <a:pt x="83" y="138"/>
                    </a:lnTo>
                    <a:lnTo>
                      <a:pt x="90" y="133"/>
                    </a:lnTo>
                    <a:lnTo>
                      <a:pt x="88" y="131"/>
                    </a:lnTo>
                    <a:lnTo>
                      <a:pt x="81" y="133"/>
                    </a:lnTo>
                    <a:close/>
                    <a:moveTo>
                      <a:pt x="76" y="126"/>
                    </a:moveTo>
                    <a:lnTo>
                      <a:pt x="78" y="131"/>
                    </a:lnTo>
                    <a:lnTo>
                      <a:pt x="85" y="126"/>
                    </a:lnTo>
                    <a:lnTo>
                      <a:pt x="83" y="121"/>
                    </a:lnTo>
                    <a:lnTo>
                      <a:pt x="76" y="126"/>
                    </a:lnTo>
                    <a:close/>
                    <a:moveTo>
                      <a:pt x="71" y="117"/>
                    </a:moveTo>
                    <a:lnTo>
                      <a:pt x="73" y="121"/>
                    </a:lnTo>
                    <a:lnTo>
                      <a:pt x="81" y="119"/>
                    </a:lnTo>
                    <a:lnTo>
                      <a:pt x="78" y="114"/>
                    </a:lnTo>
                    <a:lnTo>
                      <a:pt x="71" y="117"/>
                    </a:lnTo>
                    <a:close/>
                    <a:moveTo>
                      <a:pt x="66" y="109"/>
                    </a:moveTo>
                    <a:lnTo>
                      <a:pt x="69" y="114"/>
                    </a:lnTo>
                    <a:lnTo>
                      <a:pt x="73" y="109"/>
                    </a:lnTo>
                    <a:lnTo>
                      <a:pt x="71" y="105"/>
                    </a:lnTo>
                    <a:lnTo>
                      <a:pt x="66" y="109"/>
                    </a:lnTo>
                    <a:close/>
                    <a:moveTo>
                      <a:pt x="62" y="102"/>
                    </a:moveTo>
                    <a:lnTo>
                      <a:pt x="64" y="105"/>
                    </a:lnTo>
                    <a:lnTo>
                      <a:pt x="69" y="102"/>
                    </a:lnTo>
                    <a:lnTo>
                      <a:pt x="66" y="97"/>
                    </a:lnTo>
                    <a:lnTo>
                      <a:pt x="62" y="102"/>
                    </a:lnTo>
                    <a:close/>
                    <a:moveTo>
                      <a:pt x="57" y="93"/>
                    </a:moveTo>
                    <a:lnTo>
                      <a:pt x="59" y="97"/>
                    </a:lnTo>
                    <a:lnTo>
                      <a:pt x="64" y="93"/>
                    </a:lnTo>
                    <a:lnTo>
                      <a:pt x="62" y="90"/>
                    </a:lnTo>
                    <a:lnTo>
                      <a:pt x="57" y="93"/>
                    </a:lnTo>
                    <a:close/>
                    <a:moveTo>
                      <a:pt x="50" y="86"/>
                    </a:moveTo>
                    <a:lnTo>
                      <a:pt x="55" y="88"/>
                    </a:lnTo>
                    <a:lnTo>
                      <a:pt x="59" y="86"/>
                    </a:lnTo>
                    <a:lnTo>
                      <a:pt x="57" y="81"/>
                    </a:lnTo>
                    <a:lnTo>
                      <a:pt x="50" y="86"/>
                    </a:lnTo>
                    <a:close/>
                    <a:moveTo>
                      <a:pt x="45" y="76"/>
                    </a:moveTo>
                    <a:lnTo>
                      <a:pt x="47" y="81"/>
                    </a:lnTo>
                    <a:lnTo>
                      <a:pt x="55" y="76"/>
                    </a:lnTo>
                    <a:lnTo>
                      <a:pt x="52" y="74"/>
                    </a:lnTo>
                    <a:lnTo>
                      <a:pt x="45" y="76"/>
                    </a:lnTo>
                    <a:close/>
                    <a:moveTo>
                      <a:pt x="40" y="69"/>
                    </a:moveTo>
                    <a:lnTo>
                      <a:pt x="43" y="74"/>
                    </a:lnTo>
                    <a:lnTo>
                      <a:pt x="50" y="69"/>
                    </a:lnTo>
                    <a:lnTo>
                      <a:pt x="47" y="64"/>
                    </a:lnTo>
                    <a:lnTo>
                      <a:pt x="40" y="69"/>
                    </a:lnTo>
                    <a:close/>
                    <a:moveTo>
                      <a:pt x="36" y="62"/>
                    </a:moveTo>
                    <a:lnTo>
                      <a:pt x="38" y="64"/>
                    </a:lnTo>
                    <a:lnTo>
                      <a:pt x="45" y="62"/>
                    </a:lnTo>
                    <a:lnTo>
                      <a:pt x="43" y="57"/>
                    </a:lnTo>
                    <a:lnTo>
                      <a:pt x="36" y="62"/>
                    </a:lnTo>
                    <a:close/>
                    <a:moveTo>
                      <a:pt x="31" y="52"/>
                    </a:moveTo>
                    <a:lnTo>
                      <a:pt x="33" y="57"/>
                    </a:lnTo>
                    <a:lnTo>
                      <a:pt x="40" y="52"/>
                    </a:lnTo>
                    <a:lnTo>
                      <a:pt x="36" y="50"/>
                    </a:lnTo>
                    <a:lnTo>
                      <a:pt x="31" y="52"/>
                    </a:lnTo>
                    <a:close/>
                    <a:moveTo>
                      <a:pt x="26" y="45"/>
                    </a:moveTo>
                    <a:lnTo>
                      <a:pt x="28" y="48"/>
                    </a:lnTo>
                    <a:lnTo>
                      <a:pt x="33" y="45"/>
                    </a:lnTo>
                    <a:lnTo>
                      <a:pt x="31" y="40"/>
                    </a:lnTo>
                    <a:lnTo>
                      <a:pt x="26" y="45"/>
                    </a:lnTo>
                    <a:close/>
                    <a:moveTo>
                      <a:pt x="21" y="36"/>
                    </a:moveTo>
                    <a:lnTo>
                      <a:pt x="24" y="40"/>
                    </a:lnTo>
                    <a:lnTo>
                      <a:pt x="28" y="36"/>
                    </a:lnTo>
                    <a:lnTo>
                      <a:pt x="26" y="33"/>
                    </a:lnTo>
                    <a:lnTo>
                      <a:pt x="21" y="36"/>
                    </a:lnTo>
                    <a:close/>
                    <a:moveTo>
                      <a:pt x="14" y="29"/>
                    </a:moveTo>
                    <a:lnTo>
                      <a:pt x="19" y="33"/>
                    </a:lnTo>
                    <a:lnTo>
                      <a:pt x="24" y="29"/>
                    </a:lnTo>
                    <a:lnTo>
                      <a:pt x="21" y="24"/>
                    </a:lnTo>
                    <a:lnTo>
                      <a:pt x="14" y="29"/>
                    </a:lnTo>
                    <a:close/>
                    <a:moveTo>
                      <a:pt x="10" y="19"/>
                    </a:moveTo>
                    <a:lnTo>
                      <a:pt x="12" y="24"/>
                    </a:lnTo>
                    <a:lnTo>
                      <a:pt x="19" y="21"/>
                    </a:lnTo>
                    <a:lnTo>
                      <a:pt x="17" y="17"/>
                    </a:lnTo>
                    <a:lnTo>
                      <a:pt x="10" y="19"/>
                    </a:lnTo>
                    <a:close/>
                    <a:moveTo>
                      <a:pt x="5" y="12"/>
                    </a:moveTo>
                    <a:lnTo>
                      <a:pt x="7" y="17"/>
                    </a:lnTo>
                    <a:lnTo>
                      <a:pt x="14" y="12"/>
                    </a:lnTo>
                    <a:lnTo>
                      <a:pt x="12" y="7"/>
                    </a:lnTo>
                    <a:lnTo>
                      <a:pt x="5" y="12"/>
                    </a:lnTo>
                    <a:close/>
                    <a:moveTo>
                      <a:pt x="0" y="5"/>
                    </a:moveTo>
                    <a:lnTo>
                      <a:pt x="2" y="7"/>
                    </a:lnTo>
                    <a:lnTo>
                      <a:pt x="10" y="5"/>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3"/>
              <p:cNvSpPr>
                <a:spLocks/>
              </p:cNvSpPr>
              <p:nvPr/>
            </p:nvSpPr>
            <p:spPr bwMode="auto">
              <a:xfrm>
                <a:off x="1219" y="1201"/>
                <a:ext cx="7" cy="5"/>
              </a:xfrm>
              <a:custGeom>
                <a:avLst/>
                <a:gdLst>
                  <a:gd name="T0" fmla="*/ 0 w 7"/>
                  <a:gd name="T1" fmla="*/ 5 h 5"/>
                  <a:gd name="T2" fmla="*/ 2 w 7"/>
                  <a:gd name="T3" fmla="*/ 5 h 5"/>
                  <a:gd name="T4" fmla="*/ 7 w 7"/>
                  <a:gd name="T5" fmla="*/ 2 h 5"/>
                  <a:gd name="T6" fmla="*/ 7 w 7"/>
                  <a:gd name="T7" fmla="*/ 0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2" y="5"/>
                    </a:lnTo>
                    <a:lnTo>
                      <a:pt x="7" y="2"/>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4"/>
              <p:cNvSpPr>
                <a:spLocks/>
              </p:cNvSpPr>
              <p:nvPr/>
            </p:nvSpPr>
            <p:spPr bwMode="auto">
              <a:xfrm>
                <a:off x="1219" y="1201"/>
                <a:ext cx="7" cy="5"/>
              </a:xfrm>
              <a:custGeom>
                <a:avLst/>
                <a:gdLst>
                  <a:gd name="T0" fmla="*/ 0 w 7"/>
                  <a:gd name="T1" fmla="*/ 5 h 5"/>
                  <a:gd name="T2" fmla="*/ 2 w 7"/>
                  <a:gd name="T3" fmla="*/ 5 h 5"/>
                  <a:gd name="T4" fmla="*/ 7 w 7"/>
                  <a:gd name="T5" fmla="*/ 2 h 5"/>
                  <a:gd name="T6" fmla="*/ 7 w 7"/>
                  <a:gd name="T7" fmla="*/ 0 h 5"/>
                </a:gdLst>
                <a:ahLst/>
                <a:cxnLst>
                  <a:cxn ang="0">
                    <a:pos x="T0" y="T1"/>
                  </a:cxn>
                  <a:cxn ang="0">
                    <a:pos x="T2" y="T3"/>
                  </a:cxn>
                  <a:cxn ang="0">
                    <a:pos x="T4" y="T5"/>
                  </a:cxn>
                  <a:cxn ang="0">
                    <a:pos x="T6" y="T7"/>
                  </a:cxn>
                </a:cxnLst>
                <a:rect l="0" t="0" r="r" b="b"/>
                <a:pathLst>
                  <a:path w="7" h="5">
                    <a:moveTo>
                      <a:pt x="0" y="5"/>
                    </a:moveTo>
                    <a:lnTo>
                      <a:pt x="2" y="5"/>
                    </a:lnTo>
                    <a:lnTo>
                      <a:pt x="7" y="2"/>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Rectangle 95"/>
              <p:cNvSpPr>
                <a:spLocks noChangeArrowheads="1"/>
              </p:cNvSpPr>
              <p:nvPr/>
            </p:nvSpPr>
            <p:spPr bwMode="auto">
              <a:xfrm>
                <a:off x="461" y="1241"/>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6"/>
              <p:cNvSpPr>
                <a:spLocks/>
              </p:cNvSpPr>
              <p:nvPr/>
            </p:nvSpPr>
            <p:spPr bwMode="auto">
              <a:xfrm>
                <a:off x="461" y="1241"/>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7"/>
              <p:cNvSpPr>
                <a:spLocks noEditPoints="1"/>
              </p:cNvSpPr>
              <p:nvPr/>
            </p:nvSpPr>
            <p:spPr bwMode="auto">
              <a:xfrm>
                <a:off x="468" y="1241"/>
                <a:ext cx="689" cy="29"/>
              </a:xfrm>
              <a:custGeom>
                <a:avLst/>
                <a:gdLst>
                  <a:gd name="T0" fmla="*/ 673 w 689"/>
                  <a:gd name="T1" fmla="*/ 26 h 29"/>
                  <a:gd name="T2" fmla="*/ 668 w 689"/>
                  <a:gd name="T3" fmla="*/ 26 h 29"/>
                  <a:gd name="T4" fmla="*/ 661 w 689"/>
                  <a:gd name="T5" fmla="*/ 19 h 29"/>
                  <a:gd name="T6" fmla="*/ 647 w 689"/>
                  <a:gd name="T7" fmla="*/ 19 h 29"/>
                  <a:gd name="T8" fmla="*/ 635 w 689"/>
                  <a:gd name="T9" fmla="*/ 26 h 29"/>
                  <a:gd name="T10" fmla="*/ 616 w 689"/>
                  <a:gd name="T11" fmla="*/ 26 h 29"/>
                  <a:gd name="T12" fmla="*/ 611 w 689"/>
                  <a:gd name="T13" fmla="*/ 26 h 29"/>
                  <a:gd name="T14" fmla="*/ 604 w 689"/>
                  <a:gd name="T15" fmla="*/ 17 h 29"/>
                  <a:gd name="T16" fmla="*/ 590 w 689"/>
                  <a:gd name="T17" fmla="*/ 17 h 29"/>
                  <a:gd name="T18" fmla="*/ 578 w 689"/>
                  <a:gd name="T19" fmla="*/ 24 h 29"/>
                  <a:gd name="T20" fmla="*/ 559 w 689"/>
                  <a:gd name="T21" fmla="*/ 24 h 29"/>
                  <a:gd name="T22" fmla="*/ 554 w 689"/>
                  <a:gd name="T23" fmla="*/ 24 h 29"/>
                  <a:gd name="T24" fmla="*/ 547 w 689"/>
                  <a:gd name="T25" fmla="*/ 17 h 29"/>
                  <a:gd name="T26" fmla="*/ 533 w 689"/>
                  <a:gd name="T27" fmla="*/ 17 h 29"/>
                  <a:gd name="T28" fmla="*/ 521 w 689"/>
                  <a:gd name="T29" fmla="*/ 22 h 29"/>
                  <a:gd name="T30" fmla="*/ 502 w 689"/>
                  <a:gd name="T31" fmla="*/ 22 h 29"/>
                  <a:gd name="T32" fmla="*/ 497 w 689"/>
                  <a:gd name="T33" fmla="*/ 22 h 29"/>
                  <a:gd name="T34" fmla="*/ 490 w 689"/>
                  <a:gd name="T35" fmla="*/ 14 h 29"/>
                  <a:gd name="T36" fmla="*/ 476 w 689"/>
                  <a:gd name="T37" fmla="*/ 14 h 29"/>
                  <a:gd name="T38" fmla="*/ 464 w 689"/>
                  <a:gd name="T39" fmla="*/ 22 h 29"/>
                  <a:gd name="T40" fmla="*/ 445 w 689"/>
                  <a:gd name="T41" fmla="*/ 19 h 29"/>
                  <a:gd name="T42" fmla="*/ 440 w 689"/>
                  <a:gd name="T43" fmla="*/ 19 h 29"/>
                  <a:gd name="T44" fmla="*/ 433 w 689"/>
                  <a:gd name="T45" fmla="*/ 12 h 29"/>
                  <a:gd name="T46" fmla="*/ 417 w 689"/>
                  <a:gd name="T47" fmla="*/ 12 h 29"/>
                  <a:gd name="T48" fmla="*/ 407 w 689"/>
                  <a:gd name="T49" fmla="*/ 19 h 29"/>
                  <a:gd name="T50" fmla="*/ 388 w 689"/>
                  <a:gd name="T51" fmla="*/ 19 h 29"/>
                  <a:gd name="T52" fmla="*/ 384 w 689"/>
                  <a:gd name="T53" fmla="*/ 19 h 29"/>
                  <a:gd name="T54" fmla="*/ 374 w 689"/>
                  <a:gd name="T55" fmla="*/ 12 h 29"/>
                  <a:gd name="T56" fmla="*/ 360 w 689"/>
                  <a:gd name="T57" fmla="*/ 10 h 29"/>
                  <a:gd name="T58" fmla="*/ 350 w 689"/>
                  <a:gd name="T59" fmla="*/ 17 h 29"/>
                  <a:gd name="T60" fmla="*/ 332 w 689"/>
                  <a:gd name="T61" fmla="*/ 17 h 29"/>
                  <a:gd name="T62" fmla="*/ 327 w 689"/>
                  <a:gd name="T63" fmla="*/ 17 h 29"/>
                  <a:gd name="T64" fmla="*/ 317 w 689"/>
                  <a:gd name="T65" fmla="*/ 10 h 29"/>
                  <a:gd name="T66" fmla="*/ 303 w 689"/>
                  <a:gd name="T67" fmla="*/ 10 h 29"/>
                  <a:gd name="T68" fmla="*/ 294 w 689"/>
                  <a:gd name="T69" fmla="*/ 17 h 29"/>
                  <a:gd name="T70" fmla="*/ 275 w 689"/>
                  <a:gd name="T71" fmla="*/ 14 h 29"/>
                  <a:gd name="T72" fmla="*/ 270 w 689"/>
                  <a:gd name="T73" fmla="*/ 14 h 29"/>
                  <a:gd name="T74" fmla="*/ 261 w 689"/>
                  <a:gd name="T75" fmla="*/ 7 h 29"/>
                  <a:gd name="T76" fmla="*/ 246 w 689"/>
                  <a:gd name="T77" fmla="*/ 7 h 29"/>
                  <a:gd name="T78" fmla="*/ 237 w 689"/>
                  <a:gd name="T79" fmla="*/ 14 h 29"/>
                  <a:gd name="T80" fmla="*/ 218 w 689"/>
                  <a:gd name="T81" fmla="*/ 14 h 29"/>
                  <a:gd name="T82" fmla="*/ 213 w 689"/>
                  <a:gd name="T83" fmla="*/ 14 h 29"/>
                  <a:gd name="T84" fmla="*/ 204 w 689"/>
                  <a:gd name="T85" fmla="*/ 5 h 29"/>
                  <a:gd name="T86" fmla="*/ 189 w 689"/>
                  <a:gd name="T87" fmla="*/ 5 h 29"/>
                  <a:gd name="T88" fmla="*/ 180 w 689"/>
                  <a:gd name="T89" fmla="*/ 12 h 29"/>
                  <a:gd name="T90" fmla="*/ 161 w 689"/>
                  <a:gd name="T91" fmla="*/ 12 h 29"/>
                  <a:gd name="T92" fmla="*/ 156 w 689"/>
                  <a:gd name="T93" fmla="*/ 12 h 29"/>
                  <a:gd name="T94" fmla="*/ 147 w 689"/>
                  <a:gd name="T95" fmla="*/ 5 h 29"/>
                  <a:gd name="T96" fmla="*/ 133 w 689"/>
                  <a:gd name="T97" fmla="*/ 5 h 29"/>
                  <a:gd name="T98" fmla="*/ 123 w 689"/>
                  <a:gd name="T99" fmla="*/ 10 h 29"/>
                  <a:gd name="T100" fmla="*/ 104 w 689"/>
                  <a:gd name="T101" fmla="*/ 10 h 29"/>
                  <a:gd name="T102" fmla="*/ 99 w 689"/>
                  <a:gd name="T103" fmla="*/ 10 h 29"/>
                  <a:gd name="T104" fmla="*/ 90 w 689"/>
                  <a:gd name="T105" fmla="*/ 3 h 29"/>
                  <a:gd name="T106" fmla="*/ 76 w 689"/>
                  <a:gd name="T107" fmla="*/ 3 h 29"/>
                  <a:gd name="T108" fmla="*/ 66 w 689"/>
                  <a:gd name="T109" fmla="*/ 10 h 29"/>
                  <a:gd name="T110" fmla="*/ 47 w 689"/>
                  <a:gd name="T111" fmla="*/ 7 h 29"/>
                  <a:gd name="T112" fmla="*/ 43 w 689"/>
                  <a:gd name="T113" fmla="*/ 7 h 29"/>
                  <a:gd name="T114" fmla="*/ 33 w 689"/>
                  <a:gd name="T115" fmla="*/ 0 h 29"/>
                  <a:gd name="T116" fmla="*/ 19 w 689"/>
                  <a:gd name="T117" fmla="*/ 0 h 29"/>
                  <a:gd name="T118" fmla="*/ 9 w 689"/>
                  <a:gd name="T11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9" h="29">
                    <a:moveTo>
                      <a:pt x="682" y="26"/>
                    </a:moveTo>
                    <a:lnTo>
                      <a:pt x="687" y="29"/>
                    </a:lnTo>
                    <a:lnTo>
                      <a:pt x="689" y="22"/>
                    </a:lnTo>
                    <a:lnTo>
                      <a:pt x="684" y="19"/>
                    </a:lnTo>
                    <a:lnTo>
                      <a:pt x="682" y="26"/>
                    </a:lnTo>
                    <a:close/>
                    <a:moveTo>
                      <a:pt x="673" y="26"/>
                    </a:moveTo>
                    <a:lnTo>
                      <a:pt x="677" y="26"/>
                    </a:lnTo>
                    <a:lnTo>
                      <a:pt x="680" y="19"/>
                    </a:lnTo>
                    <a:lnTo>
                      <a:pt x="675" y="19"/>
                    </a:lnTo>
                    <a:lnTo>
                      <a:pt x="673" y="26"/>
                    </a:lnTo>
                    <a:close/>
                    <a:moveTo>
                      <a:pt x="663" y="26"/>
                    </a:moveTo>
                    <a:lnTo>
                      <a:pt x="668" y="26"/>
                    </a:lnTo>
                    <a:lnTo>
                      <a:pt x="670" y="19"/>
                    </a:lnTo>
                    <a:lnTo>
                      <a:pt x="665" y="19"/>
                    </a:lnTo>
                    <a:lnTo>
                      <a:pt x="663" y="26"/>
                    </a:lnTo>
                    <a:close/>
                    <a:moveTo>
                      <a:pt x="654" y="26"/>
                    </a:moveTo>
                    <a:lnTo>
                      <a:pt x="658" y="26"/>
                    </a:lnTo>
                    <a:lnTo>
                      <a:pt x="661" y="19"/>
                    </a:lnTo>
                    <a:lnTo>
                      <a:pt x="656" y="19"/>
                    </a:lnTo>
                    <a:lnTo>
                      <a:pt x="654" y="26"/>
                    </a:lnTo>
                    <a:close/>
                    <a:moveTo>
                      <a:pt x="644" y="26"/>
                    </a:moveTo>
                    <a:lnTo>
                      <a:pt x="649" y="26"/>
                    </a:lnTo>
                    <a:lnTo>
                      <a:pt x="651" y="19"/>
                    </a:lnTo>
                    <a:lnTo>
                      <a:pt x="647" y="19"/>
                    </a:lnTo>
                    <a:lnTo>
                      <a:pt x="644" y="26"/>
                    </a:lnTo>
                    <a:close/>
                    <a:moveTo>
                      <a:pt x="635" y="26"/>
                    </a:moveTo>
                    <a:lnTo>
                      <a:pt x="639" y="26"/>
                    </a:lnTo>
                    <a:lnTo>
                      <a:pt x="642" y="19"/>
                    </a:lnTo>
                    <a:lnTo>
                      <a:pt x="637" y="19"/>
                    </a:lnTo>
                    <a:lnTo>
                      <a:pt x="635" y="26"/>
                    </a:lnTo>
                    <a:close/>
                    <a:moveTo>
                      <a:pt x="625" y="26"/>
                    </a:moveTo>
                    <a:lnTo>
                      <a:pt x="630" y="26"/>
                    </a:lnTo>
                    <a:lnTo>
                      <a:pt x="632" y="19"/>
                    </a:lnTo>
                    <a:lnTo>
                      <a:pt x="628" y="19"/>
                    </a:lnTo>
                    <a:lnTo>
                      <a:pt x="625" y="26"/>
                    </a:lnTo>
                    <a:close/>
                    <a:moveTo>
                      <a:pt x="616" y="26"/>
                    </a:moveTo>
                    <a:lnTo>
                      <a:pt x="620" y="26"/>
                    </a:lnTo>
                    <a:lnTo>
                      <a:pt x="623" y="19"/>
                    </a:lnTo>
                    <a:lnTo>
                      <a:pt x="618" y="19"/>
                    </a:lnTo>
                    <a:lnTo>
                      <a:pt x="616" y="26"/>
                    </a:lnTo>
                    <a:close/>
                    <a:moveTo>
                      <a:pt x="606" y="26"/>
                    </a:moveTo>
                    <a:lnTo>
                      <a:pt x="611" y="26"/>
                    </a:lnTo>
                    <a:lnTo>
                      <a:pt x="613" y="19"/>
                    </a:lnTo>
                    <a:lnTo>
                      <a:pt x="609" y="19"/>
                    </a:lnTo>
                    <a:lnTo>
                      <a:pt x="606" y="26"/>
                    </a:lnTo>
                    <a:close/>
                    <a:moveTo>
                      <a:pt x="597" y="24"/>
                    </a:moveTo>
                    <a:lnTo>
                      <a:pt x="602" y="24"/>
                    </a:lnTo>
                    <a:lnTo>
                      <a:pt x="604" y="17"/>
                    </a:lnTo>
                    <a:lnTo>
                      <a:pt x="599" y="17"/>
                    </a:lnTo>
                    <a:lnTo>
                      <a:pt x="597" y="24"/>
                    </a:lnTo>
                    <a:close/>
                    <a:moveTo>
                      <a:pt x="587" y="24"/>
                    </a:moveTo>
                    <a:lnTo>
                      <a:pt x="592" y="24"/>
                    </a:lnTo>
                    <a:lnTo>
                      <a:pt x="594" y="17"/>
                    </a:lnTo>
                    <a:lnTo>
                      <a:pt x="590" y="17"/>
                    </a:lnTo>
                    <a:lnTo>
                      <a:pt x="587" y="24"/>
                    </a:lnTo>
                    <a:close/>
                    <a:moveTo>
                      <a:pt x="578" y="24"/>
                    </a:moveTo>
                    <a:lnTo>
                      <a:pt x="583" y="24"/>
                    </a:lnTo>
                    <a:lnTo>
                      <a:pt x="585" y="17"/>
                    </a:lnTo>
                    <a:lnTo>
                      <a:pt x="580" y="17"/>
                    </a:lnTo>
                    <a:lnTo>
                      <a:pt x="578" y="24"/>
                    </a:lnTo>
                    <a:close/>
                    <a:moveTo>
                      <a:pt x="568" y="24"/>
                    </a:moveTo>
                    <a:lnTo>
                      <a:pt x="573" y="24"/>
                    </a:lnTo>
                    <a:lnTo>
                      <a:pt x="575" y="17"/>
                    </a:lnTo>
                    <a:lnTo>
                      <a:pt x="571" y="17"/>
                    </a:lnTo>
                    <a:lnTo>
                      <a:pt x="568" y="24"/>
                    </a:lnTo>
                    <a:close/>
                    <a:moveTo>
                      <a:pt x="559" y="24"/>
                    </a:moveTo>
                    <a:lnTo>
                      <a:pt x="564" y="24"/>
                    </a:lnTo>
                    <a:lnTo>
                      <a:pt x="566" y="17"/>
                    </a:lnTo>
                    <a:lnTo>
                      <a:pt x="561" y="17"/>
                    </a:lnTo>
                    <a:lnTo>
                      <a:pt x="559" y="24"/>
                    </a:lnTo>
                    <a:close/>
                    <a:moveTo>
                      <a:pt x="549" y="24"/>
                    </a:moveTo>
                    <a:lnTo>
                      <a:pt x="554" y="24"/>
                    </a:lnTo>
                    <a:lnTo>
                      <a:pt x="557" y="17"/>
                    </a:lnTo>
                    <a:lnTo>
                      <a:pt x="552" y="17"/>
                    </a:lnTo>
                    <a:lnTo>
                      <a:pt x="549" y="24"/>
                    </a:lnTo>
                    <a:close/>
                    <a:moveTo>
                      <a:pt x="540" y="24"/>
                    </a:moveTo>
                    <a:lnTo>
                      <a:pt x="545" y="24"/>
                    </a:lnTo>
                    <a:lnTo>
                      <a:pt x="547" y="17"/>
                    </a:lnTo>
                    <a:lnTo>
                      <a:pt x="542" y="17"/>
                    </a:lnTo>
                    <a:lnTo>
                      <a:pt x="540" y="24"/>
                    </a:lnTo>
                    <a:close/>
                    <a:moveTo>
                      <a:pt x="530" y="24"/>
                    </a:moveTo>
                    <a:lnTo>
                      <a:pt x="535" y="24"/>
                    </a:lnTo>
                    <a:lnTo>
                      <a:pt x="538" y="17"/>
                    </a:lnTo>
                    <a:lnTo>
                      <a:pt x="533" y="17"/>
                    </a:lnTo>
                    <a:lnTo>
                      <a:pt x="530" y="24"/>
                    </a:lnTo>
                    <a:close/>
                    <a:moveTo>
                      <a:pt x="521" y="22"/>
                    </a:moveTo>
                    <a:lnTo>
                      <a:pt x="526" y="24"/>
                    </a:lnTo>
                    <a:lnTo>
                      <a:pt x="528" y="17"/>
                    </a:lnTo>
                    <a:lnTo>
                      <a:pt x="523" y="14"/>
                    </a:lnTo>
                    <a:lnTo>
                      <a:pt x="521" y="22"/>
                    </a:lnTo>
                    <a:close/>
                    <a:moveTo>
                      <a:pt x="512" y="22"/>
                    </a:moveTo>
                    <a:lnTo>
                      <a:pt x="516" y="22"/>
                    </a:lnTo>
                    <a:lnTo>
                      <a:pt x="519" y="14"/>
                    </a:lnTo>
                    <a:lnTo>
                      <a:pt x="514" y="14"/>
                    </a:lnTo>
                    <a:lnTo>
                      <a:pt x="512" y="22"/>
                    </a:lnTo>
                    <a:close/>
                    <a:moveTo>
                      <a:pt x="502" y="22"/>
                    </a:moveTo>
                    <a:lnTo>
                      <a:pt x="507" y="22"/>
                    </a:lnTo>
                    <a:lnTo>
                      <a:pt x="509" y="14"/>
                    </a:lnTo>
                    <a:lnTo>
                      <a:pt x="504" y="14"/>
                    </a:lnTo>
                    <a:lnTo>
                      <a:pt x="502" y="22"/>
                    </a:lnTo>
                    <a:close/>
                    <a:moveTo>
                      <a:pt x="493" y="22"/>
                    </a:moveTo>
                    <a:lnTo>
                      <a:pt x="497" y="22"/>
                    </a:lnTo>
                    <a:lnTo>
                      <a:pt x="500" y="14"/>
                    </a:lnTo>
                    <a:lnTo>
                      <a:pt x="495" y="14"/>
                    </a:lnTo>
                    <a:lnTo>
                      <a:pt x="493" y="22"/>
                    </a:lnTo>
                    <a:close/>
                    <a:moveTo>
                      <a:pt x="483" y="22"/>
                    </a:moveTo>
                    <a:lnTo>
                      <a:pt x="488" y="22"/>
                    </a:lnTo>
                    <a:lnTo>
                      <a:pt x="490" y="14"/>
                    </a:lnTo>
                    <a:lnTo>
                      <a:pt x="485" y="14"/>
                    </a:lnTo>
                    <a:lnTo>
                      <a:pt x="483" y="22"/>
                    </a:lnTo>
                    <a:close/>
                    <a:moveTo>
                      <a:pt x="474" y="22"/>
                    </a:moveTo>
                    <a:lnTo>
                      <a:pt x="478" y="22"/>
                    </a:lnTo>
                    <a:lnTo>
                      <a:pt x="481" y="14"/>
                    </a:lnTo>
                    <a:lnTo>
                      <a:pt x="476" y="14"/>
                    </a:lnTo>
                    <a:lnTo>
                      <a:pt x="474" y="22"/>
                    </a:lnTo>
                    <a:close/>
                    <a:moveTo>
                      <a:pt x="464" y="22"/>
                    </a:moveTo>
                    <a:lnTo>
                      <a:pt x="469" y="22"/>
                    </a:lnTo>
                    <a:lnTo>
                      <a:pt x="471" y="14"/>
                    </a:lnTo>
                    <a:lnTo>
                      <a:pt x="467" y="14"/>
                    </a:lnTo>
                    <a:lnTo>
                      <a:pt x="464" y="22"/>
                    </a:lnTo>
                    <a:close/>
                    <a:moveTo>
                      <a:pt x="455" y="22"/>
                    </a:moveTo>
                    <a:lnTo>
                      <a:pt x="459" y="22"/>
                    </a:lnTo>
                    <a:lnTo>
                      <a:pt x="462" y="14"/>
                    </a:lnTo>
                    <a:lnTo>
                      <a:pt x="457" y="14"/>
                    </a:lnTo>
                    <a:lnTo>
                      <a:pt x="455" y="22"/>
                    </a:lnTo>
                    <a:close/>
                    <a:moveTo>
                      <a:pt x="445" y="19"/>
                    </a:moveTo>
                    <a:lnTo>
                      <a:pt x="450" y="22"/>
                    </a:lnTo>
                    <a:lnTo>
                      <a:pt x="452" y="14"/>
                    </a:lnTo>
                    <a:lnTo>
                      <a:pt x="448" y="12"/>
                    </a:lnTo>
                    <a:lnTo>
                      <a:pt x="445" y="19"/>
                    </a:lnTo>
                    <a:close/>
                    <a:moveTo>
                      <a:pt x="436" y="19"/>
                    </a:moveTo>
                    <a:lnTo>
                      <a:pt x="440" y="19"/>
                    </a:lnTo>
                    <a:lnTo>
                      <a:pt x="443" y="12"/>
                    </a:lnTo>
                    <a:lnTo>
                      <a:pt x="438" y="12"/>
                    </a:lnTo>
                    <a:lnTo>
                      <a:pt x="436" y="19"/>
                    </a:lnTo>
                    <a:close/>
                    <a:moveTo>
                      <a:pt x="426" y="19"/>
                    </a:moveTo>
                    <a:lnTo>
                      <a:pt x="431" y="19"/>
                    </a:lnTo>
                    <a:lnTo>
                      <a:pt x="433" y="12"/>
                    </a:lnTo>
                    <a:lnTo>
                      <a:pt x="426" y="12"/>
                    </a:lnTo>
                    <a:lnTo>
                      <a:pt x="426" y="19"/>
                    </a:lnTo>
                    <a:close/>
                    <a:moveTo>
                      <a:pt x="417" y="19"/>
                    </a:moveTo>
                    <a:lnTo>
                      <a:pt x="422" y="19"/>
                    </a:lnTo>
                    <a:lnTo>
                      <a:pt x="422" y="12"/>
                    </a:lnTo>
                    <a:lnTo>
                      <a:pt x="417" y="12"/>
                    </a:lnTo>
                    <a:lnTo>
                      <a:pt x="417" y="19"/>
                    </a:lnTo>
                    <a:close/>
                    <a:moveTo>
                      <a:pt x="407" y="19"/>
                    </a:moveTo>
                    <a:lnTo>
                      <a:pt x="412" y="19"/>
                    </a:lnTo>
                    <a:lnTo>
                      <a:pt x="412" y="12"/>
                    </a:lnTo>
                    <a:lnTo>
                      <a:pt x="407" y="12"/>
                    </a:lnTo>
                    <a:lnTo>
                      <a:pt x="407" y="19"/>
                    </a:lnTo>
                    <a:close/>
                    <a:moveTo>
                      <a:pt x="398" y="19"/>
                    </a:moveTo>
                    <a:lnTo>
                      <a:pt x="403" y="19"/>
                    </a:lnTo>
                    <a:lnTo>
                      <a:pt x="403" y="12"/>
                    </a:lnTo>
                    <a:lnTo>
                      <a:pt x="398" y="12"/>
                    </a:lnTo>
                    <a:lnTo>
                      <a:pt x="398" y="19"/>
                    </a:lnTo>
                    <a:close/>
                    <a:moveTo>
                      <a:pt x="388" y="19"/>
                    </a:moveTo>
                    <a:lnTo>
                      <a:pt x="393" y="19"/>
                    </a:lnTo>
                    <a:lnTo>
                      <a:pt x="393" y="12"/>
                    </a:lnTo>
                    <a:lnTo>
                      <a:pt x="388" y="12"/>
                    </a:lnTo>
                    <a:lnTo>
                      <a:pt x="388" y="19"/>
                    </a:lnTo>
                    <a:close/>
                    <a:moveTo>
                      <a:pt x="379" y="19"/>
                    </a:moveTo>
                    <a:lnTo>
                      <a:pt x="384" y="19"/>
                    </a:lnTo>
                    <a:lnTo>
                      <a:pt x="384" y="12"/>
                    </a:lnTo>
                    <a:lnTo>
                      <a:pt x="379" y="12"/>
                    </a:lnTo>
                    <a:lnTo>
                      <a:pt x="379" y="19"/>
                    </a:lnTo>
                    <a:close/>
                    <a:moveTo>
                      <a:pt x="369" y="19"/>
                    </a:moveTo>
                    <a:lnTo>
                      <a:pt x="374" y="19"/>
                    </a:lnTo>
                    <a:lnTo>
                      <a:pt x="374" y="12"/>
                    </a:lnTo>
                    <a:lnTo>
                      <a:pt x="369" y="12"/>
                    </a:lnTo>
                    <a:lnTo>
                      <a:pt x="369" y="19"/>
                    </a:lnTo>
                    <a:close/>
                    <a:moveTo>
                      <a:pt x="360" y="17"/>
                    </a:moveTo>
                    <a:lnTo>
                      <a:pt x="365" y="17"/>
                    </a:lnTo>
                    <a:lnTo>
                      <a:pt x="365" y="10"/>
                    </a:lnTo>
                    <a:lnTo>
                      <a:pt x="360" y="10"/>
                    </a:lnTo>
                    <a:lnTo>
                      <a:pt x="360" y="17"/>
                    </a:lnTo>
                    <a:close/>
                    <a:moveTo>
                      <a:pt x="350" y="17"/>
                    </a:moveTo>
                    <a:lnTo>
                      <a:pt x="355" y="17"/>
                    </a:lnTo>
                    <a:lnTo>
                      <a:pt x="355" y="10"/>
                    </a:lnTo>
                    <a:lnTo>
                      <a:pt x="350" y="10"/>
                    </a:lnTo>
                    <a:lnTo>
                      <a:pt x="350" y="17"/>
                    </a:lnTo>
                    <a:close/>
                    <a:moveTo>
                      <a:pt x="341" y="17"/>
                    </a:moveTo>
                    <a:lnTo>
                      <a:pt x="346" y="17"/>
                    </a:lnTo>
                    <a:lnTo>
                      <a:pt x="346" y="10"/>
                    </a:lnTo>
                    <a:lnTo>
                      <a:pt x="341" y="10"/>
                    </a:lnTo>
                    <a:lnTo>
                      <a:pt x="341" y="17"/>
                    </a:lnTo>
                    <a:close/>
                    <a:moveTo>
                      <a:pt x="332" y="17"/>
                    </a:moveTo>
                    <a:lnTo>
                      <a:pt x="336" y="17"/>
                    </a:lnTo>
                    <a:lnTo>
                      <a:pt x="336" y="10"/>
                    </a:lnTo>
                    <a:lnTo>
                      <a:pt x="332" y="10"/>
                    </a:lnTo>
                    <a:lnTo>
                      <a:pt x="332" y="17"/>
                    </a:lnTo>
                    <a:close/>
                    <a:moveTo>
                      <a:pt x="322" y="17"/>
                    </a:moveTo>
                    <a:lnTo>
                      <a:pt x="327" y="17"/>
                    </a:lnTo>
                    <a:lnTo>
                      <a:pt x="327" y="10"/>
                    </a:lnTo>
                    <a:lnTo>
                      <a:pt x="322" y="10"/>
                    </a:lnTo>
                    <a:lnTo>
                      <a:pt x="322" y="17"/>
                    </a:lnTo>
                    <a:close/>
                    <a:moveTo>
                      <a:pt x="313" y="17"/>
                    </a:moveTo>
                    <a:lnTo>
                      <a:pt x="317" y="17"/>
                    </a:lnTo>
                    <a:lnTo>
                      <a:pt x="317" y="10"/>
                    </a:lnTo>
                    <a:lnTo>
                      <a:pt x="313" y="10"/>
                    </a:lnTo>
                    <a:lnTo>
                      <a:pt x="313" y="17"/>
                    </a:lnTo>
                    <a:close/>
                    <a:moveTo>
                      <a:pt x="303" y="17"/>
                    </a:moveTo>
                    <a:lnTo>
                      <a:pt x="308" y="17"/>
                    </a:lnTo>
                    <a:lnTo>
                      <a:pt x="308" y="10"/>
                    </a:lnTo>
                    <a:lnTo>
                      <a:pt x="303" y="10"/>
                    </a:lnTo>
                    <a:lnTo>
                      <a:pt x="303" y="17"/>
                    </a:lnTo>
                    <a:close/>
                    <a:moveTo>
                      <a:pt x="294" y="17"/>
                    </a:moveTo>
                    <a:lnTo>
                      <a:pt x="298" y="17"/>
                    </a:lnTo>
                    <a:lnTo>
                      <a:pt x="298" y="10"/>
                    </a:lnTo>
                    <a:lnTo>
                      <a:pt x="294" y="10"/>
                    </a:lnTo>
                    <a:lnTo>
                      <a:pt x="294" y="17"/>
                    </a:lnTo>
                    <a:close/>
                    <a:moveTo>
                      <a:pt x="284" y="14"/>
                    </a:moveTo>
                    <a:lnTo>
                      <a:pt x="289" y="17"/>
                    </a:lnTo>
                    <a:lnTo>
                      <a:pt x="289" y="10"/>
                    </a:lnTo>
                    <a:lnTo>
                      <a:pt x="284" y="7"/>
                    </a:lnTo>
                    <a:lnTo>
                      <a:pt x="284" y="14"/>
                    </a:lnTo>
                    <a:close/>
                    <a:moveTo>
                      <a:pt x="275" y="14"/>
                    </a:moveTo>
                    <a:lnTo>
                      <a:pt x="279" y="14"/>
                    </a:lnTo>
                    <a:lnTo>
                      <a:pt x="279" y="7"/>
                    </a:lnTo>
                    <a:lnTo>
                      <a:pt x="275" y="7"/>
                    </a:lnTo>
                    <a:lnTo>
                      <a:pt x="275" y="14"/>
                    </a:lnTo>
                    <a:close/>
                    <a:moveTo>
                      <a:pt x="265" y="14"/>
                    </a:moveTo>
                    <a:lnTo>
                      <a:pt x="270" y="14"/>
                    </a:lnTo>
                    <a:lnTo>
                      <a:pt x="270" y="7"/>
                    </a:lnTo>
                    <a:lnTo>
                      <a:pt x="265" y="7"/>
                    </a:lnTo>
                    <a:lnTo>
                      <a:pt x="265" y="14"/>
                    </a:lnTo>
                    <a:close/>
                    <a:moveTo>
                      <a:pt x="256" y="14"/>
                    </a:moveTo>
                    <a:lnTo>
                      <a:pt x="261" y="14"/>
                    </a:lnTo>
                    <a:lnTo>
                      <a:pt x="261" y="7"/>
                    </a:lnTo>
                    <a:lnTo>
                      <a:pt x="256" y="7"/>
                    </a:lnTo>
                    <a:lnTo>
                      <a:pt x="256" y="14"/>
                    </a:lnTo>
                    <a:close/>
                    <a:moveTo>
                      <a:pt x="246" y="14"/>
                    </a:moveTo>
                    <a:lnTo>
                      <a:pt x="251" y="14"/>
                    </a:lnTo>
                    <a:lnTo>
                      <a:pt x="251" y="7"/>
                    </a:lnTo>
                    <a:lnTo>
                      <a:pt x="246" y="7"/>
                    </a:lnTo>
                    <a:lnTo>
                      <a:pt x="246" y="14"/>
                    </a:lnTo>
                    <a:close/>
                    <a:moveTo>
                      <a:pt x="237" y="14"/>
                    </a:moveTo>
                    <a:lnTo>
                      <a:pt x="242" y="14"/>
                    </a:lnTo>
                    <a:lnTo>
                      <a:pt x="242" y="7"/>
                    </a:lnTo>
                    <a:lnTo>
                      <a:pt x="237" y="7"/>
                    </a:lnTo>
                    <a:lnTo>
                      <a:pt x="237" y="14"/>
                    </a:lnTo>
                    <a:close/>
                    <a:moveTo>
                      <a:pt x="227" y="14"/>
                    </a:moveTo>
                    <a:lnTo>
                      <a:pt x="232" y="14"/>
                    </a:lnTo>
                    <a:lnTo>
                      <a:pt x="232" y="7"/>
                    </a:lnTo>
                    <a:lnTo>
                      <a:pt x="227" y="7"/>
                    </a:lnTo>
                    <a:lnTo>
                      <a:pt x="227" y="14"/>
                    </a:lnTo>
                    <a:close/>
                    <a:moveTo>
                      <a:pt x="218" y="14"/>
                    </a:moveTo>
                    <a:lnTo>
                      <a:pt x="223" y="14"/>
                    </a:lnTo>
                    <a:lnTo>
                      <a:pt x="223" y="7"/>
                    </a:lnTo>
                    <a:lnTo>
                      <a:pt x="218" y="7"/>
                    </a:lnTo>
                    <a:lnTo>
                      <a:pt x="218" y="14"/>
                    </a:lnTo>
                    <a:close/>
                    <a:moveTo>
                      <a:pt x="208" y="14"/>
                    </a:moveTo>
                    <a:lnTo>
                      <a:pt x="213" y="14"/>
                    </a:lnTo>
                    <a:lnTo>
                      <a:pt x="213" y="7"/>
                    </a:lnTo>
                    <a:lnTo>
                      <a:pt x="208" y="7"/>
                    </a:lnTo>
                    <a:lnTo>
                      <a:pt x="208" y="14"/>
                    </a:lnTo>
                    <a:close/>
                    <a:moveTo>
                      <a:pt x="199" y="12"/>
                    </a:moveTo>
                    <a:lnTo>
                      <a:pt x="204" y="12"/>
                    </a:lnTo>
                    <a:lnTo>
                      <a:pt x="204" y="5"/>
                    </a:lnTo>
                    <a:lnTo>
                      <a:pt x="199" y="5"/>
                    </a:lnTo>
                    <a:lnTo>
                      <a:pt x="199" y="12"/>
                    </a:lnTo>
                    <a:close/>
                    <a:moveTo>
                      <a:pt x="189" y="12"/>
                    </a:moveTo>
                    <a:lnTo>
                      <a:pt x="194" y="12"/>
                    </a:lnTo>
                    <a:lnTo>
                      <a:pt x="194" y="5"/>
                    </a:lnTo>
                    <a:lnTo>
                      <a:pt x="189" y="5"/>
                    </a:lnTo>
                    <a:lnTo>
                      <a:pt x="189" y="12"/>
                    </a:lnTo>
                    <a:close/>
                    <a:moveTo>
                      <a:pt x="180" y="12"/>
                    </a:moveTo>
                    <a:lnTo>
                      <a:pt x="185" y="12"/>
                    </a:lnTo>
                    <a:lnTo>
                      <a:pt x="185" y="5"/>
                    </a:lnTo>
                    <a:lnTo>
                      <a:pt x="180" y="5"/>
                    </a:lnTo>
                    <a:lnTo>
                      <a:pt x="180" y="12"/>
                    </a:lnTo>
                    <a:close/>
                    <a:moveTo>
                      <a:pt x="171" y="12"/>
                    </a:moveTo>
                    <a:lnTo>
                      <a:pt x="175" y="12"/>
                    </a:lnTo>
                    <a:lnTo>
                      <a:pt x="175" y="5"/>
                    </a:lnTo>
                    <a:lnTo>
                      <a:pt x="171" y="5"/>
                    </a:lnTo>
                    <a:lnTo>
                      <a:pt x="171" y="12"/>
                    </a:lnTo>
                    <a:close/>
                    <a:moveTo>
                      <a:pt x="161" y="12"/>
                    </a:moveTo>
                    <a:lnTo>
                      <a:pt x="166" y="12"/>
                    </a:lnTo>
                    <a:lnTo>
                      <a:pt x="166" y="5"/>
                    </a:lnTo>
                    <a:lnTo>
                      <a:pt x="161" y="5"/>
                    </a:lnTo>
                    <a:lnTo>
                      <a:pt x="161" y="12"/>
                    </a:lnTo>
                    <a:close/>
                    <a:moveTo>
                      <a:pt x="152" y="12"/>
                    </a:moveTo>
                    <a:lnTo>
                      <a:pt x="156" y="12"/>
                    </a:lnTo>
                    <a:lnTo>
                      <a:pt x="156" y="5"/>
                    </a:lnTo>
                    <a:lnTo>
                      <a:pt x="152" y="5"/>
                    </a:lnTo>
                    <a:lnTo>
                      <a:pt x="152" y="12"/>
                    </a:lnTo>
                    <a:close/>
                    <a:moveTo>
                      <a:pt x="142" y="12"/>
                    </a:moveTo>
                    <a:lnTo>
                      <a:pt x="147" y="12"/>
                    </a:lnTo>
                    <a:lnTo>
                      <a:pt x="147" y="5"/>
                    </a:lnTo>
                    <a:lnTo>
                      <a:pt x="142" y="5"/>
                    </a:lnTo>
                    <a:lnTo>
                      <a:pt x="142" y="12"/>
                    </a:lnTo>
                    <a:close/>
                    <a:moveTo>
                      <a:pt x="133" y="12"/>
                    </a:moveTo>
                    <a:lnTo>
                      <a:pt x="137" y="12"/>
                    </a:lnTo>
                    <a:lnTo>
                      <a:pt x="137" y="5"/>
                    </a:lnTo>
                    <a:lnTo>
                      <a:pt x="133" y="5"/>
                    </a:lnTo>
                    <a:lnTo>
                      <a:pt x="133" y="12"/>
                    </a:lnTo>
                    <a:close/>
                    <a:moveTo>
                      <a:pt x="123" y="10"/>
                    </a:moveTo>
                    <a:lnTo>
                      <a:pt x="128" y="12"/>
                    </a:lnTo>
                    <a:lnTo>
                      <a:pt x="128" y="5"/>
                    </a:lnTo>
                    <a:lnTo>
                      <a:pt x="123" y="3"/>
                    </a:lnTo>
                    <a:lnTo>
                      <a:pt x="123" y="10"/>
                    </a:lnTo>
                    <a:close/>
                    <a:moveTo>
                      <a:pt x="114" y="10"/>
                    </a:moveTo>
                    <a:lnTo>
                      <a:pt x="118" y="10"/>
                    </a:lnTo>
                    <a:lnTo>
                      <a:pt x="118" y="3"/>
                    </a:lnTo>
                    <a:lnTo>
                      <a:pt x="114" y="3"/>
                    </a:lnTo>
                    <a:lnTo>
                      <a:pt x="114" y="10"/>
                    </a:lnTo>
                    <a:close/>
                    <a:moveTo>
                      <a:pt x="104" y="10"/>
                    </a:moveTo>
                    <a:lnTo>
                      <a:pt x="109" y="10"/>
                    </a:lnTo>
                    <a:lnTo>
                      <a:pt x="109" y="3"/>
                    </a:lnTo>
                    <a:lnTo>
                      <a:pt x="104" y="3"/>
                    </a:lnTo>
                    <a:lnTo>
                      <a:pt x="104" y="10"/>
                    </a:lnTo>
                    <a:close/>
                    <a:moveTo>
                      <a:pt x="95" y="10"/>
                    </a:moveTo>
                    <a:lnTo>
                      <a:pt x="99" y="10"/>
                    </a:lnTo>
                    <a:lnTo>
                      <a:pt x="99" y="3"/>
                    </a:lnTo>
                    <a:lnTo>
                      <a:pt x="95" y="3"/>
                    </a:lnTo>
                    <a:lnTo>
                      <a:pt x="95" y="10"/>
                    </a:lnTo>
                    <a:close/>
                    <a:moveTo>
                      <a:pt x="85" y="10"/>
                    </a:moveTo>
                    <a:lnTo>
                      <a:pt x="90" y="10"/>
                    </a:lnTo>
                    <a:lnTo>
                      <a:pt x="90" y="3"/>
                    </a:lnTo>
                    <a:lnTo>
                      <a:pt x="85" y="3"/>
                    </a:lnTo>
                    <a:lnTo>
                      <a:pt x="85" y="10"/>
                    </a:lnTo>
                    <a:close/>
                    <a:moveTo>
                      <a:pt x="76" y="10"/>
                    </a:moveTo>
                    <a:lnTo>
                      <a:pt x="81" y="10"/>
                    </a:lnTo>
                    <a:lnTo>
                      <a:pt x="81" y="3"/>
                    </a:lnTo>
                    <a:lnTo>
                      <a:pt x="76" y="3"/>
                    </a:lnTo>
                    <a:lnTo>
                      <a:pt x="76" y="10"/>
                    </a:lnTo>
                    <a:close/>
                    <a:moveTo>
                      <a:pt x="66" y="10"/>
                    </a:moveTo>
                    <a:lnTo>
                      <a:pt x="71" y="10"/>
                    </a:lnTo>
                    <a:lnTo>
                      <a:pt x="71" y="3"/>
                    </a:lnTo>
                    <a:lnTo>
                      <a:pt x="66" y="3"/>
                    </a:lnTo>
                    <a:lnTo>
                      <a:pt x="66" y="10"/>
                    </a:lnTo>
                    <a:close/>
                    <a:moveTo>
                      <a:pt x="57" y="10"/>
                    </a:moveTo>
                    <a:lnTo>
                      <a:pt x="62" y="10"/>
                    </a:lnTo>
                    <a:lnTo>
                      <a:pt x="62" y="3"/>
                    </a:lnTo>
                    <a:lnTo>
                      <a:pt x="57" y="3"/>
                    </a:lnTo>
                    <a:lnTo>
                      <a:pt x="57" y="10"/>
                    </a:lnTo>
                    <a:close/>
                    <a:moveTo>
                      <a:pt x="47" y="7"/>
                    </a:moveTo>
                    <a:lnTo>
                      <a:pt x="52" y="10"/>
                    </a:lnTo>
                    <a:lnTo>
                      <a:pt x="52" y="3"/>
                    </a:lnTo>
                    <a:lnTo>
                      <a:pt x="47" y="0"/>
                    </a:lnTo>
                    <a:lnTo>
                      <a:pt x="47" y="7"/>
                    </a:lnTo>
                    <a:close/>
                    <a:moveTo>
                      <a:pt x="38" y="7"/>
                    </a:moveTo>
                    <a:lnTo>
                      <a:pt x="43" y="7"/>
                    </a:lnTo>
                    <a:lnTo>
                      <a:pt x="43" y="0"/>
                    </a:lnTo>
                    <a:lnTo>
                      <a:pt x="38" y="0"/>
                    </a:lnTo>
                    <a:lnTo>
                      <a:pt x="38" y="7"/>
                    </a:lnTo>
                    <a:close/>
                    <a:moveTo>
                      <a:pt x="28" y="7"/>
                    </a:moveTo>
                    <a:lnTo>
                      <a:pt x="33" y="7"/>
                    </a:lnTo>
                    <a:lnTo>
                      <a:pt x="33" y="0"/>
                    </a:lnTo>
                    <a:lnTo>
                      <a:pt x="28" y="0"/>
                    </a:lnTo>
                    <a:lnTo>
                      <a:pt x="28" y="7"/>
                    </a:lnTo>
                    <a:close/>
                    <a:moveTo>
                      <a:pt x="19" y="7"/>
                    </a:moveTo>
                    <a:lnTo>
                      <a:pt x="24" y="7"/>
                    </a:lnTo>
                    <a:lnTo>
                      <a:pt x="24" y="0"/>
                    </a:lnTo>
                    <a:lnTo>
                      <a:pt x="19" y="0"/>
                    </a:lnTo>
                    <a:lnTo>
                      <a:pt x="19" y="7"/>
                    </a:lnTo>
                    <a:close/>
                    <a:moveTo>
                      <a:pt x="9" y="7"/>
                    </a:moveTo>
                    <a:lnTo>
                      <a:pt x="14" y="7"/>
                    </a:lnTo>
                    <a:lnTo>
                      <a:pt x="14" y="0"/>
                    </a:lnTo>
                    <a:lnTo>
                      <a:pt x="9" y="0"/>
                    </a:lnTo>
                    <a:lnTo>
                      <a:pt x="9" y="7"/>
                    </a:lnTo>
                    <a:close/>
                    <a:moveTo>
                      <a:pt x="0" y="7"/>
                    </a:moveTo>
                    <a:lnTo>
                      <a:pt x="5" y="7"/>
                    </a:lnTo>
                    <a:lnTo>
                      <a:pt x="5" y="0"/>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8"/>
              <p:cNvSpPr>
                <a:spLocks/>
              </p:cNvSpPr>
              <p:nvPr/>
            </p:nvSpPr>
            <p:spPr bwMode="auto">
              <a:xfrm>
                <a:off x="1160" y="1263"/>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9"/>
              <p:cNvSpPr>
                <a:spLocks/>
              </p:cNvSpPr>
              <p:nvPr/>
            </p:nvSpPr>
            <p:spPr bwMode="auto">
              <a:xfrm>
                <a:off x="1160" y="1263"/>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Rectangle 100"/>
              <p:cNvSpPr>
                <a:spLocks noChangeArrowheads="1"/>
              </p:cNvSpPr>
              <p:nvPr/>
            </p:nvSpPr>
            <p:spPr bwMode="auto">
              <a:xfrm>
                <a:off x="461" y="1362"/>
                <a:ext cx="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1"/>
              <p:cNvSpPr>
                <a:spLocks/>
              </p:cNvSpPr>
              <p:nvPr/>
            </p:nvSpPr>
            <p:spPr bwMode="auto">
              <a:xfrm>
                <a:off x="461" y="1362"/>
                <a:ext cx="2" cy="8"/>
              </a:xfrm>
              <a:custGeom>
                <a:avLst/>
                <a:gdLst>
                  <a:gd name="T0" fmla="*/ 0 w 2"/>
                  <a:gd name="T1" fmla="*/ 8 h 8"/>
                  <a:gd name="T2" fmla="*/ 2 w 2"/>
                  <a:gd name="T3" fmla="*/ 8 h 8"/>
                  <a:gd name="T4" fmla="*/ 2 w 2"/>
                  <a:gd name="T5" fmla="*/ 0 h 8"/>
                  <a:gd name="T6" fmla="*/ 0 w 2"/>
                  <a:gd name="T7" fmla="*/ 0 h 8"/>
                </a:gdLst>
                <a:ahLst/>
                <a:cxnLst>
                  <a:cxn ang="0">
                    <a:pos x="T0" y="T1"/>
                  </a:cxn>
                  <a:cxn ang="0">
                    <a:pos x="T2" y="T3"/>
                  </a:cxn>
                  <a:cxn ang="0">
                    <a:pos x="T4" y="T5"/>
                  </a:cxn>
                  <a:cxn ang="0">
                    <a:pos x="T6" y="T7"/>
                  </a:cxn>
                </a:cxnLst>
                <a:rect l="0" t="0" r="r" b="b"/>
                <a:pathLst>
                  <a:path w="2" h="8">
                    <a:moveTo>
                      <a:pt x="0" y="8"/>
                    </a:moveTo>
                    <a:lnTo>
                      <a:pt x="2" y="8"/>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2"/>
              <p:cNvSpPr>
                <a:spLocks noEditPoints="1"/>
              </p:cNvSpPr>
              <p:nvPr/>
            </p:nvSpPr>
            <p:spPr bwMode="auto">
              <a:xfrm>
                <a:off x="468" y="1362"/>
                <a:ext cx="689" cy="29"/>
              </a:xfrm>
              <a:custGeom>
                <a:avLst/>
                <a:gdLst>
                  <a:gd name="T0" fmla="*/ 673 w 689"/>
                  <a:gd name="T1" fmla="*/ 27 h 29"/>
                  <a:gd name="T2" fmla="*/ 668 w 689"/>
                  <a:gd name="T3" fmla="*/ 27 h 29"/>
                  <a:gd name="T4" fmla="*/ 661 w 689"/>
                  <a:gd name="T5" fmla="*/ 19 h 29"/>
                  <a:gd name="T6" fmla="*/ 647 w 689"/>
                  <a:gd name="T7" fmla="*/ 19 h 29"/>
                  <a:gd name="T8" fmla="*/ 635 w 689"/>
                  <a:gd name="T9" fmla="*/ 27 h 29"/>
                  <a:gd name="T10" fmla="*/ 616 w 689"/>
                  <a:gd name="T11" fmla="*/ 27 h 29"/>
                  <a:gd name="T12" fmla="*/ 611 w 689"/>
                  <a:gd name="T13" fmla="*/ 27 h 29"/>
                  <a:gd name="T14" fmla="*/ 604 w 689"/>
                  <a:gd name="T15" fmla="*/ 17 h 29"/>
                  <a:gd name="T16" fmla="*/ 590 w 689"/>
                  <a:gd name="T17" fmla="*/ 17 h 29"/>
                  <a:gd name="T18" fmla="*/ 578 w 689"/>
                  <a:gd name="T19" fmla="*/ 24 h 29"/>
                  <a:gd name="T20" fmla="*/ 559 w 689"/>
                  <a:gd name="T21" fmla="*/ 24 h 29"/>
                  <a:gd name="T22" fmla="*/ 554 w 689"/>
                  <a:gd name="T23" fmla="*/ 24 h 29"/>
                  <a:gd name="T24" fmla="*/ 547 w 689"/>
                  <a:gd name="T25" fmla="*/ 17 h 29"/>
                  <a:gd name="T26" fmla="*/ 533 w 689"/>
                  <a:gd name="T27" fmla="*/ 17 h 29"/>
                  <a:gd name="T28" fmla="*/ 521 w 689"/>
                  <a:gd name="T29" fmla="*/ 22 h 29"/>
                  <a:gd name="T30" fmla="*/ 502 w 689"/>
                  <a:gd name="T31" fmla="*/ 22 h 29"/>
                  <a:gd name="T32" fmla="*/ 497 w 689"/>
                  <a:gd name="T33" fmla="*/ 22 h 29"/>
                  <a:gd name="T34" fmla="*/ 490 w 689"/>
                  <a:gd name="T35" fmla="*/ 15 h 29"/>
                  <a:gd name="T36" fmla="*/ 476 w 689"/>
                  <a:gd name="T37" fmla="*/ 15 h 29"/>
                  <a:gd name="T38" fmla="*/ 464 w 689"/>
                  <a:gd name="T39" fmla="*/ 22 h 29"/>
                  <a:gd name="T40" fmla="*/ 445 w 689"/>
                  <a:gd name="T41" fmla="*/ 22 h 29"/>
                  <a:gd name="T42" fmla="*/ 440 w 689"/>
                  <a:gd name="T43" fmla="*/ 19 h 29"/>
                  <a:gd name="T44" fmla="*/ 433 w 689"/>
                  <a:gd name="T45" fmla="*/ 12 h 29"/>
                  <a:gd name="T46" fmla="*/ 417 w 689"/>
                  <a:gd name="T47" fmla="*/ 12 h 29"/>
                  <a:gd name="T48" fmla="*/ 407 w 689"/>
                  <a:gd name="T49" fmla="*/ 19 h 29"/>
                  <a:gd name="T50" fmla="*/ 388 w 689"/>
                  <a:gd name="T51" fmla="*/ 19 h 29"/>
                  <a:gd name="T52" fmla="*/ 384 w 689"/>
                  <a:gd name="T53" fmla="*/ 19 h 29"/>
                  <a:gd name="T54" fmla="*/ 374 w 689"/>
                  <a:gd name="T55" fmla="*/ 12 h 29"/>
                  <a:gd name="T56" fmla="*/ 360 w 689"/>
                  <a:gd name="T57" fmla="*/ 10 h 29"/>
                  <a:gd name="T58" fmla="*/ 350 w 689"/>
                  <a:gd name="T59" fmla="*/ 17 h 29"/>
                  <a:gd name="T60" fmla="*/ 332 w 689"/>
                  <a:gd name="T61" fmla="*/ 17 h 29"/>
                  <a:gd name="T62" fmla="*/ 327 w 689"/>
                  <a:gd name="T63" fmla="*/ 17 h 29"/>
                  <a:gd name="T64" fmla="*/ 317 w 689"/>
                  <a:gd name="T65" fmla="*/ 10 h 29"/>
                  <a:gd name="T66" fmla="*/ 303 w 689"/>
                  <a:gd name="T67" fmla="*/ 10 h 29"/>
                  <a:gd name="T68" fmla="*/ 294 w 689"/>
                  <a:gd name="T69" fmla="*/ 17 h 29"/>
                  <a:gd name="T70" fmla="*/ 275 w 689"/>
                  <a:gd name="T71" fmla="*/ 15 h 29"/>
                  <a:gd name="T72" fmla="*/ 270 w 689"/>
                  <a:gd name="T73" fmla="*/ 15 h 29"/>
                  <a:gd name="T74" fmla="*/ 261 w 689"/>
                  <a:gd name="T75" fmla="*/ 8 h 29"/>
                  <a:gd name="T76" fmla="*/ 246 w 689"/>
                  <a:gd name="T77" fmla="*/ 8 h 29"/>
                  <a:gd name="T78" fmla="*/ 237 w 689"/>
                  <a:gd name="T79" fmla="*/ 15 h 29"/>
                  <a:gd name="T80" fmla="*/ 218 w 689"/>
                  <a:gd name="T81" fmla="*/ 15 h 29"/>
                  <a:gd name="T82" fmla="*/ 213 w 689"/>
                  <a:gd name="T83" fmla="*/ 15 h 29"/>
                  <a:gd name="T84" fmla="*/ 204 w 689"/>
                  <a:gd name="T85" fmla="*/ 5 h 29"/>
                  <a:gd name="T86" fmla="*/ 189 w 689"/>
                  <a:gd name="T87" fmla="*/ 5 h 29"/>
                  <a:gd name="T88" fmla="*/ 180 w 689"/>
                  <a:gd name="T89" fmla="*/ 12 h 29"/>
                  <a:gd name="T90" fmla="*/ 161 w 689"/>
                  <a:gd name="T91" fmla="*/ 12 h 29"/>
                  <a:gd name="T92" fmla="*/ 156 w 689"/>
                  <a:gd name="T93" fmla="*/ 12 h 29"/>
                  <a:gd name="T94" fmla="*/ 147 w 689"/>
                  <a:gd name="T95" fmla="*/ 5 h 29"/>
                  <a:gd name="T96" fmla="*/ 133 w 689"/>
                  <a:gd name="T97" fmla="*/ 5 h 29"/>
                  <a:gd name="T98" fmla="*/ 123 w 689"/>
                  <a:gd name="T99" fmla="*/ 10 h 29"/>
                  <a:gd name="T100" fmla="*/ 104 w 689"/>
                  <a:gd name="T101" fmla="*/ 10 h 29"/>
                  <a:gd name="T102" fmla="*/ 99 w 689"/>
                  <a:gd name="T103" fmla="*/ 10 h 29"/>
                  <a:gd name="T104" fmla="*/ 90 w 689"/>
                  <a:gd name="T105" fmla="*/ 3 h 29"/>
                  <a:gd name="T106" fmla="*/ 76 w 689"/>
                  <a:gd name="T107" fmla="*/ 3 h 29"/>
                  <a:gd name="T108" fmla="*/ 66 w 689"/>
                  <a:gd name="T109" fmla="*/ 10 h 29"/>
                  <a:gd name="T110" fmla="*/ 47 w 689"/>
                  <a:gd name="T111" fmla="*/ 10 h 29"/>
                  <a:gd name="T112" fmla="*/ 43 w 689"/>
                  <a:gd name="T113" fmla="*/ 8 h 29"/>
                  <a:gd name="T114" fmla="*/ 33 w 689"/>
                  <a:gd name="T115" fmla="*/ 0 h 29"/>
                  <a:gd name="T116" fmla="*/ 19 w 689"/>
                  <a:gd name="T117" fmla="*/ 0 h 29"/>
                  <a:gd name="T118" fmla="*/ 9 w 689"/>
                  <a:gd name="T1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9" h="29">
                    <a:moveTo>
                      <a:pt x="682" y="27"/>
                    </a:moveTo>
                    <a:lnTo>
                      <a:pt x="687" y="29"/>
                    </a:lnTo>
                    <a:lnTo>
                      <a:pt x="689" y="22"/>
                    </a:lnTo>
                    <a:lnTo>
                      <a:pt x="684" y="19"/>
                    </a:lnTo>
                    <a:lnTo>
                      <a:pt x="682" y="27"/>
                    </a:lnTo>
                    <a:close/>
                    <a:moveTo>
                      <a:pt x="673" y="27"/>
                    </a:moveTo>
                    <a:lnTo>
                      <a:pt x="677" y="27"/>
                    </a:lnTo>
                    <a:lnTo>
                      <a:pt x="680" y="19"/>
                    </a:lnTo>
                    <a:lnTo>
                      <a:pt x="675" y="19"/>
                    </a:lnTo>
                    <a:lnTo>
                      <a:pt x="673" y="27"/>
                    </a:lnTo>
                    <a:close/>
                    <a:moveTo>
                      <a:pt x="663" y="27"/>
                    </a:moveTo>
                    <a:lnTo>
                      <a:pt x="668" y="27"/>
                    </a:lnTo>
                    <a:lnTo>
                      <a:pt x="670" y="19"/>
                    </a:lnTo>
                    <a:lnTo>
                      <a:pt x="665" y="19"/>
                    </a:lnTo>
                    <a:lnTo>
                      <a:pt x="663" y="27"/>
                    </a:lnTo>
                    <a:close/>
                    <a:moveTo>
                      <a:pt x="654" y="27"/>
                    </a:moveTo>
                    <a:lnTo>
                      <a:pt x="658" y="27"/>
                    </a:lnTo>
                    <a:lnTo>
                      <a:pt x="661" y="19"/>
                    </a:lnTo>
                    <a:lnTo>
                      <a:pt x="656" y="19"/>
                    </a:lnTo>
                    <a:lnTo>
                      <a:pt x="654" y="27"/>
                    </a:lnTo>
                    <a:close/>
                    <a:moveTo>
                      <a:pt x="644" y="27"/>
                    </a:moveTo>
                    <a:lnTo>
                      <a:pt x="649" y="27"/>
                    </a:lnTo>
                    <a:lnTo>
                      <a:pt x="651" y="19"/>
                    </a:lnTo>
                    <a:lnTo>
                      <a:pt x="647" y="19"/>
                    </a:lnTo>
                    <a:lnTo>
                      <a:pt x="644" y="27"/>
                    </a:lnTo>
                    <a:close/>
                    <a:moveTo>
                      <a:pt x="635" y="27"/>
                    </a:moveTo>
                    <a:lnTo>
                      <a:pt x="639" y="27"/>
                    </a:lnTo>
                    <a:lnTo>
                      <a:pt x="642" y="19"/>
                    </a:lnTo>
                    <a:lnTo>
                      <a:pt x="637" y="19"/>
                    </a:lnTo>
                    <a:lnTo>
                      <a:pt x="635" y="27"/>
                    </a:lnTo>
                    <a:close/>
                    <a:moveTo>
                      <a:pt x="625" y="27"/>
                    </a:moveTo>
                    <a:lnTo>
                      <a:pt x="630" y="27"/>
                    </a:lnTo>
                    <a:lnTo>
                      <a:pt x="632" y="19"/>
                    </a:lnTo>
                    <a:lnTo>
                      <a:pt x="628" y="19"/>
                    </a:lnTo>
                    <a:lnTo>
                      <a:pt x="625" y="27"/>
                    </a:lnTo>
                    <a:close/>
                    <a:moveTo>
                      <a:pt x="616" y="27"/>
                    </a:moveTo>
                    <a:lnTo>
                      <a:pt x="620" y="27"/>
                    </a:lnTo>
                    <a:lnTo>
                      <a:pt x="623" y="19"/>
                    </a:lnTo>
                    <a:lnTo>
                      <a:pt x="618" y="19"/>
                    </a:lnTo>
                    <a:lnTo>
                      <a:pt x="616" y="27"/>
                    </a:lnTo>
                    <a:close/>
                    <a:moveTo>
                      <a:pt x="606" y="27"/>
                    </a:moveTo>
                    <a:lnTo>
                      <a:pt x="611" y="27"/>
                    </a:lnTo>
                    <a:lnTo>
                      <a:pt x="613" y="19"/>
                    </a:lnTo>
                    <a:lnTo>
                      <a:pt x="609" y="19"/>
                    </a:lnTo>
                    <a:lnTo>
                      <a:pt x="606" y="27"/>
                    </a:lnTo>
                    <a:close/>
                    <a:moveTo>
                      <a:pt x="597" y="24"/>
                    </a:moveTo>
                    <a:lnTo>
                      <a:pt x="602" y="24"/>
                    </a:lnTo>
                    <a:lnTo>
                      <a:pt x="604" y="17"/>
                    </a:lnTo>
                    <a:lnTo>
                      <a:pt x="599" y="17"/>
                    </a:lnTo>
                    <a:lnTo>
                      <a:pt x="597" y="24"/>
                    </a:lnTo>
                    <a:close/>
                    <a:moveTo>
                      <a:pt x="587" y="24"/>
                    </a:moveTo>
                    <a:lnTo>
                      <a:pt x="592" y="24"/>
                    </a:lnTo>
                    <a:lnTo>
                      <a:pt x="594" y="17"/>
                    </a:lnTo>
                    <a:lnTo>
                      <a:pt x="590" y="17"/>
                    </a:lnTo>
                    <a:lnTo>
                      <a:pt x="587" y="24"/>
                    </a:lnTo>
                    <a:close/>
                    <a:moveTo>
                      <a:pt x="578" y="24"/>
                    </a:moveTo>
                    <a:lnTo>
                      <a:pt x="583" y="24"/>
                    </a:lnTo>
                    <a:lnTo>
                      <a:pt x="585" y="17"/>
                    </a:lnTo>
                    <a:lnTo>
                      <a:pt x="580" y="17"/>
                    </a:lnTo>
                    <a:lnTo>
                      <a:pt x="578" y="24"/>
                    </a:lnTo>
                    <a:close/>
                    <a:moveTo>
                      <a:pt x="568" y="24"/>
                    </a:moveTo>
                    <a:lnTo>
                      <a:pt x="573" y="24"/>
                    </a:lnTo>
                    <a:lnTo>
                      <a:pt x="575" y="17"/>
                    </a:lnTo>
                    <a:lnTo>
                      <a:pt x="571" y="17"/>
                    </a:lnTo>
                    <a:lnTo>
                      <a:pt x="568" y="24"/>
                    </a:lnTo>
                    <a:close/>
                    <a:moveTo>
                      <a:pt x="559" y="24"/>
                    </a:moveTo>
                    <a:lnTo>
                      <a:pt x="564" y="24"/>
                    </a:lnTo>
                    <a:lnTo>
                      <a:pt x="566" y="17"/>
                    </a:lnTo>
                    <a:lnTo>
                      <a:pt x="561" y="17"/>
                    </a:lnTo>
                    <a:lnTo>
                      <a:pt x="559" y="24"/>
                    </a:lnTo>
                    <a:close/>
                    <a:moveTo>
                      <a:pt x="549" y="24"/>
                    </a:moveTo>
                    <a:lnTo>
                      <a:pt x="554" y="24"/>
                    </a:lnTo>
                    <a:lnTo>
                      <a:pt x="557" y="17"/>
                    </a:lnTo>
                    <a:lnTo>
                      <a:pt x="552" y="17"/>
                    </a:lnTo>
                    <a:lnTo>
                      <a:pt x="549" y="24"/>
                    </a:lnTo>
                    <a:close/>
                    <a:moveTo>
                      <a:pt x="540" y="24"/>
                    </a:moveTo>
                    <a:lnTo>
                      <a:pt x="545" y="24"/>
                    </a:lnTo>
                    <a:lnTo>
                      <a:pt x="547" y="17"/>
                    </a:lnTo>
                    <a:lnTo>
                      <a:pt x="542" y="17"/>
                    </a:lnTo>
                    <a:lnTo>
                      <a:pt x="540" y="24"/>
                    </a:lnTo>
                    <a:close/>
                    <a:moveTo>
                      <a:pt x="530" y="24"/>
                    </a:moveTo>
                    <a:lnTo>
                      <a:pt x="535" y="24"/>
                    </a:lnTo>
                    <a:lnTo>
                      <a:pt x="538" y="17"/>
                    </a:lnTo>
                    <a:lnTo>
                      <a:pt x="533" y="17"/>
                    </a:lnTo>
                    <a:lnTo>
                      <a:pt x="530" y="24"/>
                    </a:lnTo>
                    <a:close/>
                    <a:moveTo>
                      <a:pt x="521" y="22"/>
                    </a:moveTo>
                    <a:lnTo>
                      <a:pt x="526" y="24"/>
                    </a:lnTo>
                    <a:lnTo>
                      <a:pt x="528" y="17"/>
                    </a:lnTo>
                    <a:lnTo>
                      <a:pt x="523" y="15"/>
                    </a:lnTo>
                    <a:lnTo>
                      <a:pt x="521" y="22"/>
                    </a:lnTo>
                    <a:close/>
                    <a:moveTo>
                      <a:pt x="512" y="22"/>
                    </a:moveTo>
                    <a:lnTo>
                      <a:pt x="516" y="22"/>
                    </a:lnTo>
                    <a:lnTo>
                      <a:pt x="519" y="15"/>
                    </a:lnTo>
                    <a:lnTo>
                      <a:pt x="514" y="15"/>
                    </a:lnTo>
                    <a:lnTo>
                      <a:pt x="512" y="22"/>
                    </a:lnTo>
                    <a:close/>
                    <a:moveTo>
                      <a:pt x="502" y="22"/>
                    </a:moveTo>
                    <a:lnTo>
                      <a:pt x="507" y="22"/>
                    </a:lnTo>
                    <a:lnTo>
                      <a:pt x="509" y="15"/>
                    </a:lnTo>
                    <a:lnTo>
                      <a:pt x="504" y="15"/>
                    </a:lnTo>
                    <a:lnTo>
                      <a:pt x="502" y="22"/>
                    </a:lnTo>
                    <a:close/>
                    <a:moveTo>
                      <a:pt x="493" y="22"/>
                    </a:moveTo>
                    <a:lnTo>
                      <a:pt x="497" y="22"/>
                    </a:lnTo>
                    <a:lnTo>
                      <a:pt x="500" y="15"/>
                    </a:lnTo>
                    <a:lnTo>
                      <a:pt x="495" y="15"/>
                    </a:lnTo>
                    <a:lnTo>
                      <a:pt x="493" y="22"/>
                    </a:lnTo>
                    <a:close/>
                    <a:moveTo>
                      <a:pt x="483" y="22"/>
                    </a:moveTo>
                    <a:lnTo>
                      <a:pt x="488" y="22"/>
                    </a:lnTo>
                    <a:lnTo>
                      <a:pt x="490" y="15"/>
                    </a:lnTo>
                    <a:lnTo>
                      <a:pt x="485" y="15"/>
                    </a:lnTo>
                    <a:lnTo>
                      <a:pt x="483" y="22"/>
                    </a:lnTo>
                    <a:close/>
                    <a:moveTo>
                      <a:pt x="474" y="22"/>
                    </a:moveTo>
                    <a:lnTo>
                      <a:pt x="478" y="22"/>
                    </a:lnTo>
                    <a:lnTo>
                      <a:pt x="481" y="15"/>
                    </a:lnTo>
                    <a:lnTo>
                      <a:pt x="476" y="15"/>
                    </a:lnTo>
                    <a:lnTo>
                      <a:pt x="474" y="22"/>
                    </a:lnTo>
                    <a:close/>
                    <a:moveTo>
                      <a:pt x="464" y="22"/>
                    </a:moveTo>
                    <a:lnTo>
                      <a:pt x="469" y="22"/>
                    </a:lnTo>
                    <a:lnTo>
                      <a:pt x="471" y="15"/>
                    </a:lnTo>
                    <a:lnTo>
                      <a:pt x="467" y="15"/>
                    </a:lnTo>
                    <a:lnTo>
                      <a:pt x="464" y="22"/>
                    </a:lnTo>
                    <a:close/>
                    <a:moveTo>
                      <a:pt x="455" y="22"/>
                    </a:moveTo>
                    <a:lnTo>
                      <a:pt x="459" y="22"/>
                    </a:lnTo>
                    <a:lnTo>
                      <a:pt x="462" y="15"/>
                    </a:lnTo>
                    <a:lnTo>
                      <a:pt x="457" y="15"/>
                    </a:lnTo>
                    <a:lnTo>
                      <a:pt x="455" y="22"/>
                    </a:lnTo>
                    <a:close/>
                    <a:moveTo>
                      <a:pt x="445" y="22"/>
                    </a:moveTo>
                    <a:lnTo>
                      <a:pt x="450" y="22"/>
                    </a:lnTo>
                    <a:lnTo>
                      <a:pt x="452" y="15"/>
                    </a:lnTo>
                    <a:lnTo>
                      <a:pt x="448" y="15"/>
                    </a:lnTo>
                    <a:lnTo>
                      <a:pt x="445" y="22"/>
                    </a:lnTo>
                    <a:close/>
                    <a:moveTo>
                      <a:pt x="436" y="19"/>
                    </a:moveTo>
                    <a:lnTo>
                      <a:pt x="440" y="19"/>
                    </a:lnTo>
                    <a:lnTo>
                      <a:pt x="443" y="12"/>
                    </a:lnTo>
                    <a:lnTo>
                      <a:pt x="438" y="12"/>
                    </a:lnTo>
                    <a:lnTo>
                      <a:pt x="436" y="19"/>
                    </a:lnTo>
                    <a:close/>
                    <a:moveTo>
                      <a:pt x="426" y="19"/>
                    </a:moveTo>
                    <a:lnTo>
                      <a:pt x="431" y="19"/>
                    </a:lnTo>
                    <a:lnTo>
                      <a:pt x="433" y="12"/>
                    </a:lnTo>
                    <a:lnTo>
                      <a:pt x="426" y="12"/>
                    </a:lnTo>
                    <a:lnTo>
                      <a:pt x="426" y="19"/>
                    </a:lnTo>
                    <a:close/>
                    <a:moveTo>
                      <a:pt x="417" y="19"/>
                    </a:moveTo>
                    <a:lnTo>
                      <a:pt x="422" y="19"/>
                    </a:lnTo>
                    <a:lnTo>
                      <a:pt x="422" y="12"/>
                    </a:lnTo>
                    <a:lnTo>
                      <a:pt x="417" y="12"/>
                    </a:lnTo>
                    <a:lnTo>
                      <a:pt x="417" y="19"/>
                    </a:lnTo>
                    <a:close/>
                    <a:moveTo>
                      <a:pt x="407" y="19"/>
                    </a:moveTo>
                    <a:lnTo>
                      <a:pt x="412" y="19"/>
                    </a:lnTo>
                    <a:lnTo>
                      <a:pt x="412" y="12"/>
                    </a:lnTo>
                    <a:lnTo>
                      <a:pt x="407" y="12"/>
                    </a:lnTo>
                    <a:lnTo>
                      <a:pt x="407" y="19"/>
                    </a:lnTo>
                    <a:close/>
                    <a:moveTo>
                      <a:pt x="398" y="19"/>
                    </a:moveTo>
                    <a:lnTo>
                      <a:pt x="403" y="19"/>
                    </a:lnTo>
                    <a:lnTo>
                      <a:pt x="403" y="12"/>
                    </a:lnTo>
                    <a:lnTo>
                      <a:pt x="398" y="12"/>
                    </a:lnTo>
                    <a:lnTo>
                      <a:pt x="398" y="19"/>
                    </a:lnTo>
                    <a:close/>
                    <a:moveTo>
                      <a:pt x="388" y="19"/>
                    </a:moveTo>
                    <a:lnTo>
                      <a:pt x="393" y="19"/>
                    </a:lnTo>
                    <a:lnTo>
                      <a:pt x="393" y="12"/>
                    </a:lnTo>
                    <a:lnTo>
                      <a:pt x="388" y="12"/>
                    </a:lnTo>
                    <a:lnTo>
                      <a:pt x="388" y="19"/>
                    </a:lnTo>
                    <a:close/>
                    <a:moveTo>
                      <a:pt x="379" y="19"/>
                    </a:moveTo>
                    <a:lnTo>
                      <a:pt x="384" y="19"/>
                    </a:lnTo>
                    <a:lnTo>
                      <a:pt x="384" y="12"/>
                    </a:lnTo>
                    <a:lnTo>
                      <a:pt x="379" y="12"/>
                    </a:lnTo>
                    <a:lnTo>
                      <a:pt x="379" y="19"/>
                    </a:lnTo>
                    <a:close/>
                    <a:moveTo>
                      <a:pt x="369" y="19"/>
                    </a:moveTo>
                    <a:lnTo>
                      <a:pt x="374" y="19"/>
                    </a:lnTo>
                    <a:lnTo>
                      <a:pt x="374" y="12"/>
                    </a:lnTo>
                    <a:lnTo>
                      <a:pt x="369" y="12"/>
                    </a:lnTo>
                    <a:lnTo>
                      <a:pt x="369" y="19"/>
                    </a:lnTo>
                    <a:close/>
                    <a:moveTo>
                      <a:pt x="360" y="17"/>
                    </a:moveTo>
                    <a:lnTo>
                      <a:pt x="365" y="19"/>
                    </a:lnTo>
                    <a:lnTo>
                      <a:pt x="365" y="12"/>
                    </a:lnTo>
                    <a:lnTo>
                      <a:pt x="360" y="10"/>
                    </a:lnTo>
                    <a:lnTo>
                      <a:pt x="360" y="17"/>
                    </a:lnTo>
                    <a:close/>
                    <a:moveTo>
                      <a:pt x="350" y="17"/>
                    </a:moveTo>
                    <a:lnTo>
                      <a:pt x="355" y="17"/>
                    </a:lnTo>
                    <a:lnTo>
                      <a:pt x="355" y="10"/>
                    </a:lnTo>
                    <a:lnTo>
                      <a:pt x="350" y="10"/>
                    </a:lnTo>
                    <a:lnTo>
                      <a:pt x="350" y="17"/>
                    </a:lnTo>
                    <a:close/>
                    <a:moveTo>
                      <a:pt x="341" y="17"/>
                    </a:moveTo>
                    <a:lnTo>
                      <a:pt x="346" y="17"/>
                    </a:lnTo>
                    <a:lnTo>
                      <a:pt x="346" y="10"/>
                    </a:lnTo>
                    <a:lnTo>
                      <a:pt x="341" y="10"/>
                    </a:lnTo>
                    <a:lnTo>
                      <a:pt x="341" y="17"/>
                    </a:lnTo>
                    <a:close/>
                    <a:moveTo>
                      <a:pt x="332" y="17"/>
                    </a:moveTo>
                    <a:lnTo>
                      <a:pt x="336" y="17"/>
                    </a:lnTo>
                    <a:lnTo>
                      <a:pt x="336" y="10"/>
                    </a:lnTo>
                    <a:lnTo>
                      <a:pt x="332" y="10"/>
                    </a:lnTo>
                    <a:lnTo>
                      <a:pt x="332" y="17"/>
                    </a:lnTo>
                    <a:close/>
                    <a:moveTo>
                      <a:pt x="322" y="17"/>
                    </a:moveTo>
                    <a:lnTo>
                      <a:pt x="327" y="17"/>
                    </a:lnTo>
                    <a:lnTo>
                      <a:pt x="327" y="10"/>
                    </a:lnTo>
                    <a:lnTo>
                      <a:pt x="322" y="10"/>
                    </a:lnTo>
                    <a:lnTo>
                      <a:pt x="322" y="17"/>
                    </a:lnTo>
                    <a:close/>
                    <a:moveTo>
                      <a:pt x="313" y="17"/>
                    </a:moveTo>
                    <a:lnTo>
                      <a:pt x="317" y="17"/>
                    </a:lnTo>
                    <a:lnTo>
                      <a:pt x="317" y="10"/>
                    </a:lnTo>
                    <a:lnTo>
                      <a:pt x="313" y="10"/>
                    </a:lnTo>
                    <a:lnTo>
                      <a:pt x="313" y="17"/>
                    </a:lnTo>
                    <a:close/>
                    <a:moveTo>
                      <a:pt x="303" y="17"/>
                    </a:moveTo>
                    <a:lnTo>
                      <a:pt x="308" y="17"/>
                    </a:lnTo>
                    <a:lnTo>
                      <a:pt x="308" y="10"/>
                    </a:lnTo>
                    <a:lnTo>
                      <a:pt x="303" y="10"/>
                    </a:lnTo>
                    <a:lnTo>
                      <a:pt x="303" y="17"/>
                    </a:lnTo>
                    <a:close/>
                    <a:moveTo>
                      <a:pt x="294" y="17"/>
                    </a:moveTo>
                    <a:lnTo>
                      <a:pt x="298" y="17"/>
                    </a:lnTo>
                    <a:lnTo>
                      <a:pt x="298" y="10"/>
                    </a:lnTo>
                    <a:lnTo>
                      <a:pt x="294" y="10"/>
                    </a:lnTo>
                    <a:lnTo>
                      <a:pt x="294" y="17"/>
                    </a:lnTo>
                    <a:close/>
                    <a:moveTo>
                      <a:pt x="284" y="15"/>
                    </a:moveTo>
                    <a:lnTo>
                      <a:pt x="289" y="17"/>
                    </a:lnTo>
                    <a:lnTo>
                      <a:pt x="289" y="10"/>
                    </a:lnTo>
                    <a:lnTo>
                      <a:pt x="284" y="8"/>
                    </a:lnTo>
                    <a:lnTo>
                      <a:pt x="284" y="15"/>
                    </a:lnTo>
                    <a:close/>
                    <a:moveTo>
                      <a:pt x="275" y="15"/>
                    </a:moveTo>
                    <a:lnTo>
                      <a:pt x="279" y="15"/>
                    </a:lnTo>
                    <a:lnTo>
                      <a:pt x="279" y="8"/>
                    </a:lnTo>
                    <a:lnTo>
                      <a:pt x="275" y="8"/>
                    </a:lnTo>
                    <a:lnTo>
                      <a:pt x="275" y="15"/>
                    </a:lnTo>
                    <a:close/>
                    <a:moveTo>
                      <a:pt x="265" y="15"/>
                    </a:moveTo>
                    <a:lnTo>
                      <a:pt x="270" y="15"/>
                    </a:lnTo>
                    <a:lnTo>
                      <a:pt x="270" y="8"/>
                    </a:lnTo>
                    <a:lnTo>
                      <a:pt x="265" y="8"/>
                    </a:lnTo>
                    <a:lnTo>
                      <a:pt x="265" y="15"/>
                    </a:lnTo>
                    <a:close/>
                    <a:moveTo>
                      <a:pt x="256" y="15"/>
                    </a:moveTo>
                    <a:lnTo>
                      <a:pt x="261" y="15"/>
                    </a:lnTo>
                    <a:lnTo>
                      <a:pt x="261" y="8"/>
                    </a:lnTo>
                    <a:lnTo>
                      <a:pt x="256" y="8"/>
                    </a:lnTo>
                    <a:lnTo>
                      <a:pt x="256" y="15"/>
                    </a:lnTo>
                    <a:close/>
                    <a:moveTo>
                      <a:pt x="246" y="15"/>
                    </a:moveTo>
                    <a:lnTo>
                      <a:pt x="251" y="15"/>
                    </a:lnTo>
                    <a:lnTo>
                      <a:pt x="251" y="8"/>
                    </a:lnTo>
                    <a:lnTo>
                      <a:pt x="246" y="8"/>
                    </a:lnTo>
                    <a:lnTo>
                      <a:pt x="246" y="15"/>
                    </a:lnTo>
                    <a:close/>
                    <a:moveTo>
                      <a:pt x="237" y="15"/>
                    </a:moveTo>
                    <a:lnTo>
                      <a:pt x="242" y="15"/>
                    </a:lnTo>
                    <a:lnTo>
                      <a:pt x="242" y="8"/>
                    </a:lnTo>
                    <a:lnTo>
                      <a:pt x="237" y="8"/>
                    </a:lnTo>
                    <a:lnTo>
                      <a:pt x="237" y="15"/>
                    </a:lnTo>
                    <a:close/>
                    <a:moveTo>
                      <a:pt x="227" y="15"/>
                    </a:moveTo>
                    <a:lnTo>
                      <a:pt x="232" y="15"/>
                    </a:lnTo>
                    <a:lnTo>
                      <a:pt x="232" y="8"/>
                    </a:lnTo>
                    <a:lnTo>
                      <a:pt x="227" y="8"/>
                    </a:lnTo>
                    <a:lnTo>
                      <a:pt x="227" y="15"/>
                    </a:lnTo>
                    <a:close/>
                    <a:moveTo>
                      <a:pt x="218" y="15"/>
                    </a:moveTo>
                    <a:lnTo>
                      <a:pt x="223" y="15"/>
                    </a:lnTo>
                    <a:lnTo>
                      <a:pt x="223" y="8"/>
                    </a:lnTo>
                    <a:lnTo>
                      <a:pt x="218" y="8"/>
                    </a:lnTo>
                    <a:lnTo>
                      <a:pt x="218" y="15"/>
                    </a:lnTo>
                    <a:close/>
                    <a:moveTo>
                      <a:pt x="208" y="15"/>
                    </a:moveTo>
                    <a:lnTo>
                      <a:pt x="213" y="15"/>
                    </a:lnTo>
                    <a:lnTo>
                      <a:pt x="213" y="8"/>
                    </a:lnTo>
                    <a:lnTo>
                      <a:pt x="208" y="8"/>
                    </a:lnTo>
                    <a:lnTo>
                      <a:pt x="208" y="15"/>
                    </a:lnTo>
                    <a:close/>
                    <a:moveTo>
                      <a:pt x="199" y="12"/>
                    </a:moveTo>
                    <a:lnTo>
                      <a:pt x="204" y="12"/>
                    </a:lnTo>
                    <a:lnTo>
                      <a:pt x="204" y="5"/>
                    </a:lnTo>
                    <a:lnTo>
                      <a:pt x="199" y="5"/>
                    </a:lnTo>
                    <a:lnTo>
                      <a:pt x="199" y="12"/>
                    </a:lnTo>
                    <a:close/>
                    <a:moveTo>
                      <a:pt x="189" y="12"/>
                    </a:moveTo>
                    <a:lnTo>
                      <a:pt x="194" y="12"/>
                    </a:lnTo>
                    <a:lnTo>
                      <a:pt x="194" y="5"/>
                    </a:lnTo>
                    <a:lnTo>
                      <a:pt x="189" y="5"/>
                    </a:lnTo>
                    <a:lnTo>
                      <a:pt x="189" y="12"/>
                    </a:lnTo>
                    <a:close/>
                    <a:moveTo>
                      <a:pt x="180" y="12"/>
                    </a:moveTo>
                    <a:lnTo>
                      <a:pt x="185" y="12"/>
                    </a:lnTo>
                    <a:lnTo>
                      <a:pt x="185" y="5"/>
                    </a:lnTo>
                    <a:lnTo>
                      <a:pt x="180" y="5"/>
                    </a:lnTo>
                    <a:lnTo>
                      <a:pt x="180" y="12"/>
                    </a:lnTo>
                    <a:close/>
                    <a:moveTo>
                      <a:pt x="171" y="12"/>
                    </a:moveTo>
                    <a:lnTo>
                      <a:pt x="175" y="12"/>
                    </a:lnTo>
                    <a:lnTo>
                      <a:pt x="175" y="5"/>
                    </a:lnTo>
                    <a:lnTo>
                      <a:pt x="171" y="5"/>
                    </a:lnTo>
                    <a:lnTo>
                      <a:pt x="171" y="12"/>
                    </a:lnTo>
                    <a:close/>
                    <a:moveTo>
                      <a:pt x="161" y="12"/>
                    </a:moveTo>
                    <a:lnTo>
                      <a:pt x="166" y="12"/>
                    </a:lnTo>
                    <a:lnTo>
                      <a:pt x="166" y="5"/>
                    </a:lnTo>
                    <a:lnTo>
                      <a:pt x="161" y="5"/>
                    </a:lnTo>
                    <a:lnTo>
                      <a:pt x="161" y="12"/>
                    </a:lnTo>
                    <a:close/>
                    <a:moveTo>
                      <a:pt x="152" y="12"/>
                    </a:moveTo>
                    <a:lnTo>
                      <a:pt x="156" y="12"/>
                    </a:lnTo>
                    <a:lnTo>
                      <a:pt x="156" y="5"/>
                    </a:lnTo>
                    <a:lnTo>
                      <a:pt x="152" y="5"/>
                    </a:lnTo>
                    <a:lnTo>
                      <a:pt x="152" y="12"/>
                    </a:lnTo>
                    <a:close/>
                    <a:moveTo>
                      <a:pt x="142" y="12"/>
                    </a:moveTo>
                    <a:lnTo>
                      <a:pt x="147" y="12"/>
                    </a:lnTo>
                    <a:lnTo>
                      <a:pt x="147" y="5"/>
                    </a:lnTo>
                    <a:lnTo>
                      <a:pt x="142" y="5"/>
                    </a:lnTo>
                    <a:lnTo>
                      <a:pt x="142" y="12"/>
                    </a:lnTo>
                    <a:close/>
                    <a:moveTo>
                      <a:pt x="133" y="12"/>
                    </a:moveTo>
                    <a:lnTo>
                      <a:pt x="137" y="12"/>
                    </a:lnTo>
                    <a:lnTo>
                      <a:pt x="137" y="5"/>
                    </a:lnTo>
                    <a:lnTo>
                      <a:pt x="133" y="5"/>
                    </a:lnTo>
                    <a:lnTo>
                      <a:pt x="133" y="12"/>
                    </a:lnTo>
                    <a:close/>
                    <a:moveTo>
                      <a:pt x="123" y="10"/>
                    </a:moveTo>
                    <a:lnTo>
                      <a:pt x="128" y="12"/>
                    </a:lnTo>
                    <a:lnTo>
                      <a:pt x="128" y="5"/>
                    </a:lnTo>
                    <a:lnTo>
                      <a:pt x="123" y="3"/>
                    </a:lnTo>
                    <a:lnTo>
                      <a:pt x="123" y="10"/>
                    </a:lnTo>
                    <a:close/>
                    <a:moveTo>
                      <a:pt x="114" y="10"/>
                    </a:moveTo>
                    <a:lnTo>
                      <a:pt x="118" y="10"/>
                    </a:lnTo>
                    <a:lnTo>
                      <a:pt x="118" y="3"/>
                    </a:lnTo>
                    <a:lnTo>
                      <a:pt x="114" y="3"/>
                    </a:lnTo>
                    <a:lnTo>
                      <a:pt x="114" y="10"/>
                    </a:lnTo>
                    <a:close/>
                    <a:moveTo>
                      <a:pt x="104" y="10"/>
                    </a:moveTo>
                    <a:lnTo>
                      <a:pt x="109" y="10"/>
                    </a:lnTo>
                    <a:lnTo>
                      <a:pt x="109" y="3"/>
                    </a:lnTo>
                    <a:lnTo>
                      <a:pt x="104" y="3"/>
                    </a:lnTo>
                    <a:lnTo>
                      <a:pt x="104" y="10"/>
                    </a:lnTo>
                    <a:close/>
                    <a:moveTo>
                      <a:pt x="95" y="10"/>
                    </a:moveTo>
                    <a:lnTo>
                      <a:pt x="99" y="10"/>
                    </a:lnTo>
                    <a:lnTo>
                      <a:pt x="99" y="3"/>
                    </a:lnTo>
                    <a:lnTo>
                      <a:pt x="95" y="3"/>
                    </a:lnTo>
                    <a:lnTo>
                      <a:pt x="95" y="10"/>
                    </a:lnTo>
                    <a:close/>
                    <a:moveTo>
                      <a:pt x="85" y="10"/>
                    </a:moveTo>
                    <a:lnTo>
                      <a:pt x="90" y="10"/>
                    </a:lnTo>
                    <a:lnTo>
                      <a:pt x="90" y="3"/>
                    </a:lnTo>
                    <a:lnTo>
                      <a:pt x="85" y="3"/>
                    </a:lnTo>
                    <a:lnTo>
                      <a:pt x="85" y="10"/>
                    </a:lnTo>
                    <a:close/>
                    <a:moveTo>
                      <a:pt x="76" y="10"/>
                    </a:moveTo>
                    <a:lnTo>
                      <a:pt x="81" y="10"/>
                    </a:lnTo>
                    <a:lnTo>
                      <a:pt x="81" y="3"/>
                    </a:lnTo>
                    <a:lnTo>
                      <a:pt x="76" y="3"/>
                    </a:lnTo>
                    <a:lnTo>
                      <a:pt x="76" y="10"/>
                    </a:lnTo>
                    <a:close/>
                    <a:moveTo>
                      <a:pt x="66" y="10"/>
                    </a:moveTo>
                    <a:lnTo>
                      <a:pt x="71" y="10"/>
                    </a:lnTo>
                    <a:lnTo>
                      <a:pt x="71" y="3"/>
                    </a:lnTo>
                    <a:lnTo>
                      <a:pt x="66" y="3"/>
                    </a:lnTo>
                    <a:lnTo>
                      <a:pt x="66" y="10"/>
                    </a:lnTo>
                    <a:close/>
                    <a:moveTo>
                      <a:pt x="57" y="10"/>
                    </a:moveTo>
                    <a:lnTo>
                      <a:pt x="62" y="10"/>
                    </a:lnTo>
                    <a:lnTo>
                      <a:pt x="62" y="3"/>
                    </a:lnTo>
                    <a:lnTo>
                      <a:pt x="57" y="3"/>
                    </a:lnTo>
                    <a:lnTo>
                      <a:pt x="57" y="10"/>
                    </a:lnTo>
                    <a:close/>
                    <a:moveTo>
                      <a:pt x="47" y="10"/>
                    </a:moveTo>
                    <a:lnTo>
                      <a:pt x="52" y="10"/>
                    </a:lnTo>
                    <a:lnTo>
                      <a:pt x="52" y="3"/>
                    </a:lnTo>
                    <a:lnTo>
                      <a:pt x="47" y="3"/>
                    </a:lnTo>
                    <a:lnTo>
                      <a:pt x="47" y="10"/>
                    </a:lnTo>
                    <a:close/>
                    <a:moveTo>
                      <a:pt x="38" y="8"/>
                    </a:moveTo>
                    <a:lnTo>
                      <a:pt x="43" y="8"/>
                    </a:lnTo>
                    <a:lnTo>
                      <a:pt x="43" y="0"/>
                    </a:lnTo>
                    <a:lnTo>
                      <a:pt x="38" y="0"/>
                    </a:lnTo>
                    <a:lnTo>
                      <a:pt x="38" y="8"/>
                    </a:lnTo>
                    <a:close/>
                    <a:moveTo>
                      <a:pt x="28" y="8"/>
                    </a:moveTo>
                    <a:lnTo>
                      <a:pt x="33" y="8"/>
                    </a:lnTo>
                    <a:lnTo>
                      <a:pt x="33" y="0"/>
                    </a:lnTo>
                    <a:lnTo>
                      <a:pt x="28" y="0"/>
                    </a:lnTo>
                    <a:lnTo>
                      <a:pt x="28" y="8"/>
                    </a:lnTo>
                    <a:close/>
                    <a:moveTo>
                      <a:pt x="19" y="8"/>
                    </a:moveTo>
                    <a:lnTo>
                      <a:pt x="24" y="8"/>
                    </a:lnTo>
                    <a:lnTo>
                      <a:pt x="24" y="0"/>
                    </a:lnTo>
                    <a:lnTo>
                      <a:pt x="19" y="0"/>
                    </a:lnTo>
                    <a:lnTo>
                      <a:pt x="19" y="8"/>
                    </a:lnTo>
                    <a:close/>
                    <a:moveTo>
                      <a:pt x="9" y="8"/>
                    </a:moveTo>
                    <a:lnTo>
                      <a:pt x="14" y="8"/>
                    </a:lnTo>
                    <a:lnTo>
                      <a:pt x="14" y="0"/>
                    </a:lnTo>
                    <a:lnTo>
                      <a:pt x="9" y="0"/>
                    </a:lnTo>
                    <a:lnTo>
                      <a:pt x="9" y="8"/>
                    </a:lnTo>
                    <a:close/>
                    <a:moveTo>
                      <a:pt x="0" y="8"/>
                    </a:moveTo>
                    <a:lnTo>
                      <a:pt x="5" y="8"/>
                    </a:lnTo>
                    <a:lnTo>
                      <a:pt x="5" y="0"/>
                    </a:lnTo>
                    <a:lnTo>
                      <a:pt x="0"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3"/>
              <p:cNvSpPr>
                <a:spLocks/>
              </p:cNvSpPr>
              <p:nvPr/>
            </p:nvSpPr>
            <p:spPr bwMode="auto">
              <a:xfrm>
                <a:off x="1160" y="1384"/>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4"/>
              <p:cNvSpPr>
                <a:spLocks/>
              </p:cNvSpPr>
              <p:nvPr/>
            </p:nvSpPr>
            <p:spPr bwMode="auto">
              <a:xfrm>
                <a:off x="1160" y="1384"/>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5"/>
              <p:cNvSpPr>
                <a:spLocks/>
              </p:cNvSpPr>
              <p:nvPr/>
            </p:nvSpPr>
            <p:spPr bwMode="auto">
              <a:xfrm>
                <a:off x="721" y="1106"/>
                <a:ext cx="5" cy="7"/>
              </a:xfrm>
              <a:custGeom>
                <a:avLst/>
                <a:gdLst>
                  <a:gd name="T0" fmla="*/ 0 w 5"/>
                  <a:gd name="T1" fmla="*/ 7 h 7"/>
                  <a:gd name="T2" fmla="*/ 3 w 5"/>
                  <a:gd name="T3" fmla="*/ 7 h 7"/>
                  <a:gd name="T4" fmla="*/ 5 w 5"/>
                  <a:gd name="T5" fmla="*/ 0 h 7"/>
                  <a:gd name="T6" fmla="*/ 3 w 5"/>
                  <a:gd name="T7" fmla="*/ 0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3" y="7"/>
                    </a:lnTo>
                    <a:lnTo>
                      <a:pt x="5" y="0"/>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06"/>
              <p:cNvSpPr>
                <a:spLocks/>
              </p:cNvSpPr>
              <p:nvPr/>
            </p:nvSpPr>
            <p:spPr bwMode="auto">
              <a:xfrm>
                <a:off x="721" y="1106"/>
                <a:ext cx="5" cy="7"/>
              </a:xfrm>
              <a:custGeom>
                <a:avLst/>
                <a:gdLst>
                  <a:gd name="T0" fmla="*/ 0 w 5"/>
                  <a:gd name="T1" fmla="*/ 7 h 7"/>
                  <a:gd name="T2" fmla="*/ 3 w 5"/>
                  <a:gd name="T3" fmla="*/ 7 h 7"/>
                  <a:gd name="T4" fmla="*/ 5 w 5"/>
                  <a:gd name="T5" fmla="*/ 0 h 7"/>
                  <a:gd name="T6" fmla="*/ 3 w 5"/>
                  <a:gd name="T7" fmla="*/ 0 h 7"/>
                </a:gdLst>
                <a:ahLst/>
                <a:cxnLst>
                  <a:cxn ang="0">
                    <a:pos x="T0" y="T1"/>
                  </a:cxn>
                  <a:cxn ang="0">
                    <a:pos x="T2" y="T3"/>
                  </a:cxn>
                  <a:cxn ang="0">
                    <a:pos x="T4" y="T5"/>
                  </a:cxn>
                  <a:cxn ang="0">
                    <a:pos x="T6" y="T7"/>
                  </a:cxn>
                </a:cxnLst>
                <a:rect l="0" t="0" r="r" b="b"/>
                <a:pathLst>
                  <a:path w="5" h="7">
                    <a:moveTo>
                      <a:pt x="0" y="7"/>
                    </a:moveTo>
                    <a:lnTo>
                      <a:pt x="3" y="7"/>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7"/>
              <p:cNvSpPr>
                <a:spLocks noEditPoints="1"/>
              </p:cNvSpPr>
              <p:nvPr/>
            </p:nvSpPr>
            <p:spPr bwMode="auto">
              <a:xfrm>
                <a:off x="729" y="1108"/>
                <a:ext cx="454" cy="128"/>
              </a:xfrm>
              <a:custGeom>
                <a:avLst/>
                <a:gdLst>
                  <a:gd name="T0" fmla="*/ 449 w 454"/>
                  <a:gd name="T1" fmla="*/ 119 h 128"/>
                  <a:gd name="T2" fmla="*/ 445 w 454"/>
                  <a:gd name="T3" fmla="*/ 119 h 128"/>
                  <a:gd name="T4" fmla="*/ 433 w 454"/>
                  <a:gd name="T5" fmla="*/ 121 h 128"/>
                  <a:gd name="T6" fmla="*/ 421 w 454"/>
                  <a:gd name="T7" fmla="*/ 119 h 128"/>
                  <a:gd name="T8" fmla="*/ 421 w 454"/>
                  <a:gd name="T9" fmla="*/ 119 h 128"/>
                  <a:gd name="T10" fmla="*/ 412 w 454"/>
                  <a:gd name="T11" fmla="*/ 109 h 128"/>
                  <a:gd name="T12" fmla="*/ 409 w 454"/>
                  <a:gd name="T13" fmla="*/ 107 h 128"/>
                  <a:gd name="T14" fmla="*/ 397 w 454"/>
                  <a:gd name="T15" fmla="*/ 112 h 128"/>
                  <a:gd name="T16" fmla="*/ 383 w 454"/>
                  <a:gd name="T17" fmla="*/ 109 h 128"/>
                  <a:gd name="T18" fmla="*/ 383 w 454"/>
                  <a:gd name="T19" fmla="*/ 109 h 128"/>
                  <a:gd name="T20" fmla="*/ 376 w 454"/>
                  <a:gd name="T21" fmla="*/ 100 h 128"/>
                  <a:gd name="T22" fmla="*/ 371 w 454"/>
                  <a:gd name="T23" fmla="*/ 98 h 128"/>
                  <a:gd name="T24" fmla="*/ 359 w 454"/>
                  <a:gd name="T25" fmla="*/ 102 h 128"/>
                  <a:gd name="T26" fmla="*/ 348 w 454"/>
                  <a:gd name="T27" fmla="*/ 100 h 128"/>
                  <a:gd name="T28" fmla="*/ 348 w 454"/>
                  <a:gd name="T29" fmla="*/ 100 h 128"/>
                  <a:gd name="T30" fmla="*/ 341 w 454"/>
                  <a:gd name="T31" fmla="*/ 90 h 128"/>
                  <a:gd name="T32" fmla="*/ 336 w 454"/>
                  <a:gd name="T33" fmla="*/ 88 h 128"/>
                  <a:gd name="T34" fmla="*/ 324 w 454"/>
                  <a:gd name="T35" fmla="*/ 93 h 128"/>
                  <a:gd name="T36" fmla="*/ 310 w 454"/>
                  <a:gd name="T37" fmla="*/ 90 h 128"/>
                  <a:gd name="T38" fmla="*/ 310 w 454"/>
                  <a:gd name="T39" fmla="*/ 90 h 128"/>
                  <a:gd name="T40" fmla="*/ 303 w 454"/>
                  <a:gd name="T41" fmla="*/ 81 h 128"/>
                  <a:gd name="T42" fmla="*/ 298 w 454"/>
                  <a:gd name="T43" fmla="*/ 79 h 128"/>
                  <a:gd name="T44" fmla="*/ 288 w 454"/>
                  <a:gd name="T45" fmla="*/ 83 h 128"/>
                  <a:gd name="T46" fmla="*/ 274 w 454"/>
                  <a:gd name="T47" fmla="*/ 81 h 128"/>
                  <a:gd name="T48" fmla="*/ 274 w 454"/>
                  <a:gd name="T49" fmla="*/ 81 h 128"/>
                  <a:gd name="T50" fmla="*/ 267 w 454"/>
                  <a:gd name="T51" fmla="*/ 71 h 128"/>
                  <a:gd name="T52" fmla="*/ 262 w 454"/>
                  <a:gd name="T53" fmla="*/ 69 h 128"/>
                  <a:gd name="T54" fmla="*/ 251 w 454"/>
                  <a:gd name="T55" fmla="*/ 74 h 128"/>
                  <a:gd name="T56" fmla="*/ 236 w 454"/>
                  <a:gd name="T57" fmla="*/ 69 h 128"/>
                  <a:gd name="T58" fmla="*/ 236 w 454"/>
                  <a:gd name="T59" fmla="*/ 69 h 128"/>
                  <a:gd name="T60" fmla="*/ 229 w 454"/>
                  <a:gd name="T61" fmla="*/ 62 h 128"/>
                  <a:gd name="T62" fmla="*/ 224 w 454"/>
                  <a:gd name="T63" fmla="*/ 59 h 128"/>
                  <a:gd name="T64" fmla="*/ 215 w 454"/>
                  <a:gd name="T65" fmla="*/ 64 h 128"/>
                  <a:gd name="T66" fmla="*/ 201 w 454"/>
                  <a:gd name="T67" fmla="*/ 59 h 128"/>
                  <a:gd name="T68" fmla="*/ 201 w 454"/>
                  <a:gd name="T69" fmla="*/ 59 h 128"/>
                  <a:gd name="T70" fmla="*/ 194 w 454"/>
                  <a:gd name="T71" fmla="*/ 50 h 128"/>
                  <a:gd name="T72" fmla="*/ 189 w 454"/>
                  <a:gd name="T73" fmla="*/ 50 h 128"/>
                  <a:gd name="T74" fmla="*/ 177 w 454"/>
                  <a:gd name="T75" fmla="*/ 55 h 128"/>
                  <a:gd name="T76" fmla="*/ 165 w 454"/>
                  <a:gd name="T77" fmla="*/ 50 h 128"/>
                  <a:gd name="T78" fmla="*/ 165 w 454"/>
                  <a:gd name="T79" fmla="*/ 50 h 128"/>
                  <a:gd name="T80" fmla="*/ 156 w 454"/>
                  <a:gd name="T81" fmla="*/ 40 h 128"/>
                  <a:gd name="T82" fmla="*/ 153 w 454"/>
                  <a:gd name="T83" fmla="*/ 40 h 128"/>
                  <a:gd name="T84" fmla="*/ 142 w 454"/>
                  <a:gd name="T85" fmla="*/ 45 h 128"/>
                  <a:gd name="T86" fmla="*/ 127 w 454"/>
                  <a:gd name="T87" fmla="*/ 40 h 128"/>
                  <a:gd name="T88" fmla="*/ 127 w 454"/>
                  <a:gd name="T89" fmla="*/ 40 h 128"/>
                  <a:gd name="T90" fmla="*/ 120 w 454"/>
                  <a:gd name="T91" fmla="*/ 31 h 128"/>
                  <a:gd name="T92" fmla="*/ 116 w 454"/>
                  <a:gd name="T93" fmla="*/ 31 h 128"/>
                  <a:gd name="T94" fmla="*/ 104 w 454"/>
                  <a:gd name="T95" fmla="*/ 36 h 128"/>
                  <a:gd name="T96" fmla="*/ 92 w 454"/>
                  <a:gd name="T97" fmla="*/ 31 h 128"/>
                  <a:gd name="T98" fmla="*/ 92 w 454"/>
                  <a:gd name="T99" fmla="*/ 31 h 128"/>
                  <a:gd name="T100" fmla="*/ 85 w 454"/>
                  <a:gd name="T101" fmla="*/ 21 h 128"/>
                  <a:gd name="T102" fmla="*/ 80 w 454"/>
                  <a:gd name="T103" fmla="*/ 21 h 128"/>
                  <a:gd name="T104" fmla="*/ 68 w 454"/>
                  <a:gd name="T105" fmla="*/ 24 h 128"/>
                  <a:gd name="T106" fmla="*/ 54 w 454"/>
                  <a:gd name="T107" fmla="*/ 21 h 128"/>
                  <a:gd name="T108" fmla="*/ 54 w 454"/>
                  <a:gd name="T109" fmla="*/ 21 h 128"/>
                  <a:gd name="T110" fmla="*/ 47 w 454"/>
                  <a:gd name="T111" fmla="*/ 12 h 128"/>
                  <a:gd name="T112" fmla="*/ 42 w 454"/>
                  <a:gd name="T113" fmla="*/ 10 h 128"/>
                  <a:gd name="T114" fmla="*/ 33 w 454"/>
                  <a:gd name="T115" fmla="*/ 14 h 128"/>
                  <a:gd name="T116" fmla="*/ 18 w 454"/>
                  <a:gd name="T117" fmla="*/ 12 h 128"/>
                  <a:gd name="T118" fmla="*/ 18 w 454"/>
                  <a:gd name="T119" fmla="*/ 12 h 128"/>
                  <a:gd name="T120" fmla="*/ 11 w 454"/>
                  <a:gd name="T121" fmla="*/ 2 h 128"/>
                  <a:gd name="T122" fmla="*/ 7 w 454"/>
                  <a:gd name="T1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4" h="128">
                    <a:moveTo>
                      <a:pt x="447" y="126"/>
                    </a:moveTo>
                    <a:lnTo>
                      <a:pt x="452" y="128"/>
                    </a:lnTo>
                    <a:lnTo>
                      <a:pt x="454" y="121"/>
                    </a:lnTo>
                    <a:lnTo>
                      <a:pt x="449" y="119"/>
                    </a:lnTo>
                    <a:lnTo>
                      <a:pt x="447" y="126"/>
                    </a:lnTo>
                    <a:close/>
                    <a:moveTo>
                      <a:pt x="438" y="124"/>
                    </a:moveTo>
                    <a:lnTo>
                      <a:pt x="442" y="124"/>
                    </a:lnTo>
                    <a:lnTo>
                      <a:pt x="445" y="119"/>
                    </a:lnTo>
                    <a:lnTo>
                      <a:pt x="440" y="117"/>
                    </a:lnTo>
                    <a:lnTo>
                      <a:pt x="438" y="124"/>
                    </a:lnTo>
                    <a:close/>
                    <a:moveTo>
                      <a:pt x="428" y="121"/>
                    </a:moveTo>
                    <a:lnTo>
                      <a:pt x="433" y="121"/>
                    </a:lnTo>
                    <a:lnTo>
                      <a:pt x="435" y="117"/>
                    </a:lnTo>
                    <a:lnTo>
                      <a:pt x="431" y="114"/>
                    </a:lnTo>
                    <a:lnTo>
                      <a:pt x="428" y="121"/>
                    </a:lnTo>
                    <a:close/>
                    <a:moveTo>
                      <a:pt x="421" y="119"/>
                    </a:moveTo>
                    <a:lnTo>
                      <a:pt x="423" y="119"/>
                    </a:lnTo>
                    <a:lnTo>
                      <a:pt x="426" y="114"/>
                    </a:lnTo>
                    <a:lnTo>
                      <a:pt x="421" y="112"/>
                    </a:lnTo>
                    <a:lnTo>
                      <a:pt x="421" y="119"/>
                    </a:lnTo>
                    <a:close/>
                    <a:moveTo>
                      <a:pt x="412" y="117"/>
                    </a:moveTo>
                    <a:lnTo>
                      <a:pt x="416" y="117"/>
                    </a:lnTo>
                    <a:lnTo>
                      <a:pt x="416" y="112"/>
                    </a:lnTo>
                    <a:lnTo>
                      <a:pt x="412" y="109"/>
                    </a:lnTo>
                    <a:lnTo>
                      <a:pt x="412" y="117"/>
                    </a:lnTo>
                    <a:close/>
                    <a:moveTo>
                      <a:pt x="402" y="114"/>
                    </a:moveTo>
                    <a:lnTo>
                      <a:pt x="407" y="114"/>
                    </a:lnTo>
                    <a:lnTo>
                      <a:pt x="409" y="107"/>
                    </a:lnTo>
                    <a:lnTo>
                      <a:pt x="404" y="107"/>
                    </a:lnTo>
                    <a:lnTo>
                      <a:pt x="402" y="114"/>
                    </a:lnTo>
                    <a:close/>
                    <a:moveTo>
                      <a:pt x="393" y="112"/>
                    </a:moveTo>
                    <a:lnTo>
                      <a:pt x="397" y="112"/>
                    </a:lnTo>
                    <a:lnTo>
                      <a:pt x="400" y="105"/>
                    </a:lnTo>
                    <a:lnTo>
                      <a:pt x="395" y="105"/>
                    </a:lnTo>
                    <a:lnTo>
                      <a:pt x="393" y="112"/>
                    </a:lnTo>
                    <a:close/>
                    <a:moveTo>
                      <a:pt x="383" y="109"/>
                    </a:moveTo>
                    <a:lnTo>
                      <a:pt x="388" y="109"/>
                    </a:lnTo>
                    <a:lnTo>
                      <a:pt x="390" y="102"/>
                    </a:lnTo>
                    <a:lnTo>
                      <a:pt x="386" y="102"/>
                    </a:lnTo>
                    <a:lnTo>
                      <a:pt x="383" y="109"/>
                    </a:lnTo>
                    <a:close/>
                    <a:moveTo>
                      <a:pt x="374" y="107"/>
                    </a:moveTo>
                    <a:lnTo>
                      <a:pt x="378" y="107"/>
                    </a:lnTo>
                    <a:lnTo>
                      <a:pt x="381" y="100"/>
                    </a:lnTo>
                    <a:lnTo>
                      <a:pt x="376" y="100"/>
                    </a:lnTo>
                    <a:lnTo>
                      <a:pt x="374" y="107"/>
                    </a:lnTo>
                    <a:close/>
                    <a:moveTo>
                      <a:pt x="364" y="105"/>
                    </a:moveTo>
                    <a:lnTo>
                      <a:pt x="369" y="105"/>
                    </a:lnTo>
                    <a:lnTo>
                      <a:pt x="371" y="98"/>
                    </a:lnTo>
                    <a:lnTo>
                      <a:pt x="367" y="98"/>
                    </a:lnTo>
                    <a:lnTo>
                      <a:pt x="364" y="105"/>
                    </a:lnTo>
                    <a:close/>
                    <a:moveTo>
                      <a:pt x="357" y="102"/>
                    </a:moveTo>
                    <a:lnTo>
                      <a:pt x="359" y="102"/>
                    </a:lnTo>
                    <a:lnTo>
                      <a:pt x="362" y="95"/>
                    </a:lnTo>
                    <a:lnTo>
                      <a:pt x="357" y="95"/>
                    </a:lnTo>
                    <a:lnTo>
                      <a:pt x="357" y="102"/>
                    </a:lnTo>
                    <a:close/>
                    <a:moveTo>
                      <a:pt x="348" y="100"/>
                    </a:moveTo>
                    <a:lnTo>
                      <a:pt x="352" y="100"/>
                    </a:lnTo>
                    <a:lnTo>
                      <a:pt x="352" y="93"/>
                    </a:lnTo>
                    <a:lnTo>
                      <a:pt x="348" y="93"/>
                    </a:lnTo>
                    <a:lnTo>
                      <a:pt x="348" y="100"/>
                    </a:lnTo>
                    <a:close/>
                    <a:moveTo>
                      <a:pt x="338" y="98"/>
                    </a:moveTo>
                    <a:lnTo>
                      <a:pt x="343" y="98"/>
                    </a:lnTo>
                    <a:lnTo>
                      <a:pt x="345" y="90"/>
                    </a:lnTo>
                    <a:lnTo>
                      <a:pt x="341" y="90"/>
                    </a:lnTo>
                    <a:lnTo>
                      <a:pt x="338" y="98"/>
                    </a:lnTo>
                    <a:close/>
                    <a:moveTo>
                      <a:pt x="329" y="95"/>
                    </a:moveTo>
                    <a:lnTo>
                      <a:pt x="333" y="95"/>
                    </a:lnTo>
                    <a:lnTo>
                      <a:pt x="336" y="88"/>
                    </a:lnTo>
                    <a:lnTo>
                      <a:pt x="331" y="88"/>
                    </a:lnTo>
                    <a:lnTo>
                      <a:pt x="329" y="95"/>
                    </a:lnTo>
                    <a:close/>
                    <a:moveTo>
                      <a:pt x="319" y="93"/>
                    </a:moveTo>
                    <a:lnTo>
                      <a:pt x="324" y="93"/>
                    </a:lnTo>
                    <a:lnTo>
                      <a:pt x="326" y="86"/>
                    </a:lnTo>
                    <a:lnTo>
                      <a:pt x="322" y="86"/>
                    </a:lnTo>
                    <a:lnTo>
                      <a:pt x="319" y="93"/>
                    </a:lnTo>
                    <a:close/>
                    <a:moveTo>
                      <a:pt x="310" y="90"/>
                    </a:moveTo>
                    <a:lnTo>
                      <a:pt x="314" y="90"/>
                    </a:lnTo>
                    <a:lnTo>
                      <a:pt x="317" y="83"/>
                    </a:lnTo>
                    <a:lnTo>
                      <a:pt x="312" y="83"/>
                    </a:lnTo>
                    <a:lnTo>
                      <a:pt x="310" y="90"/>
                    </a:lnTo>
                    <a:close/>
                    <a:moveTo>
                      <a:pt x="300" y="88"/>
                    </a:moveTo>
                    <a:lnTo>
                      <a:pt x="305" y="88"/>
                    </a:lnTo>
                    <a:lnTo>
                      <a:pt x="307" y="81"/>
                    </a:lnTo>
                    <a:lnTo>
                      <a:pt x="303" y="81"/>
                    </a:lnTo>
                    <a:lnTo>
                      <a:pt x="300" y="88"/>
                    </a:lnTo>
                    <a:close/>
                    <a:moveTo>
                      <a:pt x="293" y="86"/>
                    </a:moveTo>
                    <a:lnTo>
                      <a:pt x="296" y="86"/>
                    </a:lnTo>
                    <a:lnTo>
                      <a:pt x="298" y="79"/>
                    </a:lnTo>
                    <a:lnTo>
                      <a:pt x="293" y="79"/>
                    </a:lnTo>
                    <a:lnTo>
                      <a:pt x="293" y="86"/>
                    </a:lnTo>
                    <a:close/>
                    <a:moveTo>
                      <a:pt x="284" y="83"/>
                    </a:moveTo>
                    <a:lnTo>
                      <a:pt x="288" y="83"/>
                    </a:lnTo>
                    <a:lnTo>
                      <a:pt x="288" y="76"/>
                    </a:lnTo>
                    <a:lnTo>
                      <a:pt x="284" y="76"/>
                    </a:lnTo>
                    <a:lnTo>
                      <a:pt x="284" y="83"/>
                    </a:lnTo>
                    <a:close/>
                    <a:moveTo>
                      <a:pt x="274" y="81"/>
                    </a:moveTo>
                    <a:lnTo>
                      <a:pt x="279" y="81"/>
                    </a:lnTo>
                    <a:lnTo>
                      <a:pt x="281" y="74"/>
                    </a:lnTo>
                    <a:lnTo>
                      <a:pt x="277" y="74"/>
                    </a:lnTo>
                    <a:lnTo>
                      <a:pt x="274" y="81"/>
                    </a:lnTo>
                    <a:close/>
                    <a:moveTo>
                      <a:pt x="265" y="79"/>
                    </a:moveTo>
                    <a:lnTo>
                      <a:pt x="269" y="79"/>
                    </a:lnTo>
                    <a:lnTo>
                      <a:pt x="272" y="71"/>
                    </a:lnTo>
                    <a:lnTo>
                      <a:pt x="267" y="71"/>
                    </a:lnTo>
                    <a:lnTo>
                      <a:pt x="265" y="79"/>
                    </a:lnTo>
                    <a:close/>
                    <a:moveTo>
                      <a:pt x="255" y="74"/>
                    </a:moveTo>
                    <a:lnTo>
                      <a:pt x="260" y="76"/>
                    </a:lnTo>
                    <a:lnTo>
                      <a:pt x="262" y="69"/>
                    </a:lnTo>
                    <a:lnTo>
                      <a:pt x="258" y="69"/>
                    </a:lnTo>
                    <a:lnTo>
                      <a:pt x="255" y="74"/>
                    </a:lnTo>
                    <a:close/>
                    <a:moveTo>
                      <a:pt x="246" y="71"/>
                    </a:moveTo>
                    <a:lnTo>
                      <a:pt x="251" y="74"/>
                    </a:lnTo>
                    <a:lnTo>
                      <a:pt x="253" y="67"/>
                    </a:lnTo>
                    <a:lnTo>
                      <a:pt x="248" y="67"/>
                    </a:lnTo>
                    <a:lnTo>
                      <a:pt x="246" y="71"/>
                    </a:lnTo>
                    <a:close/>
                    <a:moveTo>
                      <a:pt x="236" y="69"/>
                    </a:moveTo>
                    <a:lnTo>
                      <a:pt x="241" y="71"/>
                    </a:lnTo>
                    <a:lnTo>
                      <a:pt x="243" y="64"/>
                    </a:lnTo>
                    <a:lnTo>
                      <a:pt x="239" y="64"/>
                    </a:lnTo>
                    <a:lnTo>
                      <a:pt x="236" y="69"/>
                    </a:lnTo>
                    <a:close/>
                    <a:moveTo>
                      <a:pt x="229" y="67"/>
                    </a:moveTo>
                    <a:lnTo>
                      <a:pt x="232" y="69"/>
                    </a:lnTo>
                    <a:lnTo>
                      <a:pt x="234" y="62"/>
                    </a:lnTo>
                    <a:lnTo>
                      <a:pt x="229" y="62"/>
                    </a:lnTo>
                    <a:lnTo>
                      <a:pt x="229" y="67"/>
                    </a:lnTo>
                    <a:close/>
                    <a:moveTo>
                      <a:pt x="220" y="64"/>
                    </a:moveTo>
                    <a:lnTo>
                      <a:pt x="224" y="67"/>
                    </a:lnTo>
                    <a:lnTo>
                      <a:pt x="224" y="59"/>
                    </a:lnTo>
                    <a:lnTo>
                      <a:pt x="220" y="57"/>
                    </a:lnTo>
                    <a:lnTo>
                      <a:pt x="220" y="64"/>
                    </a:lnTo>
                    <a:close/>
                    <a:moveTo>
                      <a:pt x="210" y="62"/>
                    </a:moveTo>
                    <a:lnTo>
                      <a:pt x="215" y="64"/>
                    </a:lnTo>
                    <a:lnTo>
                      <a:pt x="217" y="57"/>
                    </a:lnTo>
                    <a:lnTo>
                      <a:pt x="213" y="55"/>
                    </a:lnTo>
                    <a:lnTo>
                      <a:pt x="210" y="62"/>
                    </a:lnTo>
                    <a:close/>
                    <a:moveTo>
                      <a:pt x="201" y="59"/>
                    </a:moveTo>
                    <a:lnTo>
                      <a:pt x="206" y="62"/>
                    </a:lnTo>
                    <a:lnTo>
                      <a:pt x="208" y="55"/>
                    </a:lnTo>
                    <a:lnTo>
                      <a:pt x="203" y="52"/>
                    </a:lnTo>
                    <a:lnTo>
                      <a:pt x="201" y="59"/>
                    </a:lnTo>
                    <a:close/>
                    <a:moveTo>
                      <a:pt x="191" y="57"/>
                    </a:moveTo>
                    <a:lnTo>
                      <a:pt x="196" y="59"/>
                    </a:lnTo>
                    <a:lnTo>
                      <a:pt x="198" y="52"/>
                    </a:lnTo>
                    <a:lnTo>
                      <a:pt x="194" y="50"/>
                    </a:lnTo>
                    <a:lnTo>
                      <a:pt x="191" y="57"/>
                    </a:lnTo>
                    <a:close/>
                    <a:moveTo>
                      <a:pt x="182" y="55"/>
                    </a:moveTo>
                    <a:lnTo>
                      <a:pt x="187" y="57"/>
                    </a:lnTo>
                    <a:lnTo>
                      <a:pt x="189" y="50"/>
                    </a:lnTo>
                    <a:lnTo>
                      <a:pt x="184" y="48"/>
                    </a:lnTo>
                    <a:lnTo>
                      <a:pt x="182" y="55"/>
                    </a:lnTo>
                    <a:close/>
                    <a:moveTo>
                      <a:pt x="172" y="52"/>
                    </a:moveTo>
                    <a:lnTo>
                      <a:pt x="177" y="55"/>
                    </a:lnTo>
                    <a:lnTo>
                      <a:pt x="179" y="48"/>
                    </a:lnTo>
                    <a:lnTo>
                      <a:pt x="175" y="45"/>
                    </a:lnTo>
                    <a:lnTo>
                      <a:pt x="172" y="52"/>
                    </a:lnTo>
                    <a:close/>
                    <a:moveTo>
                      <a:pt x="165" y="50"/>
                    </a:moveTo>
                    <a:lnTo>
                      <a:pt x="168" y="52"/>
                    </a:lnTo>
                    <a:lnTo>
                      <a:pt x="170" y="45"/>
                    </a:lnTo>
                    <a:lnTo>
                      <a:pt x="165" y="43"/>
                    </a:lnTo>
                    <a:lnTo>
                      <a:pt x="165" y="50"/>
                    </a:lnTo>
                    <a:close/>
                    <a:moveTo>
                      <a:pt x="156" y="48"/>
                    </a:moveTo>
                    <a:lnTo>
                      <a:pt x="161" y="50"/>
                    </a:lnTo>
                    <a:lnTo>
                      <a:pt x="161" y="43"/>
                    </a:lnTo>
                    <a:lnTo>
                      <a:pt x="156" y="40"/>
                    </a:lnTo>
                    <a:lnTo>
                      <a:pt x="156" y="48"/>
                    </a:lnTo>
                    <a:close/>
                    <a:moveTo>
                      <a:pt x="146" y="45"/>
                    </a:moveTo>
                    <a:lnTo>
                      <a:pt x="151" y="48"/>
                    </a:lnTo>
                    <a:lnTo>
                      <a:pt x="153" y="40"/>
                    </a:lnTo>
                    <a:lnTo>
                      <a:pt x="149" y="38"/>
                    </a:lnTo>
                    <a:lnTo>
                      <a:pt x="146" y="45"/>
                    </a:lnTo>
                    <a:close/>
                    <a:moveTo>
                      <a:pt x="137" y="43"/>
                    </a:moveTo>
                    <a:lnTo>
                      <a:pt x="142" y="45"/>
                    </a:lnTo>
                    <a:lnTo>
                      <a:pt x="144" y="38"/>
                    </a:lnTo>
                    <a:lnTo>
                      <a:pt x="139" y="36"/>
                    </a:lnTo>
                    <a:lnTo>
                      <a:pt x="137" y="43"/>
                    </a:lnTo>
                    <a:close/>
                    <a:moveTo>
                      <a:pt x="127" y="40"/>
                    </a:moveTo>
                    <a:lnTo>
                      <a:pt x="132" y="43"/>
                    </a:lnTo>
                    <a:lnTo>
                      <a:pt x="134" y="36"/>
                    </a:lnTo>
                    <a:lnTo>
                      <a:pt x="130" y="33"/>
                    </a:lnTo>
                    <a:lnTo>
                      <a:pt x="127" y="40"/>
                    </a:lnTo>
                    <a:close/>
                    <a:moveTo>
                      <a:pt x="118" y="38"/>
                    </a:moveTo>
                    <a:lnTo>
                      <a:pt x="123" y="40"/>
                    </a:lnTo>
                    <a:lnTo>
                      <a:pt x="125" y="33"/>
                    </a:lnTo>
                    <a:lnTo>
                      <a:pt x="120" y="31"/>
                    </a:lnTo>
                    <a:lnTo>
                      <a:pt x="118" y="38"/>
                    </a:lnTo>
                    <a:close/>
                    <a:moveTo>
                      <a:pt x="108" y="36"/>
                    </a:moveTo>
                    <a:lnTo>
                      <a:pt x="113" y="38"/>
                    </a:lnTo>
                    <a:lnTo>
                      <a:pt x="116" y="31"/>
                    </a:lnTo>
                    <a:lnTo>
                      <a:pt x="111" y="29"/>
                    </a:lnTo>
                    <a:lnTo>
                      <a:pt x="108" y="36"/>
                    </a:lnTo>
                    <a:close/>
                    <a:moveTo>
                      <a:pt x="101" y="33"/>
                    </a:moveTo>
                    <a:lnTo>
                      <a:pt x="104" y="36"/>
                    </a:lnTo>
                    <a:lnTo>
                      <a:pt x="106" y="29"/>
                    </a:lnTo>
                    <a:lnTo>
                      <a:pt x="101" y="26"/>
                    </a:lnTo>
                    <a:lnTo>
                      <a:pt x="101" y="33"/>
                    </a:lnTo>
                    <a:close/>
                    <a:moveTo>
                      <a:pt x="92" y="31"/>
                    </a:moveTo>
                    <a:lnTo>
                      <a:pt x="97" y="33"/>
                    </a:lnTo>
                    <a:lnTo>
                      <a:pt x="97" y="26"/>
                    </a:lnTo>
                    <a:lnTo>
                      <a:pt x="92" y="24"/>
                    </a:lnTo>
                    <a:lnTo>
                      <a:pt x="92" y="31"/>
                    </a:lnTo>
                    <a:close/>
                    <a:moveTo>
                      <a:pt x="82" y="29"/>
                    </a:moveTo>
                    <a:lnTo>
                      <a:pt x="87" y="31"/>
                    </a:lnTo>
                    <a:lnTo>
                      <a:pt x="89" y="24"/>
                    </a:lnTo>
                    <a:lnTo>
                      <a:pt x="85" y="21"/>
                    </a:lnTo>
                    <a:lnTo>
                      <a:pt x="82" y="29"/>
                    </a:lnTo>
                    <a:close/>
                    <a:moveTo>
                      <a:pt x="73" y="26"/>
                    </a:moveTo>
                    <a:lnTo>
                      <a:pt x="78" y="26"/>
                    </a:lnTo>
                    <a:lnTo>
                      <a:pt x="80" y="21"/>
                    </a:lnTo>
                    <a:lnTo>
                      <a:pt x="75" y="19"/>
                    </a:lnTo>
                    <a:lnTo>
                      <a:pt x="73" y="26"/>
                    </a:lnTo>
                    <a:close/>
                    <a:moveTo>
                      <a:pt x="63" y="24"/>
                    </a:moveTo>
                    <a:lnTo>
                      <a:pt x="68" y="24"/>
                    </a:lnTo>
                    <a:lnTo>
                      <a:pt x="71" y="19"/>
                    </a:lnTo>
                    <a:lnTo>
                      <a:pt x="66" y="17"/>
                    </a:lnTo>
                    <a:lnTo>
                      <a:pt x="63" y="24"/>
                    </a:lnTo>
                    <a:close/>
                    <a:moveTo>
                      <a:pt x="54" y="21"/>
                    </a:moveTo>
                    <a:lnTo>
                      <a:pt x="59" y="21"/>
                    </a:lnTo>
                    <a:lnTo>
                      <a:pt x="61" y="17"/>
                    </a:lnTo>
                    <a:lnTo>
                      <a:pt x="56" y="14"/>
                    </a:lnTo>
                    <a:lnTo>
                      <a:pt x="54" y="21"/>
                    </a:lnTo>
                    <a:close/>
                    <a:moveTo>
                      <a:pt x="44" y="19"/>
                    </a:moveTo>
                    <a:lnTo>
                      <a:pt x="49" y="19"/>
                    </a:lnTo>
                    <a:lnTo>
                      <a:pt x="52" y="14"/>
                    </a:lnTo>
                    <a:lnTo>
                      <a:pt x="47" y="12"/>
                    </a:lnTo>
                    <a:lnTo>
                      <a:pt x="44" y="19"/>
                    </a:lnTo>
                    <a:close/>
                    <a:moveTo>
                      <a:pt x="37" y="17"/>
                    </a:moveTo>
                    <a:lnTo>
                      <a:pt x="40" y="17"/>
                    </a:lnTo>
                    <a:lnTo>
                      <a:pt x="42" y="10"/>
                    </a:lnTo>
                    <a:lnTo>
                      <a:pt x="37" y="10"/>
                    </a:lnTo>
                    <a:lnTo>
                      <a:pt x="37" y="17"/>
                    </a:lnTo>
                    <a:close/>
                    <a:moveTo>
                      <a:pt x="28" y="14"/>
                    </a:moveTo>
                    <a:lnTo>
                      <a:pt x="33" y="14"/>
                    </a:lnTo>
                    <a:lnTo>
                      <a:pt x="33" y="7"/>
                    </a:lnTo>
                    <a:lnTo>
                      <a:pt x="28" y="7"/>
                    </a:lnTo>
                    <a:lnTo>
                      <a:pt x="28" y="14"/>
                    </a:lnTo>
                    <a:close/>
                    <a:moveTo>
                      <a:pt x="18" y="12"/>
                    </a:moveTo>
                    <a:lnTo>
                      <a:pt x="23" y="12"/>
                    </a:lnTo>
                    <a:lnTo>
                      <a:pt x="26" y="5"/>
                    </a:lnTo>
                    <a:lnTo>
                      <a:pt x="21" y="5"/>
                    </a:lnTo>
                    <a:lnTo>
                      <a:pt x="18" y="12"/>
                    </a:lnTo>
                    <a:close/>
                    <a:moveTo>
                      <a:pt x="9" y="10"/>
                    </a:moveTo>
                    <a:lnTo>
                      <a:pt x="14" y="10"/>
                    </a:lnTo>
                    <a:lnTo>
                      <a:pt x="16" y="2"/>
                    </a:lnTo>
                    <a:lnTo>
                      <a:pt x="11" y="2"/>
                    </a:lnTo>
                    <a:lnTo>
                      <a:pt x="9" y="10"/>
                    </a:lnTo>
                    <a:close/>
                    <a:moveTo>
                      <a:pt x="0" y="7"/>
                    </a:moveTo>
                    <a:lnTo>
                      <a:pt x="4" y="7"/>
                    </a:lnTo>
                    <a:lnTo>
                      <a:pt x="7"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8"/>
              <p:cNvSpPr>
                <a:spLocks/>
              </p:cNvSpPr>
              <p:nvPr/>
            </p:nvSpPr>
            <p:spPr bwMode="auto">
              <a:xfrm>
                <a:off x="1186" y="1229"/>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9"/>
              <p:cNvSpPr>
                <a:spLocks/>
              </p:cNvSpPr>
              <p:nvPr/>
            </p:nvSpPr>
            <p:spPr bwMode="auto">
              <a:xfrm>
                <a:off x="1186" y="1229"/>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110"/>
              <p:cNvSpPr>
                <a:spLocks noChangeArrowheads="1"/>
              </p:cNvSpPr>
              <p:nvPr/>
            </p:nvSpPr>
            <p:spPr bwMode="auto">
              <a:xfrm>
                <a:off x="461" y="1244"/>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1"/>
              <p:cNvSpPr>
                <a:spLocks/>
              </p:cNvSpPr>
              <p:nvPr/>
            </p:nvSpPr>
            <p:spPr bwMode="auto">
              <a:xfrm>
                <a:off x="459" y="1241"/>
                <a:ext cx="127" cy="129"/>
              </a:xfrm>
              <a:custGeom>
                <a:avLst/>
                <a:gdLst>
                  <a:gd name="T0" fmla="*/ 2 w 127"/>
                  <a:gd name="T1" fmla="*/ 124 h 129"/>
                  <a:gd name="T2" fmla="*/ 2 w 127"/>
                  <a:gd name="T3" fmla="*/ 129 h 129"/>
                  <a:gd name="T4" fmla="*/ 127 w 127"/>
                  <a:gd name="T5" fmla="*/ 129 h 129"/>
                  <a:gd name="T6" fmla="*/ 127 w 127"/>
                  <a:gd name="T7" fmla="*/ 0 h 129"/>
                  <a:gd name="T8" fmla="*/ 0 w 127"/>
                  <a:gd name="T9" fmla="*/ 0 h 129"/>
                  <a:gd name="T10" fmla="*/ 0 w 127"/>
                  <a:gd name="T11" fmla="*/ 129 h 129"/>
                  <a:gd name="T12" fmla="*/ 2 w 127"/>
                  <a:gd name="T13" fmla="*/ 129 h 129"/>
                  <a:gd name="T14" fmla="*/ 2 w 127"/>
                  <a:gd name="T15" fmla="*/ 124 h 129"/>
                  <a:gd name="T16" fmla="*/ 7 w 127"/>
                  <a:gd name="T17" fmla="*/ 124 h 129"/>
                  <a:gd name="T18" fmla="*/ 7 w 127"/>
                  <a:gd name="T19" fmla="*/ 7 h 129"/>
                  <a:gd name="T20" fmla="*/ 120 w 127"/>
                  <a:gd name="T21" fmla="*/ 7 h 129"/>
                  <a:gd name="T22" fmla="*/ 120 w 127"/>
                  <a:gd name="T23" fmla="*/ 121 h 129"/>
                  <a:gd name="T24" fmla="*/ 2 w 127"/>
                  <a:gd name="T25" fmla="*/ 121 h 129"/>
                  <a:gd name="T26" fmla="*/ 2 w 127"/>
                  <a:gd name="T27" fmla="*/ 124 h 129"/>
                  <a:gd name="T28" fmla="*/ 7 w 127"/>
                  <a:gd name="T29" fmla="*/ 124 h 129"/>
                  <a:gd name="T30" fmla="*/ 2 w 127"/>
                  <a:gd name="T31"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9">
                    <a:moveTo>
                      <a:pt x="2" y="124"/>
                    </a:moveTo>
                    <a:lnTo>
                      <a:pt x="2" y="129"/>
                    </a:lnTo>
                    <a:lnTo>
                      <a:pt x="127" y="129"/>
                    </a:lnTo>
                    <a:lnTo>
                      <a:pt x="127" y="0"/>
                    </a:lnTo>
                    <a:lnTo>
                      <a:pt x="0" y="0"/>
                    </a:lnTo>
                    <a:lnTo>
                      <a:pt x="0" y="129"/>
                    </a:lnTo>
                    <a:lnTo>
                      <a:pt x="2" y="129"/>
                    </a:lnTo>
                    <a:lnTo>
                      <a:pt x="2" y="124"/>
                    </a:lnTo>
                    <a:lnTo>
                      <a:pt x="7" y="124"/>
                    </a:lnTo>
                    <a:lnTo>
                      <a:pt x="7" y="7"/>
                    </a:lnTo>
                    <a:lnTo>
                      <a:pt x="120" y="7"/>
                    </a:lnTo>
                    <a:lnTo>
                      <a:pt x="120"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Rectangle 112"/>
              <p:cNvSpPr>
                <a:spLocks noChangeArrowheads="1"/>
              </p:cNvSpPr>
              <p:nvPr/>
            </p:nvSpPr>
            <p:spPr bwMode="auto">
              <a:xfrm>
                <a:off x="1538" y="981"/>
                <a:ext cx="24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128</a:t>
                </a:r>
                <a:endParaRPr lang="zh-CN" altLang="zh-CN"/>
              </a:p>
            </p:txBody>
          </p:sp>
          <p:sp>
            <p:nvSpPr>
              <p:cNvPr id="120" name="Rectangle 113"/>
              <p:cNvSpPr>
                <a:spLocks noChangeArrowheads="1"/>
              </p:cNvSpPr>
              <p:nvPr/>
            </p:nvSpPr>
            <p:spPr bwMode="auto">
              <a:xfrm>
                <a:off x="1290" y="1120"/>
                <a:ext cx="7"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4"/>
              <p:cNvSpPr>
                <a:spLocks/>
              </p:cNvSpPr>
              <p:nvPr/>
            </p:nvSpPr>
            <p:spPr bwMode="auto">
              <a:xfrm>
                <a:off x="1290" y="1120"/>
                <a:ext cx="7" cy="86"/>
              </a:xfrm>
              <a:custGeom>
                <a:avLst/>
                <a:gdLst>
                  <a:gd name="T0" fmla="*/ 7 w 7"/>
                  <a:gd name="T1" fmla="*/ 86 h 86"/>
                  <a:gd name="T2" fmla="*/ 7 w 7"/>
                  <a:gd name="T3" fmla="*/ 0 h 86"/>
                  <a:gd name="T4" fmla="*/ 0 w 7"/>
                  <a:gd name="T5" fmla="*/ 0 h 86"/>
                  <a:gd name="T6" fmla="*/ 0 w 7"/>
                  <a:gd name="T7" fmla="*/ 86 h 86"/>
                </a:gdLst>
                <a:ahLst/>
                <a:cxnLst>
                  <a:cxn ang="0">
                    <a:pos x="T0" y="T1"/>
                  </a:cxn>
                  <a:cxn ang="0">
                    <a:pos x="T2" y="T3"/>
                  </a:cxn>
                  <a:cxn ang="0">
                    <a:pos x="T4" y="T5"/>
                  </a:cxn>
                  <a:cxn ang="0">
                    <a:pos x="T6" y="T7"/>
                  </a:cxn>
                </a:cxnLst>
                <a:rect l="0" t="0" r="r" b="b"/>
                <a:pathLst>
                  <a:path w="7" h="86">
                    <a:moveTo>
                      <a:pt x="7" y="86"/>
                    </a:moveTo>
                    <a:lnTo>
                      <a:pt x="7" y="0"/>
                    </a:lnTo>
                    <a:lnTo>
                      <a:pt x="0" y="0"/>
                    </a:lnTo>
                    <a:lnTo>
                      <a:pt x="0"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115"/>
              <p:cNvSpPr>
                <a:spLocks noChangeArrowheads="1"/>
              </p:cNvSpPr>
              <p:nvPr/>
            </p:nvSpPr>
            <p:spPr bwMode="auto">
              <a:xfrm>
                <a:off x="1977" y="1125"/>
                <a:ext cx="7" cy="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6"/>
              <p:cNvSpPr>
                <a:spLocks/>
              </p:cNvSpPr>
              <p:nvPr/>
            </p:nvSpPr>
            <p:spPr bwMode="auto">
              <a:xfrm>
                <a:off x="1977" y="1125"/>
                <a:ext cx="7" cy="85"/>
              </a:xfrm>
              <a:custGeom>
                <a:avLst/>
                <a:gdLst>
                  <a:gd name="T0" fmla="*/ 7 w 7"/>
                  <a:gd name="T1" fmla="*/ 85 h 85"/>
                  <a:gd name="T2" fmla="*/ 7 w 7"/>
                  <a:gd name="T3" fmla="*/ 0 h 85"/>
                  <a:gd name="T4" fmla="*/ 0 w 7"/>
                  <a:gd name="T5" fmla="*/ 0 h 85"/>
                  <a:gd name="T6" fmla="*/ 0 w 7"/>
                  <a:gd name="T7" fmla="*/ 85 h 85"/>
                </a:gdLst>
                <a:ahLst/>
                <a:cxnLst>
                  <a:cxn ang="0">
                    <a:pos x="T0" y="T1"/>
                  </a:cxn>
                  <a:cxn ang="0">
                    <a:pos x="T2" y="T3"/>
                  </a:cxn>
                  <a:cxn ang="0">
                    <a:pos x="T4" y="T5"/>
                  </a:cxn>
                  <a:cxn ang="0">
                    <a:pos x="T6" y="T7"/>
                  </a:cxn>
                </a:cxnLst>
                <a:rect l="0" t="0" r="r" b="b"/>
                <a:pathLst>
                  <a:path w="7" h="85">
                    <a:moveTo>
                      <a:pt x="7" y="85"/>
                    </a:moveTo>
                    <a:lnTo>
                      <a:pt x="7" y="0"/>
                    </a:lnTo>
                    <a:lnTo>
                      <a:pt x="0" y="0"/>
                    </a:lnTo>
                    <a:lnTo>
                      <a:pt x="0"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Rectangle 117"/>
              <p:cNvSpPr>
                <a:spLocks noChangeArrowheads="1"/>
              </p:cNvSpPr>
              <p:nvPr/>
            </p:nvSpPr>
            <p:spPr bwMode="auto">
              <a:xfrm>
                <a:off x="1285" y="1158"/>
                <a:ext cx="68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8"/>
              <p:cNvSpPr>
                <a:spLocks/>
              </p:cNvSpPr>
              <p:nvPr/>
            </p:nvSpPr>
            <p:spPr bwMode="auto">
              <a:xfrm>
                <a:off x="1285" y="1158"/>
                <a:ext cx="689" cy="7"/>
              </a:xfrm>
              <a:custGeom>
                <a:avLst/>
                <a:gdLst>
                  <a:gd name="T0" fmla="*/ 0 w 689"/>
                  <a:gd name="T1" fmla="*/ 7 h 7"/>
                  <a:gd name="T2" fmla="*/ 689 w 689"/>
                  <a:gd name="T3" fmla="*/ 7 h 7"/>
                  <a:gd name="T4" fmla="*/ 689 w 689"/>
                  <a:gd name="T5" fmla="*/ 0 h 7"/>
                  <a:gd name="T6" fmla="*/ 0 w 689"/>
                  <a:gd name="T7" fmla="*/ 0 h 7"/>
                </a:gdLst>
                <a:ahLst/>
                <a:cxnLst>
                  <a:cxn ang="0">
                    <a:pos x="T0" y="T1"/>
                  </a:cxn>
                  <a:cxn ang="0">
                    <a:pos x="T2" y="T3"/>
                  </a:cxn>
                  <a:cxn ang="0">
                    <a:pos x="T4" y="T5"/>
                  </a:cxn>
                  <a:cxn ang="0">
                    <a:pos x="T6" y="T7"/>
                  </a:cxn>
                </a:cxnLst>
                <a:rect l="0" t="0" r="r" b="b"/>
                <a:pathLst>
                  <a:path w="689" h="7">
                    <a:moveTo>
                      <a:pt x="0" y="7"/>
                    </a:moveTo>
                    <a:lnTo>
                      <a:pt x="689" y="7"/>
                    </a:lnTo>
                    <a:lnTo>
                      <a:pt x="68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Rectangle 119"/>
              <p:cNvSpPr>
                <a:spLocks noChangeArrowheads="1"/>
              </p:cNvSpPr>
              <p:nvPr/>
            </p:nvSpPr>
            <p:spPr bwMode="auto">
              <a:xfrm>
                <a:off x="619" y="934"/>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00">
                    <a:solidFill>
                      <a:srgbClr val="000000"/>
                    </a:solidFill>
                    <a:latin typeface="Times New Roman" panose="02020603050405020304" pitchFamily="18" charset="0"/>
                  </a:rPr>
                  <a:t>…</a:t>
                </a:r>
                <a:endParaRPr lang="zh-CN" altLang="zh-CN"/>
              </a:p>
            </p:txBody>
          </p:sp>
          <p:sp>
            <p:nvSpPr>
              <p:cNvPr id="127" name="Rectangle 120"/>
              <p:cNvSpPr>
                <a:spLocks noChangeArrowheads="1"/>
              </p:cNvSpPr>
              <p:nvPr/>
            </p:nvSpPr>
            <p:spPr bwMode="auto">
              <a:xfrm>
                <a:off x="307" y="1146"/>
                <a:ext cx="130"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1"/>
              <p:cNvSpPr>
                <a:spLocks/>
              </p:cNvSpPr>
              <p:nvPr/>
            </p:nvSpPr>
            <p:spPr bwMode="auto">
              <a:xfrm>
                <a:off x="307" y="1146"/>
                <a:ext cx="130" cy="7"/>
              </a:xfrm>
              <a:custGeom>
                <a:avLst/>
                <a:gdLst>
                  <a:gd name="T0" fmla="*/ 130 w 130"/>
                  <a:gd name="T1" fmla="*/ 0 h 7"/>
                  <a:gd name="T2" fmla="*/ 0 w 130"/>
                  <a:gd name="T3" fmla="*/ 0 h 7"/>
                  <a:gd name="T4" fmla="*/ 0 w 130"/>
                  <a:gd name="T5" fmla="*/ 7 h 7"/>
                  <a:gd name="T6" fmla="*/ 130 w 130"/>
                  <a:gd name="T7" fmla="*/ 7 h 7"/>
                </a:gdLst>
                <a:ahLst/>
                <a:cxnLst>
                  <a:cxn ang="0">
                    <a:pos x="T0" y="T1"/>
                  </a:cxn>
                  <a:cxn ang="0">
                    <a:pos x="T2" y="T3"/>
                  </a:cxn>
                  <a:cxn ang="0">
                    <a:pos x="T4" y="T5"/>
                  </a:cxn>
                  <a:cxn ang="0">
                    <a:pos x="T6" y="T7"/>
                  </a:cxn>
                </a:cxnLst>
                <a:rect l="0" t="0" r="r" b="b"/>
                <a:pathLst>
                  <a:path w="130" h="7">
                    <a:moveTo>
                      <a:pt x="130" y="0"/>
                    </a:moveTo>
                    <a:lnTo>
                      <a:pt x="0" y="0"/>
                    </a:lnTo>
                    <a:lnTo>
                      <a:pt x="0" y="7"/>
                    </a:lnTo>
                    <a:lnTo>
                      <a:pt x="13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Rectangle 122"/>
              <p:cNvSpPr>
                <a:spLocks noChangeArrowheads="1"/>
              </p:cNvSpPr>
              <p:nvPr/>
            </p:nvSpPr>
            <p:spPr bwMode="auto">
              <a:xfrm>
                <a:off x="589" y="680"/>
                <a:ext cx="13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3"/>
              <p:cNvSpPr>
                <a:spLocks/>
              </p:cNvSpPr>
              <p:nvPr/>
            </p:nvSpPr>
            <p:spPr bwMode="auto">
              <a:xfrm>
                <a:off x="589" y="680"/>
                <a:ext cx="132" cy="7"/>
              </a:xfrm>
              <a:custGeom>
                <a:avLst/>
                <a:gdLst>
                  <a:gd name="T0" fmla="*/ 132 w 132"/>
                  <a:gd name="T1" fmla="*/ 0 h 7"/>
                  <a:gd name="T2" fmla="*/ 0 w 132"/>
                  <a:gd name="T3" fmla="*/ 0 h 7"/>
                  <a:gd name="T4" fmla="*/ 0 w 132"/>
                  <a:gd name="T5" fmla="*/ 7 h 7"/>
                  <a:gd name="T6" fmla="*/ 132 w 132"/>
                  <a:gd name="T7" fmla="*/ 7 h 7"/>
                </a:gdLst>
                <a:ahLst/>
                <a:cxnLst>
                  <a:cxn ang="0">
                    <a:pos x="T0" y="T1"/>
                  </a:cxn>
                  <a:cxn ang="0">
                    <a:pos x="T2" y="T3"/>
                  </a:cxn>
                  <a:cxn ang="0">
                    <a:pos x="T4" y="T5"/>
                  </a:cxn>
                  <a:cxn ang="0">
                    <a:pos x="T6" y="T7"/>
                  </a:cxn>
                </a:cxnLst>
                <a:rect l="0" t="0" r="r" b="b"/>
                <a:pathLst>
                  <a:path w="132" h="7">
                    <a:moveTo>
                      <a:pt x="132" y="0"/>
                    </a:moveTo>
                    <a:lnTo>
                      <a:pt x="0" y="0"/>
                    </a:lnTo>
                    <a:lnTo>
                      <a:pt x="0" y="7"/>
                    </a:lnTo>
                    <a:lnTo>
                      <a:pt x="13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4"/>
              <p:cNvSpPr>
                <a:spLocks/>
              </p:cNvSpPr>
              <p:nvPr/>
            </p:nvSpPr>
            <p:spPr bwMode="auto">
              <a:xfrm>
                <a:off x="380" y="701"/>
                <a:ext cx="266" cy="433"/>
              </a:xfrm>
              <a:custGeom>
                <a:avLst/>
                <a:gdLst>
                  <a:gd name="T0" fmla="*/ 261 w 266"/>
                  <a:gd name="T1" fmla="*/ 0 h 433"/>
                  <a:gd name="T2" fmla="*/ 0 w 266"/>
                  <a:gd name="T3" fmla="*/ 428 h 433"/>
                  <a:gd name="T4" fmla="*/ 5 w 266"/>
                  <a:gd name="T5" fmla="*/ 433 h 433"/>
                  <a:gd name="T6" fmla="*/ 266 w 266"/>
                  <a:gd name="T7" fmla="*/ 3 h 433"/>
                  <a:gd name="T8" fmla="*/ 261 w 266"/>
                  <a:gd name="T9" fmla="*/ 0 h 433"/>
                </a:gdLst>
                <a:ahLst/>
                <a:cxnLst>
                  <a:cxn ang="0">
                    <a:pos x="T0" y="T1"/>
                  </a:cxn>
                  <a:cxn ang="0">
                    <a:pos x="T2" y="T3"/>
                  </a:cxn>
                  <a:cxn ang="0">
                    <a:pos x="T4" y="T5"/>
                  </a:cxn>
                  <a:cxn ang="0">
                    <a:pos x="T6" y="T7"/>
                  </a:cxn>
                  <a:cxn ang="0">
                    <a:pos x="T8" y="T9"/>
                  </a:cxn>
                </a:cxnLst>
                <a:rect l="0" t="0" r="r" b="b"/>
                <a:pathLst>
                  <a:path w="266" h="433">
                    <a:moveTo>
                      <a:pt x="261" y="0"/>
                    </a:moveTo>
                    <a:lnTo>
                      <a:pt x="0" y="428"/>
                    </a:lnTo>
                    <a:lnTo>
                      <a:pt x="5" y="433"/>
                    </a:lnTo>
                    <a:lnTo>
                      <a:pt x="266" y="3"/>
                    </a:lnTo>
                    <a:lnTo>
                      <a:pt x="2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5"/>
              <p:cNvSpPr>
                <a:spLocks/>
              </p:cNvSpPr>
              <p:nvPr/>
            </p:nvSpPr>
            <p:spPr bwMode="auto">
              <a:xfrm>
                <a:off x="380" y="701"/>
                <a:ext cx="266" cy="433"/>
              </a:xfrm>
              <a:custGeom>
                <a:avLst/>
                <a:gdLst>
                  <a:gd name="T0" fmla="*/ 261 w 266"/>
                  <a:gd name="T1" fmla="*/ 0 h 433"/>
                  <a:gd name="T2" fmla="*/ 0 w 266"/>
                  <a:gd name="T3" fmla="*/ 428 h 433"/>
                  <a:gd name="T4" fmla="*/ 5 w 266"/>
                  <a:gd name="T5" fmla="*/ 433 h 433"/>
                  <a:gd name="T6" fmla="*/ 266 w 266"/>
                  <a:gd name="T7" fmla="*/ 3 h 433"/>
                </a:gdLst>
                <a:ahLst/>
                <a:cxnLst>
                  <a:cxn ang="0">
                    <a:pos x="T0" y="T1"/>
                  </a:cxn>
                  <a:cxn ang="0">
                    <a:pos x="T2" y="T3"/>
                  </a:cxn>
                  <a:cxn ang="0">
                    <a:pos x="T4" y="T5"/>
                  </a:cxn>
                  <a:cxn ang="0">
                    <a:pos x="T6" y="T7"/>
                  </a:cxn>
                </a:cxnLst>
                <a:rect l="0" t="0" r="r" b="b"/>
                <a:pathLst>
                  <a:path w="266" h="433">
                    <a:moveTo>
                      <a:pt x="261" y="0"/>
                    </a:moveTo>
                    <a:lnTo>
                      <a:pt x="0" y="428"/>
                    </a:lnTo>
                    <a:lnTo>
                      <a:pt x="5" y="433"/>
                    </a:lnTo>
                    <a:lnTo>
                      <a:pt x="266"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26"/>
              <p:cNvSpPr>
                <a:spLocks/>
              </p:cNvSpPr>
              <p:nvPr/>
            </p:nvSpPr>
            <p:spPr bwMode="auto">
              <a:xfrm>
                <a:off x="624" y="685"/>
                <a:ext cx="31" cy="35"/>
              </a:xfrm>
              <a:custGeom>
                <a:avLst/>
                <a:gdLst>
                  <a:gd name="T0" fmla="*/ 13 w 13"/>
                  <a:gd name="T1" fmla="*/ 0 h 15"/>
                  <a:gd name="T2" fmla="*/ 0 w 13"/>
                  <a:gd name="T3" fmla="*/ 7 h 15"/>
                  <a:gd name="T4" fmla="*/ 7 w 13"/>
                  <a:gd name="T5" fmla="*/ 9 h 15"/>
                  <a:gd name="T6" fmla="*/ 12 w 13"/>
                  <a:gd name="T7" fmla="*/ 15 h 15"/>
                  <a:gd name="T8" fmla="*/ 13 w 13"/>
                  <a:gd name="T9" fmla="*/ 0 h 15"/>
                </a:gdLst>
                <a:ahLst/>
                <a:cxnLst>
                  <a:cxn ang="0">
                    <a:pos x="T0" y="T1"/>
                  </a:cxn>
                  <a:cxn ang="0">
                    <a:pos x="T2" y="T3"/>
                  </a:cxn>
                  <a:cxn ang="0">
                    <a:pos x="T4" y="T5"/>
                  </a:cxn>
                  <a:cxn ang="0">
                    <a:pos x="T6" y="T7"/>
                  </a:cxn>
                  <a:cxn ang="0">
                    <a:pos x="T8" y="T9"/>
                  </a:cxn>
                </a:cxnLst>
                <a:rect l="0" t="0" r="r" b="b"/>
                <a:pathLst>
                  <a:path w="13" h="15">
                    <a:moveTo>
                      <a:pt x="13" y="0"/>
                    </a:moveTo>
                    <a:cubicBezTo>
                      <a:pt x="9" y="3"/>
                      <a:pt x="4" y="6"/>
                      <a:pt x="0" y="7"/>
                    </a:cubicBezTo>
                    <a:cubicBezTo>
                      <a:pt x="7" y="9"/>
                      <a:pt x="7" y="9"/>
                      <a:pt x="7" y="9"/>
                    </a:cubicBezTo>
                    <a:cubicBezTo>
                      <a:pt x="12" y="15"/>
                      <a:pt x="12" y="15"/>
                      <a:pt x="12" y="15"/>
                    </a:cubicBezTo>
                    <a:cubicBezTo>
                      <a:pt x="11" y="10"/>
                      <a:pt x="12" y="4"/>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7"/>
              <p:cNvSpPr>
                <a:spLocks/>
              </p:cNvSpPr>
              <p:nvPr/>
            </p:nvSpPr>
            <p:spPr bwMode="auto">
              <a:xfrm>
                <a:off x="371" y="1115"/>
                <a:ext cx="31" cy="36"/>
              </a:xfrm>
              <a:custGeom>
                <a:avLst/>
                <a:gdLst>
                  <a:gd name="T0" fmla="*/ 0 w 13"/>
                  <a:gd name="T1" fmla="*/ 15 h 15"/>
                  <a:gd name="T2" fmla="*/ 1 w 13"/>
                  <a:gd name="T3" fmla="*/ 0 h 15"/>
                  <a:gd name="T4" fmla="*/ 6 w 13"/>
                  <a:gd name="T5" fmla="*/ 6 h 15"/>
                  <a:gd name="T6" fmla="*/ 13 w 13"/>
                  <a:gd name="T7" fmla="*/ 7 h 15"/>
                  <a:gd name="T8" fmla="*/ 0 w 13"/>
                  <a:gd name="T9" fmla="*/ 15 h 15"/>
                </a:gdLst>
                <a:ahLst/>
                <a:cxnLst>
                  <a:cxn ang="0">
                    <a:pos x="T0" y="T1"/>
                  </a:cxn>
                  <a:cxn ang="0">
                    <a:pos x="T2" y="T3"/>
                  </a:cxn>
                  <a:cxn ang="0">
                    <a:pos x="T4" y="T5"/>
                  </a:cxn>
                  <a:cxn ang="0">
                    <a:pos x="T6" y="T7"/>
                  </a:cxn>
                  <a:cxn ang="0">
                    <a:pos x="T8" y="T9"/>
                  </a:cxn>
                </a:cxnLst>
                <a:rect l="0" t="0" r="r" b="b"/>
                <a:pathLst>
                  <a:path w="13" h="15">
                    <a:moveTo>
                      <a:pt x="0" y="15"/>
                    </a:moveTo>
                    <a:cubicBezTo>
                      <a:pt x="1" y="10"/>
                      <a:pt x="2" y="4"/>
                      <a:pt x="1" y="0"/>
                    </a:cubicBezTo>
                    <a:cubicBezTo>
                      <a:pt x="6" y="6"/>
                      <a:pt x="6" y="6"/>
                      <a:pt x="6" y="6"/>
                    </a:cubicBezTo>
                    <a:cubicBezTo>
                      <a:pt x="13" y="7"/>
                      <a:pt x="13" y="7"/>
                      <a:pt x="13" y="7"/>
                    </a:cubicBezTo>
                    <a:cubicBezTo>
                      <a:pt x="9" y="9"/>
                      <a:pt x="4" y="12"/>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Rectangle 128"/>
              <p:cNvSpPr>
                <a:spLocks noChangeArrowheads="1"/>
              </p:cNvSpPr>
              <p:nvPr/>
            </p:nvSpPr>
            <p:spPr bwMode="auto">
              <a:xfrm>
                <a:off x="131" y="759"/>
                <a:ext cx="24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192</a:t>
                </a:r>
                <a:endParaRPr lang="zh-CN" altLang="zh-CN"/>
              </a:p>
            </p:txBody>
          </p:sp>
          <p:sp>
            <p:nvSpPr>
              <p:cNvPr id="136" name="Rectangle 129"/>
              <p:cNvSpPr>
                <a:spLocks noChangeArrowheads="1"/>
              </p:cNvSpPr>
              <p:nvPr/>
            </p:nvSpPr>
            <p:spPr bwMode="auto">
              <a:xfrm>
                <a:off x="178" y="1268"/>
                <a:ext cx="1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13</a:t>
                </a:r>
                <a:endParaRPr lang="zh-CN" altLang="zh-CN"/>
              </a:p>
            </p:txBody>
          </p:sp>
          <p:sp>
            <p:nvSpPr>
              <p:cNvPr id="137" name="Rectangle 130"/>
              <p:cNvSpPr>
                <a:spLocks noChangeArrowheads="1"/>
              </p:cNvSpPr>
              <p:nvPr/>
            </p:nvSpPr>
            <p:spPr bwMode="auto">
              <a:xfrm>
                <a:off x="537" y="1548"/>
                <a:ext cx="1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13</a:t>
                </a:r>
                <a:endParaRPr lang="zh-CN" altLang="zh-CN"/>
              </a:p>
            </p:txBody>
          </p:sp>
          <p:sp>
            <p:nvSpPr>
              <p:cNvPr id="138" name="Rectangle 131"/>
              <p:cNvSpPr>
                <a:spLocks noChangeArrowheads="1"/>
              </p:cNvSpPr>
              <p:nvPr/>
            </p:nvSpPr>
            <p:spPr bwMode="auto">
              <a:xfrm>
                <a:off x="1691" y="1184"/>
                <a:ext cx="1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a:t>
                </a:r>
                <a:endParaRPr lang="zh-CN" altLang="zh-CN"/>
              </a:p>
            </p:txBody>
          </p:sp>
          <p:sp>
            <p:nvSpPr>
              <p:cNvPr id="139" name="Rectangle 132"/>
              <p:cNvSpPr>
                <a:spLocks noChangeArrowheads="1"/>
              </p:cNvSpPr>
              <p:nvPr/>
            </p:nvSpPr>
            <p:spPr bwMode="auto">
              <a:xfrm>
                <a:off x="2477" y="957"/>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00">
                    <a:solidFill>
                      <a:srgbClr val="000000"/>
                    </a:solidFill>
                    <a:latin typeface="Times New Roman" panose="02020603050405020304" pitchFamily="18" charset="0"/>
                  </a:rPr>
                  <a:t>…</a:t>
                </a:r>
                <a:endParaRPr lang="zh-CN" altLang="zh-CN"/>
              </a:p>
            </p:txBody>
          </p:sp>
          <p:sp>
            <p:nvSpPr>
              <p:cNvPr id="140" name="Rectangle 133"/>
              <p:cNvSpPr>
                <a:spLocks noChangeArrowheads="1"/>
              </p:cNvSpPr>
              <p:nvPr/>
            </p:nvSpPr>
            <p:spPr bwMode="auto">
              <a:xfrm>
                <a:off x="2135" y="1191"/>
                <a:ext cx="13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4"/>
              <p:cNvSpPr>
                <a:spLocks/>
              </p:cNvSpPr>
              <p:nvPr/>
            </p:nvSpPr>
            <p:spPr bwMode="auto">
              <a:xfrm>
                <a:off x="2135" y="1191"/>
                <a:ext cx="133" cy="7"/>
              </a:xfrm>
              <a:custGeom>
                <a:avLst/>
                <a:gdLst>
                  <a:gd name="T0" fmla="*/ 133 w 133"/>
                  <a:gd name="T1" fmla="*/ 0 h 7"/>
                  <a:gd name="T2" fmla="*/ 0 w 133"/>
                  <a:gd name="T3" fmla="*/ 0 h 7"/>
                  <a:gd name="T4" fmla="*/ 0 w 133"/>
                  <a:gd name="T5" fmla="*/ 7 h 7"/>
                  <a:gd name="T6" fmla="*/ 133 w 133"/>
                  <a:gd name="T7" fmla="*/ 7 h 7"/>
                </a:gdLst>
                <a:ahLst/>
                <a:cxnLst>
                  <a:cxn ang="0">
                    <a:pos x="T0" y="T1"/>
                  </a:cxn>
                  <a:cxn ang="0">
                    <a:pos x="T2" y="T3"/>
                  </a:cxn>
                  <a:cxn ang="0">
                    <a:pos x="T4" y="T5"/>
                  </a:cxn>
                  <a:cxn ang="0">
                    <a:pos x="T6" y="T7"/>
                  </a:cxn>
                </a:cxnLst>
                <a:rect l="0" t="0" r="r" b="b"/>
                <a:pathLst>
                  <a:path w="133" h="7">
                    <a:moveTo>
                      <a:pt x="133" y="0"/>
                    </a:moveTo>
                    <a:lnTo>
                      <a:pt x="0" y="0"/>
                    </a:lnTo>
                    <a:lnTo>
                      <a:pt x="0" y="7"/>
                    </a:lnTo>
                    <a:lnTo>
                      <a:pt x="133"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Rectangle 135"/>
              <p:cNvSpPr>
                <a:spLocks noChangeArrowheads="1"/>
              </p:cNvSpPr>
              <p:nvPr/>
            </p:nvSpPr>
            <p:spPr bwMode="auto">
              <a:xfrm>
                <a:off x="2429" y="789"/>
                <a:ext cx="13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36"/>
              <p:cNvSpPr>
                <a:spLocks/>
              </p:cNvSpPr>
              <p:nvPr/>
            </p:nvSpPr>
            <p:spPr bwMode="auto">
              <a:xfrm>
                <a:off x="2429" y="789"/>
                <a:ext cx="130" cy="8"/>
              </a:xfrm>
              <a:custGeom>
                <a:avLst/>
                <a:gdLst>
                  <a:gd name="T0" fmla="*/ 130 w 130"/>
                  <a:gd name="T1" fmla="*/ 0 h 8"/>
                  <a:gd name="T2" fmla="*/ 0 w 130"/>
                  <a:gd name="T3" fmla="*/ 0 h 8"/>
                  <a:gd name="T4" fmla="*/ 0 w 130"/>
                  <a:gd name="T5" fmla="*/ 8 h 8"/>
                  <a:gd name="T6" fmla="*/ 130 w 130"/>
                  <a:gd name="T7" fmla="*/ 8 h 8"/>
                </a:gdLst>
                <a:ahLst/>
                <a:cxnLst>
                  <a:cxn ang="0">
                    <a:pos x="T0" y="T1"/>
                  </a:cxn>
                  <a:cxn ang="0">
                    <a:pos x="T2" y="T3"/>
                  </a:cxn>
                  <a:cxn ang="0">
                    <a:pos x="T4" y="T5"/>
                  </a:cxn>
                  <a:cxn ang="0">
                    <a:pos x="T6" y="T7"/>
                  </a:cxn>
                </a:cxnLst>
                <a:rect l="0" t="0" r="r" b="b"/>
                <a:pathLst>
                  <a:path w="130" h="8">
                    <a:moveTo>
                      <a:pt x="130" y="0"/>
                    </a:moveTo>
                    <a:lnTo>
                      <a:pt x="0" y="0"/>
                    </a:lnTo>
                    <a:lnTo>
                      <a:pt x="0" y="8"/>
                    </a:lnTo>
                    <a:lnTo>
                      <a:pt x="13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7"/>
              <p:cNvSpPr>
                <a:spLocks/>
              </p:cNvSpPr>
              <p:nvPr/>
            </p:nvSpPr>
            <p:spPr bwMode="auto">
              <a:xfrm>
                <a:off x="2211" y="808"/>
                <a:ext cx="272" cy="371"/>
              </a:xfrm>
              <a:custGeom>
                <a:avLst/>
                <a:gdLst>
                  <a:gd name="T0" fmla="*/ 268 w 272"/>
                  <a:gd name="T1" fmla="*/ 0 h 371"/>
                  <a:gd name="T2" fmla="*/ 0 w 272"/>
                  <a:gd name="T3" fmla="*/ 369 h 371"/>
                  <a:gd name="T4" fmla="*/ 7 w 272"/>
                  <a:gd name="T5" fmla="*/ 371 h 371"/>
                  <a:gd name="T6" fmla="*/ 272 w 272"/>
                  <a:gd name="T7" fmla="*/ 5 h 371"/>
                  <a:gd name="T8" fmla="*/ 268 w 272"/>
                  <a:gd name="T9" fmla="*/ 0 h 371"/>
                </a:gdLst>
                <a:ahLst/>
                <a:cxnLst>
                  <a:cxn ang="0">
                    <a:pos x="T0" y="T1"/>
                  </a:cxn>
                  <a:cxn ang="0">
                    <a:pos x="T2" y="T3"/>
                  </a:cxn>
                  <a:cxn ang="0">
                    <a:pos x="T4" y="T5"/>
                  </a:cxn>
                  <a:cxn ang="0">
                    <a:pos x="T6" y="T7"/>
                  </a:cxn>
                  <a:cxn ang="0">
                    <a:pos x="T8" y="T9"/>
                  </a:cxn>
                </a:cxnLst>
                <a:rect l="0" t="0" r="r" b="b"/>
                <a:pathLst>
                  <a:path w="272" h="371">
                    <a:moveTo>
                      <a:pt x="268" y="0"/>
                    </a:moveTo>
                    <a:lnTo>
                      <a:pt x="0" y="369"/>
                    </a:lnTo>
                    <a:lnTo>
                      <a:pt x="7" y="371"/>
                    </a:lnTo>
                    <a:lnTo>
                      <a:pt x="272" y="5"/>
                    </a:lnTo>
                    <a:lnTo>
                      <a:pt x="2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8"/>
              <p:cNvSpPr>
                <a:spLocks/>
              </p:cNvSpPr>
              <p:nvPr/>
            </p:nvSpPr>
            <p:spPr bwMode="auto">
              <a:xfrm>
                <a:off x="2211" y="808"/>
                <a:ext cx="272" cy="371"/>
              </a:xfrm>
              <a:custGeom>
                <a:avLst/>
                <a:gdLst>
                  <a:gd name="T0" fmla="*/ 268 w 272"/>
                  <a:gd name="T1" fmla="*/ 0 h 371"/>
                  <a:gd name="T2" fmla="*/ 0 w 272"/>
                  <a:gd name="T3" fmla="*/ 369 h 371"/>
                  <a:gd name="T4" fmla="*/ 7 w 272"/>
                  <a:gd name="T5" fmla="*/ 371 h 371"/>
                  <a:gd name="T6" fmla="*/ 272 w 272"/>
                  <a:gd name="T7" fmla="*/ 5 h 371"/>
                </a:gdLst>
                <a:ahLst/>
                <a:cxnLst>
                  <a:cxn ang="0">
                    <a:pos x="T0" y="T1"/>
                  </a:cxn>
                  <a:cxn ang="0">
                    <a:pos x="T2" y="T3"/>
                  </a:cxn>
                  <a:cxn ang="0">
                    <a:pos x="T4" y="T5"/>
                  </a:cxn>
                  <a:cxn ang="0">
                    <a:pos x="T6" y="T7"/>
                  </a:cxn>
                </a:cxnLst>
                <a:rect l="0" t="0" r="r" b="b"/>
                <a:pathLst>
                  <a:path w="272" h="371">
                    <a:moveTo>
                      <a:pt x="268" y="0"/>
                    </a:moveTo>
                    <a:lnTo>
                      <a:pt x="0" y="369"/>
                    </a:lnTo>
                    <a:lnTo>
                      <a:pt x="7" y="371"/>
                    </a:lnTo>
                    <a:lnTo>
                      <a:pt x="27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9"/>
              <p:cNvSpPr>
                <a:spLocks/>
              </p:cNvSpPr>
              <p:nvPr/>
            </p:nvSpPr>
            <p:spPr bwMode="auto">
              <a:xfrm>
                <a:off x="2462" y="794"/>
                <a:ext cx="33" cy="33"/>
              </a:xfrm>
              <a:custGeom>
                <a:avLst/>
                <a:gdLst>
                  <a:gd name="T0" fmla="*/ 14 w 14"/>
                  <a:gd name="T1" fmla="*/ 0 h 14"/>
                  <a:gd name="T2" fmla="*/ 0 w 14"/>
                  <a:gd name="T3" fmla="*/ 6 h 14"/>
                  <a:gd name="T4" fmla="*/ 7 w 14"/>
                  <a:gd name="T5" fmla="*/ 8 h 14"/>
                  <a:gd name="T6" fmla="*/ 12 w 14"/>
                  <a:gd name="T7" fmla="*/ 14 h 14"/>
                  <a:gd name="T8" fmla="*/ 14 w 14"/>
                  <a:gd name="T9" fmla="*/ 0 h 14"/>
                </a:gdLst>
                <a:ahLst/>
                <a:cxnLst>
                  <a:cxn ang="0">
                    <a:pos x="T0" y="T1"/>
                  </a:cxn>
                  <a:cxn ang="0">
                    <a:pos x="T2" y="T3"/>
                  </a:cxn>
                  <a:cxn ang="0">
                    <a:pos x="T4" y="T5"/>
                  </a:cxn>
                  <a:cxn ang="0">
                    <a:pos x="T6" y="T7"/>
                  </a:cxn>
                  <a:cxn ang="0">
                    <a:pos x="T8" y="T9"/>
                  </a:cxn>
                </a:cxnLst>
                <a:rect l="0" t="0" r="r" b="b"/>
                <a:pathLst>
                  <a:path w="14" h="14">
                    <a:moveTo>
                      <a:pt x="14" y="0"/>
                    </a:moveTo>
                    <a:cubicBezTo>
                      <a:pt x="10" y="2"/>
                      <a:pt x="4" y="5"/>
                      <a:pt x="0" y="6"/>
                    </a:cubicBezTo>
                    <a:cubicBezTo>
                      <a:pt x="7" y="8"/>
                      <a:pt x="7" y="8"/>
                      <a:pt x="7" y="8"/>
                    </a:cubicBezTo>
                    <a:cubicBezTo>
                      <a:pt x="12" y="14"/>
                      <a:pt x="12" y="14"/>
                      <a:pt x="12" y="14"/>
                    </a:cubicBezTo>
                    <a:cubicBezTo>
                      <a:pt x="11" y="10"/>
                      <a:pt x="12" y="4"/>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0"/>
              <p:cNvSpPr>
                <a:spLocks/>
              </p:cNvSpPr>
              <p:nvPr/>
            </p:nvSpPr>
            <p:spPr bwMode="auto">
              <a:xfrm>
                <a:off x="2201" y="1160"/>
                <a:ext cx="31" cy="36"/>
              </a:xfrm>
              <a:custGeom>
                <a:avLst/>
                <a:gdLst>
                  <a:gd name="T0" fmla="*/ 0 w 13"/>
                  <a:gd name="T1" fmla="*/ 15 h 15"/>
                  <a:gd name="T2" fmla="*/ 2 w 13"/>
                  <a:gd name="T3" fmla="*/ 0 h 15"/>
                  <a:gd name="T4" fmla="*/ 6 w 13"/>
                  <a:gd name="T5" fmla="*/ 7 h 15"/>
                  <a:gd name="T6" fmla="*/ 13 w 13"/>
                  <a:gd name="T7" fmla="*/ 9 h 15"/>
                  <a:gd name="T8" fmla="*/ 0 w 13"/>
                  <a:gd name="T9" fmla="*/ 15 h 15"/>
                </a:gdLst>
                <a:ahLst/>
                <a:cxnLst>
                  <a:cxn ang="0">
                    <a:pos x="T0" y="T1"/>
                  </a:cxn>
                  <a:cxn ang="0">
                    <a:pos x="T2" y="T3"/>
                  </a:cxn>
                  <a:cxn ang="0">
                    <a:pos x="T4" y="T5"/>
                  </a:cxn>
                  <a:cxn ang="0">
                    <a:pos x="T6" y="T7"/>
                  </a:cxn>
                  <a:cxn ang="0">
                    <a:pos x="T8" y="T9"/>
                  </a:cxn>
                </a:cxnLst>
                <a:rect l="0" t="0" r="r" b="b"/>
                <a:pathLst>
                  <a:path w="13" h="15">
                    <a:moveTo>
                      <a:pt x="0" y="15"/>
                    </a:moveTo>
                    <a:cubicBezTo>
                      <a:pt x="1" y="10"/>
                      <a:pt x="2" y="5"/>
                      <a:pt x="2" y="0"/>
                    </a:cubicBezTo>
                    <a:cubicBezTo>
                      <a:pt x="6" y="7"/>
                      <a:pt x="6" y="7"/>
                      <a:pt x="6" y="7"/>
                    </a:cubicBezTo>
                    <a:cubicBezTo>
                      <a:pt x="13" y="9"/>
                      <a:pt x="13" y="9"/>
                      <a:pt x="13" y="9"/>
                    </a:cubicBezTo>
                    <a:cubicBezTo>
                      <a:pt x="9" y="10"/>
                      <a:pt x="4" y="12"/>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Rectangle 141"/>
              <p:cNvSpPr>
                <a:spLocks noChangeArrowheads="1"/>
              </p:cNvSpPr>
              <p:nvPr/>
            </p:nvSpPr>
            <p:spPr bwMode="auto">
              <a:xfrm>
                <a:off x="2099" y="817"/>
                <a:ext cx="24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128</a:t>
                </a:r>
                <a:endParaRPr lang="zh-CN" altLang="zh-CN"/>
              </a:p>
            </p:txBody>
          </p:sp>
          <p:sp>
            <p:nvSpPr>
              <p:cNvPr id="149" name="Rectangle 142"/>
              <p:cNvSpPr>
                <a:spLocks noChangeArrowheads="1"/>
              </p:cNvSpPr>
              <p:nvPr/>
            </p:nvSpPr>
            <p:spPr bwMode="auto">
              <a:xfrm>
                <a:off x="2348" y="1548"/>
                <a:ext cx="1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dirty="0">
                    <a:solidFill>
                      <a:srgbClr val="000000"/>
                    </a:solidFill>
                    <a:latin typeface="Times New Roman" panose="02020603050405020304" pitchFamily="18" charset="0"/>
                  </a:rPr>
                  <a:t>13</a:t>
                </a:r>
                <a:endParaRPr lang="zh-CN" altLang="zh-CN" dirty="0"/>
              </a:p>
            </p:txBody>
          </p:sp>
          <p:sp>
            <p:nvSpPr>
              <p:cNvPr id="150" name="Rectangle 143"/>
              <p:cNvSpPr>
                <a:spLocks noChangeArrowheads="1"/>
              </p:cNvSpPr>
              <p:nvPr/>
            </p:nvSpPr>
            <p:spPr bwMode="auto">
              <a:xfrm>
                <a:off x="2618" y="1445"/>
                <a:ext cx="1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13</a:t>
                </a:r>
                <a:endParaRPr lang="zh-CN" altLang="zh-CN"/>
              </a:p>
            </p:txBody>
          </p:sp>
        </p:grpSp>
        <p:sp>
          <p:nvSpPr>
            <p:cNvPr id="151" name="矩形 150"/>
            <p:cNvSpPr/>
            <p:nvPr/>
          </p:nvSpPr>
          <p:spPr>
            <a:xfrm>
              <a:off x="1347787" y="2765783"/>
              <a:ext cx="3434045" cy="338554"/>
            </a:xfrm>
            <a:prstGeom prst="rect">
              <a:avLst/>
            </a:prstGeom>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Fig. Convolution of Layer 5 in </a:t>
              </a:r>
              <a:r>
                <a:rPr lang="en-US" altLang="zh-CN" sz="1600" dirty="0" err="1">
                  <a:latin typeface="Times New Roman" panose="02020603050405020304" pitchFamily="18" charset="0"/>
                  <a:cs typeface="Times New Roman" panose="02020603050405020304" pitchFamily="18" charset="0"/>
                </a:rPr>
                <a:t>AlexNet</a:t>
              </a:r>
              <a:endParaRPr lang="en-US" altLang="zh-CN" sz="1600" dirty="0">
                <a:latin typeface="Times New Roman" panose="02020603050405020304" pitchFamily="18" charset="0"/>
                <a:cs typeface="Times New Roman" panose="02020603050405020304" pitchFamily="18" charset="0"/>
              </a:endParaRPr>
            </a:p>
          </p:txBody>
        </p:sp>
      </p:grpSp>
      <p:pic>
        <p:nvPicPr>
          <p:cNvPr id="3" name="图片 2"/>
          <p:cNvPicPr>
            <a:picLocks noChangeAspect="1"/>
          </p:cNvPicPr>
          <p:nvPr/>
        </p:nvPicPr>
        <p:blipFill>
          <a:blip r:embed="rId3"/>
          <a:stretch>
            <a:fillRect/>
          </a:stretch>
        </p:blipFill>
        <p:spPr>
          <a:xfrm>
            <a:off x="1789263" y="3421857"/>
            <a:ext cx="5362551" cy="2801144"/>
          </a:xfrm>
          <a:prstGeom prst="rect">
            <a:avLst/>
          </a:prstGeom>
        </p:spPr>
      </p:pic>
      <p:sp>
        <p:nvSpPr>
          <p:cNvPr id="160" name="标题 2"/>
          <p:cNvSpPr txBox="1">
            <a:spLocks/>
          </p:cNvSpPr>
          <p:nvPr/>
        </p:nvSpPr>
        <p:spPr>
          <a:xfrm>
            <a:off x="7464583" y="3861868"/>
            <a:ext cx="3038651" cy="97803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r>
              <a:rPr lang="en-US" altLang="zh-CN" sz="1800" b="0" dirty="0">
                <a:solidFill>
                  <a:srgbClr val="C00000"/>
                </a:solidFill>
                <a:effectLst/>
                <a:latin typeface="Times New Roman" panose="02020603050405020304" pitchFamily="18" charset="0"/>
                <a:cs typeface="Times New Roman" panose="02020603050405020304" pitchFamily="18" charset="0"/>
              </a:rPr>
              <a:t>Optimizations on design parameters</a:t>
            </a:r>
          </a:p>
        </p:txBody>
      </p:sp>
      <p:sp>
        <p:nvSpPr>
          <p:cNvPr id="164" name="矩形 163"/>
          <p:cNvSpPr/>
          <p:nvPr/>
        </p:nvSpPr>
        <p:spPr>
          <a:xfrm>
            <a:off x="7362951" y="1612293"/>
            <a:ext cx="1685077"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Observation:</a:t>
            </a:r>
            <a:endParaRPr lang="zh-CN" altLang="en-US" sz="2000" b="1" dirty="0">
              <a:latin typeface="Times New Roman" panose="02020603050405020304" pitchFamily="18" charset="0"/>
              <a:cs typeface="Times New Roman" panose="02020603050405020304" pitchFamily="18" charset="0"/>
            </a:endParaRPr>
          </a:p>
        </p:txBody>
      </p:sp>
      <p:sp>
        <p:nvSpPr>
          <p:cNvPr id="165" name="下箭头 164"/>
          <p:cNvSpPr/>
          <p:nvPr/>
        </p:nvSpPr>
        <p:spPr>
          <a:xfrm>
            <a:off x="8804211" y="3194109"/>
            <a:ext cx="270319" cy="55320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8" name="标题 2"/>
          <p:cNvSpPr txBox="1">
            <a:spLocks/>
          </p:cNvSpPr>
          <p:nvPr/>
        </p:nvSpPr>
        <p:spPr>
          <a:xfrm>
            <a:off x="7439093" y="2225337"/>
            <a:ext cx="3038651" cy="85227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lvl="0" algn="ctr"/>
            <a:r>
              <a:rPr lang="en-US" altLang="zh-CN" sz="1800" b="0" dirty="0">
                <a:solidFill>
                  <a:schemeClr val="accent1"/>
                </a:solidFill>
                <a:effectLst/>
                <a:latin typeface="Times New Roman" panose="02020603050405020304" pitchFamily="18" charset="0"/>
                <a:cs typeface="Times New Roman" panose="02020603050405020304" pitchFamily="18" charset="0"/>
              </a:rPr>
              <a:t>Different design parameters</a:t>
            </a:r>
            <a:br>
              <a:rPr lang="en-US" altLang="zh-CN" sz="1800" b="0" dirty="0">
                <a:solidFill>
                  <a:schemeClr val="accent1"/>
                </a:solidFill>
                <a:effectLst/>
                <a:latin typeface="Times New Roman" panose="02020603050405020304" pitchFamily="18" charset="0"/>
                <a:cs typeface="Times New Roman" panose="02020603050405020304" pitchFamily="18" charset="0"/>
              </a:rPr>
            </a:br>
            <a:r>
              <a:rPr lang="en-US" altLang="zh-CN" sz="1800" b="0" dirty="0">
                <a:solidFill>
                  <a:schemeClr val="accent1"/>
                </a:solidFill>
                <a:effectLst/>
                <a:latin typeface="Times New Roman" panose="02020603050405020304" pitchFamily="18" charset="0"/>
                <a:cs typeface="Times New Roman" panose="02020603050405020304" pitchFamily="18" charset="0"/>
              </a:rPr>
              <a:t>lead to different performance</a:t>
            </a:r>
          </a:p>
        </p:txBody>
      </p:sp>
      <p:sp>
        <p:nvSpPr>
          <p:cNvPr id="154"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Design Parameters Will Significantly Affect the Performance</a:t>
            </a:r>
          </a:p>
        </p:txBody>
      </p:sp>
    </p:spTree>
    <p:extLst>
      <p:ext uri="{BB962C8B-B14F-4D97-AF65-F5344CB8AC3E}">
        <p14:creationId xmlns:p14="http://schemas.microsoft.com/office/powerpoint/2010/main" val="248046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4" grpId="0"/>
      <p:bldP spid="165" grpId="0" animBg="1"/>
      <p:bldP spid="1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12</a:t>
            </a:fld>
            <a:endParaRPr lang="en-US" dirty="0"/>
          </a:p>
        </p:txBody>
      </p:sp>
      <p:pic>
        <p:nvPicPr>
          <p:cNvPr id="12" name="图片 11"/>
          <p:cNvPicPr>
            <a:picLocks noChangeAspect="1"/>
          </p:cNvPicPr>
          <p:nvPr/>
        </p:nvPicPr>
        <p:blipFill>
          <a:blip r:embed="rId3"/>
          <a:stretch>
            <a:fillRect/>
          </a:stretch>
        </p:blipFill>
        <p:spPr>
          <a:xfrm>
            <a:off x="1885650" y="1243769"/>
            <a:ext cx="5792994" cy="4452182"/>
          </a:xfrm>
          <a:prstGeom prst="rect">
            <a:avLst/>
          </a:prstGeom>
        </p:spPr>
      </p:pic>
      <p:sp>
        <p:nvSpPr>
          <p:cNvPr id="13" name="文本框 12"/>
          <p:cNvSpPr txBox="1"/>
          <p:nvPr/>
        </p:nvSpPr>
        <p:spPr>
          <a:xfrm>
            <a:off x="3660363" y="3093721"/>
            <a:ext cx="242547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a:solidFill>
                  <a:srgbClr val="C00000"/>
                </a:solidFill>
              </a:rPr>
              <a:t>Accelerator Design Parameter</a:t>
            </a:r>
            <a:endParaRPr lang="zh-CN" altLang="en-US" sz="1400" b="1" dirty="0">
              <a:solidFill>
                <a:srgbClr val="C00000"/>
              </a:solidFill>
            </a:endParaRPr>
          </a:p>
        </p:txBody>
      </p:sp>
      <p:sp>
        <p:nvSpPr>
          <p:cNvPr id="7" name="文本框 6"/>
          <p:cNvSpPr txBox="1"/>
          <p:nvPr/>
        </p:nvSpPr>
        <p:spPr>
          <a:xfrm>
            <a:off x="3660363" y="2396886"/>
            <a:ext cx="242547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a:solidFill>
                  <a:srgbClr val="C00000"/>
                </a:solidFill>
              </a:rPr>
              <a:t>Performance Model</a:t>
            </a:r>
            <a:endParaRPr lang="zh-CN" altLang="en-US" sz="1400" b="1" dirty="0">
              <a:solidFill>
                <a:srgbClr val="C00000"/>
              </a:solidFill>
            </a:endParaRPr>
          </a:p>
        </p:txBody>
      </p:sp>
      <p:sp>
        <p:nvSpPr>
          <p:cNvPr id="11"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Pipelining Multi-FPGA Design Flow</a:t>
            </a:r>
          </a:p>
        </p:txBody>
      </p:sp>
    </p:spTree>
    <p:extLst>
      <p:ext uri="{BB962C8B-B14F-4D97-AF65-F5344CB8AC3E}">
        <p14:creationId xmlns:p14="http://schemas.microsoft.com/office/powerpoint/2010/main" val="177432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图片 156"/>
          <p:cNvPicPr>
            <a:picLocks noChangeAspect="1"/>
          </p:cNvPicPr>
          <p:nvPr/>
        </p:nvPicPr>
        <p:blipFill>
          <a:blip r:embed="rId3"/>
          <a:stretch>
            <a:fillRect/>
          </a:stretch>
        </p:blipFill>
        <p:spPr>
          <a:xfrm>
            <a:off x="1789263" y="3421857"/>
            <a:ext cx="5362551" cy="2801144"/>
          </a:xfrm>
          <a:prstGeom prst="rect">
            <a:avLst/>
          </a:prstGeom>
        </p:spPr>
      </p:pic>
      <p:sp>
        <p:nvSpPr>
          <p:cNvPr id="4" name="灯片编号占位符 3"/>
          <p:cNvSpPr>
            <a:spLocks noGrp="1"/>
          </p:cNvSpPr>
          <p:nvPr>
            <p:ph type="sldNum" sz="quarter" idx="12"/>
          </p:nvPr>
        </p:nvSpPr>
        <p:spPr/>
        <p:txBody>
          <a:bodyPr/>
          <a:lstStyle/>
          <a:p>
            <a:fld id="{C0769ECE-14F6-B44C-AB5F-842EA3B12E22}" type="slidenum">
              <a:rPr lang="en-US" smtClean="0"/>
              <a:pPr/>
              <a:t>13</a:t>
            </a:fld>
            <a:endParaRPr lang="en-US" dirty="0"/>
          </a:p>
        </p:txBody>
      </p:sp>
      <p:grpSp>
        <p:nvGrpSpPr>
          <p:cNvPr id="153" name="组合 152"/>
          <p:cNvGrpSpPr/>
          <p:nvPr/>
        </p:nvGrpSpPr>
        <p:grpSpPr>
          <a:xfrm>
            <a:off x="2265364" y="1027907"/>
            <a:ext cx="4437063" cy="2076431"/>
            <a:chOff x="741363" y="1027906"/>
            <a:chExt cx="4437063" cy="2076431"/>
          </a:xfrm>
        </p:grpSpPr>
        <p:grpSp>
          <p:nvGrpSpPr>
            <p:cNvPr id="10" name="Group 4"/>
            <p:cNvGrpSpPr>
              <a:grpSpLocks noChangeAspect="1"/>
            </p:cNvGrpSpPr>
            <p:nvPr/>
          </p:nvGrpSpPr>
          <p:grpSpPr bwMode="auto">
            <a:xfrm>
              <a:off x="741363" y="1027906"/>
              <a:ext cx="4437063" cy="1687513"/>
              <a:chOff x="131" y="680"/>
              <a:chExt cx="2795" cy="1063"/>
            </a:xfrm>
          </p:grpSpPr>
          <p:sp>
            <p:nvSpPr>
              <p:cNvPr id="11" name="AutoShape 3"/>
              <p:cNvSpPr>
                <a:spLocks noChangeAspect="1" noChangeArrowheads="1" noTextEdit="1"/>
              </p:cNvSpPr>
              <p:nvPr/>
            </p:nvSpPr>
            <p:spPr bwMode="auto">
              <a:xfrm>
                <a:off x="134" y="680"/>
                <a:ext cx="2792"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5"/>
              <p:cNvSpPr>
                <a:spLocks noChangeArrowheads="1"/>
              </p:cNvSpPr>
              <p:nvPr/>
            </p:nvSpPr>
            <p:spPr bwMode="auto">
              <a:xfrm>
                <a:off x="2559" y="794"/>
                <a:ext cx="362" cy="364"/>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p:cNvSpPr>
              <p:nvPr/>
            </p:nvSpPr>
            <p:spPr bwMode="auto">
              <a:xfrm>
                <a:off x="2557" y="789"/>
                <a:ext cx="369" cy="371"/>
              </a:xfrm>
              <a:custGeom>
                <a:avLst/>
                <a:gdLst>
                  <a:gd name="T0" fmla="*/ 2 w 369"/>
                  <a:gd name="T1" fmla="*/ 369 h 371"/>
                  <a:gd name="T2" fmla="*/ 2 w 369"/>
                  <a:gd name="T3" fmla="*/ 371 h 371"/>
                  <a:gd name="T4" fmla="*/ 369 w 369"/>
                  <a:gd name="T5" fmla="*/ 371 h 371"/>
                  <a:gd name="T6" fmla="*/ 369 w 369"/>
                  <a:gd name="T7" fmla="*/ 0 h 371"/>
                  <a:gd name="T8" fmla="*/ 0 w 369"/>
                  <a:gd name="T9" fmla="*/ 0 h 371"/>
                  <a:gd name="T10" fmla="*/ 0 w 369"/>
                  <a:gd name="T11" fmla="*/ 371 h 371"/>
                  <a:gd name="T12" fmla="*/ 2 w 369"/>
                  <a:gd name="T13" fmla="*/ 371 h 371"/>
                  <a:gd name="T14" fmla="*/ 2 w 369"/>
                  <a:gd name="T15" fmla="*/ 369 h 371"/>
                  <a:gd name="T16" fmla="*/ 7 w 369"/>
                  <a:gd name="T17" fmla="*/ 369 h 371"/>
                  <a:gd name="T18" fmla="*/ 7 w 369"/>
                  <a:gd name="T19" fmla="*/ 8 h 371"/>
                  <a:gd name="T20" fmla="*/ 362 w 369"/>
                  <a:gd name="T21" fmla="*/ 8 h 371"/>
                  <a:gd name="T22" fmla="*/ 362 w 369"/>
                  <a:gd name="T23" fmla="*/ 364 h 371"/>
                  <a:gd name="T24" fmla="*/ 2 w 369"/>
                  <a:gd name="T25" fmla="*/ 364 h 371"/>
                  <a:gd name="T26" fmla="*/ 2 w 369"/>
                  <a:gd name="T27" fmla="*/ 369 h 371"/>
                  <a:gd name="T28" fmla="*/ 7 w 369"/>
                  <a:gd name="T29" fmla="*/ 369 h 371"/>
                  <a:gd name="T30" fmla="*/ 2 w 369"/>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1">
                    <a:moveTo>
                      <a:pt x="2" y="369"/>
                    </a:moveTo>
                    <a:lnTo>
                      <a:pt x="2" y="371"/>
                    </a:lnTo>
                    <a:lnTo>
                      <a:pt x="369" y="371"/>
                    </a:lnTo>
                    <a:lnTo>
                      <a:pt x="369" y="0"/>
                    </a:lnTo>
                    <a:lnTo>
                      <a:pt x="0" y="0"/>
                    </a:lnTo>
                    <a:lnTo>
                      <a:pt x="0" y="371"/>
                    </a:lnTo>
                    <a:lnTo>
                      <a:pt x="2" y="371"/>
                    </a:lnTo>
                    <a:lnTo>
                      <a:pt x="2" y="369"/>
                    </a:lnTo>
                    <a:lnTo>
                      <a:pt x="7" y="369"/>
                    </a:lnTo>
                    <a:lnTo>
                      <a:pt x="7" y="8"/>
                    </a:lnTo>
                    <a:lnTo>
                      <a:pt x="362" y="8"/>
                    </a:lnTo>
                    <a:lnTo>
                      <a:pt x="362" y="364"/>
                    </a:lnTo>
                    <a:lnTo>
                      <a:pt x="2" y="364"/>
                    </a:lnTo>
                    <a:lnTo>
                      <a:pt x="2" y="369"/>
                    </a:lnTo>
                    <a:lnTo>
                      <a:pt x="7" y="369"/>
                    </a:lnTo>
                    <a:lnTo>
                      <a:pt x="2"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7"/>
              <p:cNvSpPr>
                <a:spLocks noChangeArrowheads="1"/>
              </p:cNvSpPr>
              <p:nvPr/>
            </p:nvSpPr>
            <p:spPr bwMode="auto">
              <a:xfrm>
                <a:off x="2403" y="1037"/>
                <a:ext cx="362" cy="366"/>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
              <p:cNvSpPr>
                <a:spLocks/>
              </p:cNvSpPr>
              <p:nvPr/>
            </p:nvSpPr>
            <p:spPr bwMode="auto">
              <a:xfrm>
                <a:off x="2400" y="1034"/>
                <a:ext cx="370" cy="371"/>
              </a:xfrm>
              <a:custGeom>
                <a:avLst/>
                <a:gdLst>
                  <a:gd name="T0" fmla="*/ 3 w 370"/>
                  <a:gd name="T1" fmla="*/ 369 h 371"/>
                  <a:gd name="T2" fmla="*/ 3 w 370"/>
                  <a:gd name="T3" fmla="*/ 371 h 371"/>
                  <a:gd name="T4" fmla="*/ 370 w 370"/>
                  <a:gd name="T5" fmla="*/ 371 h 371"/>
                  <a:gd name="T6" fmla="*/ 370 w 370"/>
                  <a:gd name="T7" fmla="*/ 0 h 371"/>
                  <a:gd name="T8" fmla="*/ 0 w 370"/>
                  <a:gd name="T9" fmla="*/ 0 h 371"/>
                  <a:gd name="T10" fmla="*/ 0 w 370"/>
                  <a:gd name="T11" fmla="*/ 371 h 371"/>
                  <a:gd name="T12" fmla="*/ 3 w 370"/>
                  <a:gd name="T13" fmla="*/ 371 h 371"/>
                  <a:gd name="T14" fmla="*/ 3 w 370"/>
                  <a:gd name="T15" fmla="*/ 369 h 371"/>
                  <a:gd name="T16" fmla="*/ 8 w 370"/>
                  <a:gd name="T17" fmla="*/ 369 h 371"/>
                  <a:gd name="T18" fmla="*/ 8 w 370"/>
                  <a:gd name="T19" fmla="*/ 7 h 371"/>
                  <a:gd name="T20" fmla="*/ 363 w 370"/>
                  <a:gd name="T21" fmla="*/ 7 h 371"/>
                  <a:gd name="T22" fmla="*/ 363 w 370"/>
                  <a:gd name="T23" fmla="*/ 364 h 371"/>
                  <a:gd name="T24" fmla="*/ 3 w 370"/>
                  <a:gd name="T25" fmla="*/ 364 h 371"/>
                  <a:gd name="T26" fmla="*/ 3 w 370"/>
                  <a:gd name="T27" fmla="*/ 369 h 371"/>
                  <a:gd name="T28" fmla="*/ 8 w 370"/>
                  <a:gd name="T29" fmla="*/ 369 h 371"/>
                  <a:gd name="T30" fmla="*/ 3 w 370"/>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371">
                    <a:moveTo>
                      <a:pt x="3" y="369"/>
                    </a:moveTo>
                    <a:lnTo>
                      <a:pt x="3" y="371"/>
                    </a:lnTo>
                    <a:lnTo>
                      <a:pt x="370" y="371"/>
                    </a:lnTo>
                    <a:lnTo>
                      <a:pt x="370" y="0"/>
                    </a:lnTo>
                    <a:lnTo>
                      <a:pt x="0" y="0"/>
                    </a:lnTo>
                    <a:lnTo>
                      <a:pt x="0" y="371"/>
                    </a:lnTo>
                    <a:lnTo>
                      <a:pt x="3" y="371"/>
                    </a:lnTo>
                    <a:lnTo>
                      <a:pt x="3" y="369"/>
                    </a:lnTo>
                    <a:lnTo>
                      <a:pt x="8" y="369"/>
                    </a:lnTo>
                    <a:lnTo>
                      <a:pt x="8" y="7"/>
                    </a:lnTo>
                    <a:lnTo>
                      <a:pt x="363" y="7"/>
                    </a:lnTo>
                    <a:lnTo>
                      <a:pt x="363" y="364"/>
                    </a:lnTo>
                    <a:lnTo>
                      <a:pt x="3" y="364"/>
                    </a:lnTo>
                    <a:lnTo>
                      <a:pt x="3" y="369"/>
                    </a:lnTo>
                    <a:lnTo>
                      <a:pt x="8" y="369"/>
                    </a:lnTo>
                    <a:lnTo>
                      <a:pt x="3"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9"/>
              <p:cNvSpPr>
                <a:spLocks noChangeArrowheads="1"/>
              </p:cNvSpPr>
              <p:nvPr/>
            </p:nvSpPr>
            <p:spPr bwMode="auto">
              <a:xfrm>
                <a:off x="2325" y="1113"/>
                <a:ext cx="362" cy="364"/>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2320" y="1110"/>
                <a:ext cx="369" cy="371"/>
              </a:xfrm>
              <a:custGeom>
                <a:avLst/>
                <a:gdLst>
                  <a:gd name="T0" fmla="*/ 5 w 369"/>
                  <a:gd name="T1" fmla="*/ 367 h 371"/>
                  <a:gd name="T2" fmla="*/ 5 w 369"/>
                  <a:gd name="T3" fmla="*/ 371 h 371"/>
                  <a:gd name="T4" fmla="*/ 369 w 369"/>
                  <a:gd name="T5" fmla="*/ 371 h 371"/>
                  <a:gd name="T6" fmla="*/ 369 w 369"/>
                  <a:gd name="T7" fmla="*/ 0 h 371"/>
                  <a:gd name="T8" fmla="*/ 0 w 369"/>
                  <a:gd name="T9" fmla="*/ 0 h 371"/>
                  <a:gd name="T10" fmla="*/ 0 w 369"/>
                  <a:gd name="T11" fmla="*/ 371 h 371"/>
                  <a:gd name="T12" fmla="*/ 5 w 369"/>
                  <a:gd name="T13" fmla="*/ 371 h 371"/>
                  <a:gd name="T14" fmla="*/ 5 w 369"/>
                  <a:gd name="T15" fmla="*/ 367 h 371"/>
                  <a:gd name="T16" fmla="*/ 7 w 369"/>
                  <a:gd name="T17" fmla="*/ 367 h 371"/>
                  <a:gd name="T18" fmla="*/ 7 w 369"/>
                  <a:gd name="T19" fmla="*/ 8 h 371"/>
                  <a:gd name="T20" fmla="*/ 362 w 369"/>
                  <a:gd name="T21" fmla="*/ 8 h 371"/>
                  <a:gd name="T22" fmla="*/ 362 w 369"/>
                  <a:gd name="T23" fmla="*/ 364 h 371"/>
                  <a:gd name="T24" fmla="*/ 5 w 369"/>
                  <a:gd name="T25" fmla="*/ 364 h 371"/>
                  <a:gd name="T26" fmla="*/ 5 w 369"/>
                  <a:gd name="T27" fmla="*/ 367 h 371"/>
                  <a:gd name="T28" fmla="*/ 7 w 369"/>
                  <a:gd name="T29" fmla="*/ 367 h 371"/>
                  <a:gd name="T30" fmla="*/ 5 w 369"/>
                  <a:gd name="T31" fmla="*/ 36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1">
                    <a:moveTo>
                      <a:pt x="5" y="367"/>
                    </a:moveTo>
                    <a:lnTo>
                      <a:pt x="5" y="371"/>
                    </a:lnTo>
                    <a:lnTo>
                      <a:pt x="369" y="371"/>
                    </a:lnTo>
                    <a:lnTo>
                      <a:pt x="369" y="0"/>
                    </a:lnTo>
                    <a:lnTo>
                      <a:pt x="0" y="0"/>
                    </a:lnTo>
                    <a:lnTo>
                      <a:pt x="0" y="371"/>
                    </a:lnTo>
                    <a:lnTo>
                      <a:pt x="5" y="371"/>
                    </a:lnTo>
                    <a:lnTo>
                      <a:pt x="5" y="367"/>
                    </a:lnTo>
                    <a:lnTo>
                      <a:pt x="7" y="367"/>
                    </a:lnTo>
                    <a:lnTo>
                      <a:pt x="7" y="8"/>
                    </a:lnTo>
                    <a:lnTo>
                      <a:pt x="362" y="8"/>
                    </a:lnTo>
                    <a:lnTo>
                      <a:pt x="362" y="364"/>
                    </a:lnTo>
                    <a:lnTo>
                      <a:pt x="5" y="364"/>
                    </a:lnTo>
                    <a:lnTo>
                      <a:pt x="5" y="367"/>
                    </a:lnTo>
                    <a:lnTo>
                      <a:pt x="7" y="367"/>
                    </a:lnTo>
                    <a:lnTo>
                      <a:pt x="5" y="3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726" y="687"/>
                <a:ext cx="355" cy="359"/>
              </a:xfrm>
              <a:custGeom>
                <a:avLst/>
                <a:gdLst>
                  <a:gd name="T0" fmla="*/ 355 w 355"/>
                  <a:gd name="T1" fmla="*/ 0 h 359"/>
                  <a:gd name="T2" fmla="*/ 0 w 355"/>
                  <a:gd name="T3" fmla="*/ 0 h 359"/>
                  <a:gd name="T4" fmla="*/ 0 w 355"/>
                  <a:gd name="T5" fmla="*/ 359 h 359"/>
                  <a:gd name="T6" fmla="*/ 164 w 355"/>
                  <a:gd name="T7" fmla="*/ 359 h 359"/>
                  <a:gd name="T8" fmla="*/ 355 w 355"/>
                  <a:gd name="T9" fmla="*/ 359 h 359"/>
                  <a:gd name="T10" fmla="*/ 355 w 355"/>
                  <a:gd name="T11" fmla="*/ 0 h 359"/>
                </a:gdLst>
                <a:ahLst/>
                <a:cxnLst>
                  <a:cxn ang="0">
                    <a:pos x="T0" y="T1"/>
                  </a:cxn>
                  <a:cxn ang="0">
                    <a:pos x="T2" y="T3"/>
                  </a:cxn>
                  <a:cxn ang="0">
                    <a:pos x="T4" y="T5"/>
                  </a:cxn>
                  <a:cxn ang="0">
                    <a:pos x="T6" y="T7"/>
                  </a:cxn>
                  <a:cxn ang="0">
                    <a:pos x="T8" y="T9"/>
                  </a:cxn>
                  <a:cxn ang="0">
                    <a:pos x="T10" y="T11"/>
                  </a:cxn>
                </a:cxnLst>
                <a:rect l="0" t="0" r="r" b="b"/>
                <a:pathLst>
                  <a:path w="355" h="359">
                    <a:moveTo>
                      <a:pt x="355" y="0"/>
                    </a:moveTo>
                    <a:lnTo>
                      <a:pt x="0" y="0"/>
                    </a:lnTo>
                    <a:lnTo>
                      <a:pt x="0" y="359"/>
                    </a:lnTo>
                    <a:lnTo>
                      <a:pt x="164" y="359"/>
                    </a:lnTo>
                    <a:lnTo>
                      <a:pt x="355" y="359"/>
                    </a:lnTo>
                    <a:lnTo>
                      <a:pt x="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726" y="687"/>
                <a:ext cx="355" cy="359"/>
              </a:xfrm>
              <a:custGeom>
                <a:avLst/>
                <a:gdLst>
                  <a:gd name="T0" fmla="*/ 355 w 355"/>
                  <a:gd name="T1" fmla="*/ 0 h 359"/>
                  <a:gd name="T2" fmla="*/ 0 w 355"/>
                  <a:gd name="T3" fmla="*/ 0 h 359"/>
                  <a:gd name="T4" fmla="*/ 0 w 355"/>
                  <a:gd name="T5" fmla="*/ 359 h 359"/>
                  <a:gd name="T6" fmla="*/ 164 w 355"/>
                  <a:gd name="T7" fmla="*/ 359 h 359"/>
                  <a:gd name="T8" fmla="*/ 355 w 355"/>
                  <a:gd name="T9" fmla="*/ 359 h 359"/>
                  <a:gd name="T10" fmla="*/ 355 w 355"/>
                  <a:gd name="T11" fmla="*/ 0 h 359"/>
                </a:gdLst>
                <a:ahLst/>
                <a:cxnLst>
                  <a:cxn ang="0">
                    <a:pos x="T0" y="T1"/>
                  </a:cxn>
                  <a:cxn ang="0">
                    <a:pos x="T2" y="T3"/>
                  </a:cxn>
                  <a:cxn ang="0">
                    <a:pos x="T4" y="T5"/>
                  </a:cxn>
                  <a:cxn ang="0">
                    <a:pos x="T6" y="T7"/>
                  </a:cxn>
                  <a:cxn ang="0">
                    <a:pos x="T8" y="T9"/>
                  </a:cxn>
                  <a:cxn ang="0">
                    <a:pos x="T10" y="T11"/>
                  </a:cxn>
                </a:cxnLst>
                <a:rect l="0" t="0" r="r" b="b"/>
                <a:pathLst>
                  <a:path w="355" h="359">
                    <a:moveTo>
                      <a:pt x="355" y="0"/>
                    </a:moveTo>
                    <a:lnTo>
                      <a:pt x="0" y="0"/>
                    </a:lnTo>
                    <a:lnTo>
                      <a:pt x="0" y="359"/>
                    </a:lnTo>
                    <a:lnTo>
                      <a:pt x="164" y="359"/>
                    </a:lnTo>
                    <a:lnTo>
                      <a:pt x="355" y="359"/>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719" y="680"/>
                <a:ext cx="369" cy="373"/>
              </a:xfrm>
              <a:custGeom>
                <a:avLst/>
                <a:gdLst>
                  <a:gd name="T0" fmla="*/ 369 w 369"/>
                  <a:gd name="T1" fmla="*/ 0 h 373"/>
                  <a:gd name="T2" fmla="*/ 0 w 369"/>
                  <a:gd name="T3" fmla="*/ 0 h 373"/>
                  <a:gd name="T4" fmla="*/ 0 w 369"/>
                  <a:gd name="T5" fmla="*/ 366 h 373"/>
                  <a:gd name="T6" fmla="*/ 7 w 369"/>
                  <a:gd name="T7" fmla="*/ 366 h 373"/>
                  <a:gd name="T8" fmla="*/ 7 w 369"/>
                  <a:gd name="T9" fmla="*/ 7 h 373"/>
                  <a:gd name="T10" fmla="*/ 362 w 369"/>
                  <a:gd name="T11" fmla="*/ 7 h 373"/>
                  <a:gd name="T12" fmla="*/ 362 w 369"/>
                  <a:gd name="T13" fmla="*/ 366 h 373"/>
                  <a:gd name="T14" fmla="*/ 171 w 369"/>
                  <a:gd name="T15" fmla="*/ 366 h 373"/>
                  <a:gd name="T16" fmla="*/ 171 w 369"/>
                  <a:gd name="T17" fmla="*/ 373 h 373"/>
                  <a:gd name="T18" fmla="*/ 369 w 369"/>
                  <a:gd name="T19" fmla="*/ 373 h 373"/>
                  <a:gd name="T20" fmla="*/ 369 w 369"/>
                  <a:gd name="T2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73">
                    <a:moveTo>
                      <a:pt x="369" y="0"/>
                    </a:moveTo>
                    <a:lnTo>
                      <a:pt x="0" y="0"/>
                    </a:lnTo>
                    <a:lnTo>
                      <a:pt x="0" y="366"/>
                    </a:lnTo>
                    <a:lnTo>
                      <a:pt x="7" y="366"/>
                    </a:lnTo>
                    <a:lnTo>
                      <a:pt x="7" y="7"/>
                    </a:lnTo>
                    <a:lnTo>
                      <a:pt x="362" y="7"/>
                    </a:lnTo>
                    <a:lnTo>
                      <a:pt x="362" y="366"/>
                    </a:lnTo>
                    <a:lnTo>
                      <a:pt x="171" y="366"/>
                    </a:lnTo>
                    <a:lnTo>
                      <a:pt x="171" y="373"/>
                    </a:lnTo>
                    <a:lnTo>
                      <a:pt x="369" y="373"/>
                    </a:lnTo>
                    <a:lnTo>
                      <a:pt x="369"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719" y="680"/>
                <a:ext cx="369" cy="373"/>
              </a:xfrm>
              <a:custGeom>
                <a:avLst/>
                <a:gdLst>
                  <a:gd name="T0" fmla="*/ 369 w 369"/>
                  <a:gd name="T1" fmla="*/ 0 h 373"/>
                  <a:gd name="T2" fmla="*/ 0 w 369"/>
                  <a:gd name="T3" fmla="*/ 0 h 373"/>
                  <a:gd name="T4" fmla="*/ 0 w 369"/>
                  <a:gd name="T5" fmla="*/ 366 h 373"/>
                  <a:gd name="T6" fmla="*/ 7 w 369"/>
                  <a:gd name="T7" fmla="*/ 366 h 373"/>
                  <a:gd name="T8" fmla="*/ 7 w 369"/>
                  <a:gd name="T9" fmla="*/ 7 h 373"/>
                  <a:gd name="T10" fmla="*/ 362 w 369"/>
                  <a:gd name="T11" fmla="*/ 7 h 373"/>
                  <a:gd name="T12" fmla="*/ 362 w 369"/>
                  <a:gd name="T13" fmla="*/ 366 h 373"/>
                  <a:gd name="T14" fmla="*/ 171 w 369"/>
                  <a:gd name="T15" fmla="*/ 366 h 373"/>
                  <a:gd name="T16" fmla="*/ 171 w 369"/>
                  <a:gd name="T17" fmla="*/ 373 h 373"/>
                  <a:gd name="T18" fmla="*/ 369 w 369"/>
                  <a:gd name="T19" fmla="*/ 373 h 373"/>
                  <a:gd name="T20" fmla="*/ 369 w 369"/>
                  <a:gd name="T2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73">
                    <a:moveTo>
                      <a:pt x="369" y="0"/>
                    </a:moveTo>
                    <a:lnTo>
                      <a:pt x="0" y="0"/>
                    </a:lnTo>
                    <a:lnTo>
                      <a:pt x="0" y="366"/>
                    </a:lnTo>
                    <a:lnTo>
                      <a:pt x="7" y="366"/>
                    </a:lnTo>
                    <a:lnTo>
                      <a:pt x="7" y="7"/>
                    </a:lnTo>
                    <a:lnTo>
                      <a:pt x="362" y="7"/>
                    </a:lnTo>
                    <a:lnTo>
                      <a:pt x="362" y="366"/>
                    </a:lnTo>
                    <a:lnTo>
                      <a:pt x="171" y="366"/>
                    </a:lnTo>
                    <a:lnTo>
                      <a:pt x="171" y="373"/>
                    </a:lnTo>
                    <a:lnTo>
                      <a:pt x="369" y="373"/>
                    </a:lnTo>
                    <a:lnTo>
                      <a:pt x="3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5"/>
              <p:cNvSpPr>
                <a:spLocks noChangeArrowheads="1"/>
              </p:cNvSpPr>
              <p:nvPr/>
            </p:nvSpPr>
            <p:spPr bwMode="auto">
              <a:xfrm>
                <a:off x="804" y="725"/>
                <a:ext cx="121" cy="122"/>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800" y="723"/>
                <a:ext cx="127" cy="128"/>
              </a:xfrm>
              <a:custGeom>
                <a:avLst/>
                <a:gdLst>
                  <a:gd name="T0" fmla="*/ 4 w 127"/>
                  <a:gd name="T1" fmla="*/ 124 h 128"/>
                  <a:gd name="T2" fmla="*/ 4 w 127"/>
                  <a:gd name="T3" fmla="*/ 128 h 128"/>
                  <a:gd name="T4" fmla="*/ 127 w 127"/>
                  <a:gd name="T5" fmla="*/ 128 h 128"/>
                  <a:gd name="T6" fmla="*/ 127 w 127"/>
                  <a:gd name="T7" fmla="*/ 0 h 128"/>
                  <a:gd name="T8" fmla="*/ 0 w 127"/>
                  <a:gd name="T9" fmla="*/ 0 h 128"/>
                  <a:gd name="T10" fmla="*/ 0 w 127"/>
                  <a:gd name="T11" fmla="*/ 128 h 128"/>
                  <a:gd name="T12" fmla="*/ 4 w 127"/>
                  <a:gd name="T13" fmla="*/ 128 h 128"/>
                  <a:gd name="T14" fmla="*/ 4 w 127"/>
                  <a:gd name="T15" fmla="*/ 124 h 128"/>
                  <a:gd name="T16" fmla="*/ 7 w 127"/>
                  <a:gd name="T17" fmla="*/ 124 h 128"/>
                  <a:gd name="T18" fmla="*/ 7 w 127"/>
                  <a:gd name="T19" fmla="*/ 7 h 128"/>
                  <a:gd name="T20" fmla="*/ 120 w 127"/>
                  <a:gd name="T21" fmla="*/ 7 h 128"/>
                  <a:gd name="T22" fmla="*/ 120 w 127"/>
                  <a:gd name="T23" fmla="*/ 121 h 128"/>
                  <a:gd name="T24" fmla="*/ 4 w 127"/>
                  <a:gd name="T25" fmla="*/ 121 h 128"/>
                  <a:gd name="T26" fmla="*/ 4 w 127"/>
                  <a:gd name="T27" fmla="*/ 124 h 128"/>
                  <a:gd name="T28" fmla="*/ 7 w 127"/>
                  <a:gd name="T29" fmla="*/ 124 h 128"/>
                  <a:gd name="T30" fmla="*/ 4 w 127"/>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8">
                    <a:moveTo>
                      <a:pt x="4" y="124"/>
                    </a:moveTo>
                    <a:lnTo>
                      <a:pt x="4" y="128"/>
                    </a:lnTo>
                    <a:lnTo>
                      <a:pt x="127" y="128"/>
                    </a:lnTo>
                    <a:lnTo>
                      <a:pt x="127" y="0"/>
                    </a:lnTo>
                    <a:lnTo>
                      <a:pt x="0" y="0"/>
                    </a:lnTo>
                    <a:lnTo>
                      <a:pt x="0" y="128"/>
                    </a:lnTo>
                    <a:lnTo>
                      <a:pt x="4" y="128"/>
                    </a:lnTo>
                    <a:lnTo>
                      <a:pt x="4" y="124"/>
                    </a:lnTo>
                    <a:lnTo>
                      <a:pt x="7" y="124"/>
                    </a:lnTo>
                    <a:lnTo>
                      <a:pt x="7" y="7"/>
                    </a:lnTo>
                    <a:lnTo>
                      <a:pt x="120" y="7"/>
                    </a:lnTo>
                    <a:lnTo>
                      <a:pt x="120" y="121"/>
                    </a:lnTo>
                    <a:lnTo>
                      <a:pt x="4" y="121"/>
                    </a:lnTo>
                    <a:lnTo>
                      <a:pt x="4" y="124"/>
                    </a:lnTo>
                    <a:lnTo>
                      <a:pt x="7" y="124"/>
                    </a:lnTo>
                    <a:lnTo>
                      <a:pt x="4"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527" y="1053"/>
                <a:ext cx="355" cy="357"/>
              </a:xfrm>
              <a:custGeom>
                <a:avLst/>
                <a:gdLst>
                  <a:gd name="T0" fmla="*/ 355 w 355"/>
                  <a:gd name="T1" fmla="*/ 0 h 357"/>
                  <a:gd name="T2" fmla="*/ 197 w 355"/>
                  <a:gd name="T3" fmla="*/ 0 h 357"/>
                  <a:gd name="T4" fmla="*/ 192 w 355"/>
                  <a:gd name="T5" fmla="*/ 0 h 357"/>
                  <a:gd name="T6" fmla="*/ 0 w 355"/>
                  <a:gd name="T7" fmla="*/ 0 h 357"/>
                  <a:gd name="T8" fmla="*/ 0 w 355"/>
                  <a:gd name="T9" fmla="*/ 93 h 357"/>
                  <a:gd name="T10" fmla="*/ 64 w 355"/>
                  <a:gd name="T11" fmla="*/ 93 h 357"/>
                  <a:gd name="T12" fmla="*/ 64 w 355"/>
                  <a:gd name="T13" fmla="*/ 60 h 357"/>
                  <a:gd name="T14" fmla="*/ 192 w 355"/>
                  <a:gd name="T15" fmla="*/ 60 h 357"/>
                  <a:gd name="T16" fmla="*/ 192 w 355"/>
                  <a:gd name="T17" fmla="*/ 93 h 357"/>
                  <a:gd name="T18" fmla="*/ 277 w 355"/>
                  <a:gd name="T19" fmla="*/ 93 h 357"/>
                  <a:gd name="T20" fmla="*/ 277 w 355"/>
                  <a:gd name="T21" fmla="*/ 357 h 357"/>
                  <a:gd name="T22" fmla="*/ 355 w 355"/>
                  <a:gd name="T23" fmla="*/ 357 h 357"/>
                  <a:gd name="T24" fmla="*/ 355 w 355"/>
                  <a:gd name="T2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 h="357">
                    <a:moveTo>
                      <a:pt x="355" y="0"/>
                    </a:moveTo>
                    <a:lnTo>
                      <a:pt x="197" y="0"/>
                    </a:lnTo>
                    <a:lnTo>
                      <a:pt x="192" y="0"/>
                    </a:lnTo>
                    <a:lnTo>
                      <a:pt x="0" y="0"/>
                    </a:lnTo>
                    <a:lnTo>
                      <a:pt x="0" y="93"/>
                    </a:lnTo>
                    <a:lnTo>
                      <a:pt x="64" y="93"/>
                    </a:lnTo>
                    <a:lnTo>
                      <a:pt x="64" y="60"/>
                    </a:lnTo>
                    <a:lnTo>
                      <a:pt x="192" y="60"/>
                    </a:lnTo>
                    <a:lnTo>
                      <a:pt x="192" y="93"/>
                    </a:lnTo>
                    <a:lnTo>
                      <a:pt x="277" y="93"/>
                    </a:lnTo>
                    <a:lnTo>
                      <a:pt x="277" y="357"/>
                    </a:lnTo>
                    <a:lnTo>
                      <a:pt x="355" y="357"/>
                    </a:lnTo>
                    <a:lnTo>
                      <a:pt x="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8"/>
              <p:cNvSpPr>
                <a:spLocks/>
              </p:cNvSpPr>
              <p:nvPr/>
            </p:nvSpPr>
            <p:spPr bwMode="auto">
              <a:xfrm>
                <a:off x="527" y="1053"/>
                <a:ext cx="355" cy="357"/>
              </a:xfrm>
              <a:custGeom>
                <a:avLst/>
                <a:gdLst>
                  <a:gd name="T0" fmla="*/ 355 w 355"/>
                  <a:gd name="T1" fmla="*/ 0 h 357"/>
                  <a:gd name="T2" fmla="*/ 197 w 355"/>
                  <a:gd name="T3" fmla="*/ 0 h 357"/>
                  <a:gd name="T4" fmla="*/ 192 w 355"/>
                  <a:gd name="T5" fmla="*/ 0 h 357"/>
                  <a:gd name="T6" fmla="*/ 0 w 355"/>
                  <a:gd name="T7" fmla="*/ 0 h 357"/>
                  <a:gd name="T8" fmla="*/ 0 w 355"/>
                  <a:gd name="T9" fmla="*/ 93 h 357"/>
                  <a:gd name="T10" fmla="*/ 64 w 355"/>
                  <a:gd name="T11" fmla="*/ 93 h 357"/>
                  <a:gd name="T12" fmla="*/ 64 w 355"/>
                  <a:gd name="T13" fmla="*/ 60 h 357"/>
                  <a:gd name="T14" fmla="*/ 192 w 355"/>
                  <a:gd name="T15" fmla="*/ 60 h 357"/>
                  <a:gd name="T16" fmla="*/ 192 w 355"/>
                  <a:gd name="T17" fmla="*/ 93 h 357"/>
                  <a:gd name="T18" fmla="*/ 277 w 355"/>
                  <a:gd name="T19" fmla="*/ 93 h 357"/>
                  <a:gd name="T20" fmla="*/ 277 w 355"/>
                  <a:gd name="T21" fmla="*/ 357 h 357"/>
                  <a:gd name="T22" fmla="*/ 355 w 355"/>
                  <a:gd name="T23" fmla="*/ 357 h 357"/>
                  <a:gd name="T24" fmla="*/ 355 w 355"/>
                  <a:gd name="T2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 h="357">
                    <a:moveTo>
                      <a:pt x="355" y="0"/>
                    </a:moveTo>
                    <a:lnTo>
                      <a:pt x="197" y="0"/>
                    </a:lnTo>
                    <a:lnTo>
                      <a:pt x="192" y="0"/>
                    </a:lnTo>
                    <a:lnTo>
                      <a:pt x="0" y="0"/>
                    </a:lnTo>
                    <a:lnTo>
                      <a:pt x="0" y="93"/>
                    </a:lnTo>
                    <a:lnTo>
                      <a:pt x="64" y="93"/>
                    </a:lnTo>
                    <a:lnTo>
                      <a:pt x="64" y="60"/>
                    </a:lnTo>
                    <a:lnTo>
                      <a:pt x="192" y="60"/>
                    </a:lnTo>
                    <a:lnTo>
                      <a:pt x="192" y="93"/>
                    </a:lnTo>
                    <a:lnTo>
                      <a:pt x="277" y="93"/>
                    </a:lnTo>
                    <a:lnTo>
                      <a:pt x="277" y="357"/>
                    </a:lnTo>
                    <a:lnTo>
                      <a:pt x="355" y="357"/>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p:cNvSpPr>
                <a:spLocks noEditPoints="1"/>
              </p:cNvSpPr>
              <p:nvPr/>
            </p:nvSpPr>
            <p:spPr bwMode="auto">
              <a:xfrm>
                <a:off x="520" y="1046"/>
                <a:ext cx="370" cy="371"/>
              </a:xfrm>
              <a:custGeom>
                <a:avLst/>
                <a:gdLst>
                  <a:gd name="T0" fmla="*/ 370 w 370"/>
                  <a:gd name="T1" fmla="*/ 7 h 371"/>
                  <a:gd name="T2" fmla="*/ 362 w 370"/>
                  <a:gd name="T3" fmla="*/ 7 h 371"/>
                  <a:gd name="T4" fmla="*/ 362 w 370"/>
                  <a:gd name="T5" fmla="*/ 364 h 371"/>
                  <a:gd name="T6" fmla="*/ 284 w 370"/>
                  <a:gd name="T7" fmla="*/ 364 h 371"/>
                  <a:gd name="T8" fmla="*/ 284 w 370"/>
                  <a:gd name="T9" fmla="*/ 371 h 371"/>
                  <a:gd name="T10" fmla="*/ 370 w 370"/>
                  <a:gd name="T11" fmla="*/ 371 h 371"/>
                  <a:gd name="T12" fmla="*/ 370 w 370"/>
                  <a:gd name="T13" fmla="*/ 7 h 371"/>
                  <a:gd name="T14" fmla="*/ 199 w 370"/>
                  <a:gd name="T15" fmla="*/ 0 h 371"/>
                  <a:gd name="T16" fmla="*/ 0 w 370"/>
                  <a:gd name="T17" fmla="*/ 0 h 371"/>
                  <a:gd name="T18" fmla="*/ 0 w 370"/>
                  <a:gd name="T19" fmla="*/ 100 h 371"/>
                  <a:gd name="T20" fmla="*/ 7 w 370"/>
                  <a:gd name="T21" fmla="*/ 100 h 371"/>
                  <a:gd name="T22" fmla="*/ 7 w 370"/>
                  <a:gd name="T23" fmla="*/ 7 h 371"/>
                  <a:gd name="T24" fmla="*/ 199 w 370"/>
                  <a:gd name="T25" fmla="*/ 7 h 371"/>
                  <a:gd name="T26" fmla="*/ 199 w 370"/>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371">
                    <a:moveTo>
                      <a:pt x="370" y="7"/>
                    </a:moveTo>
                    <a:lnTo>
                      <a:pt x="362" y="7"/>
                    </a:lnTo>
                    <a:lnTo>
                      <a:pt x="362" y="364"/>
                    </a:lnTo>
                    <a:lnTo>
                      <a:pt x="284" y="364"/>
                    </a:lnTo>
                    <a:lnTo>
                      <a:pt x="284" y="371"/>
                    </a:lnTo>
                    <a:lnTo>
                      <a:pt x="370" y="371"/>
                    </a:lnTo>
                    <a:lnTo>
                      <a:pt x="370" y="7"/>
                    </a:lnTo>
                    <a:close/>
                    <a:moveTo>
                      <a:pt x="199" y="0"/>
                    </a:moveTo>
                    <a:lnTo>
                      <a:pt x="0" y="0"/>
                    </a:lnTo>
                    <a:lnTo>
                      <a:pt x="0" y="100"/>
                    </a:lnTo>
                    <a:lnTo>
                      <a:pt x="7" y="100"/>
                    </a:lnTo>
                    <a:lnTo>
                      <a:pt x="7" y="7"/>
                    </a:lnTo>
                    <a:lnTo>
                      <a:pt x="199" y="7"/>
                    </a:lnTo>
                    <a:lnTo>
                      <a:pt x="199"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noEditPoints="1"/>
              </p:cNvSpPr>
              <p:nvPr/>
            </p:nvSpPr>
            <p:spPr bwMode="auto">
              <a:xfrm>
                <a:off x="520" y="1046"/>
                <a:ext cx="370" cy="371"/>
              </a:xfrm>
              <a:custGeom>
                <a:avLst/>
                <a:gdLst>
                  <a:gd name="T0" fmla="*/ 370 w 370"/>
                  <a:gd name="T1" fmla="*/ 7 h 371"/>
                  <a:gd name="T2" fmla="*/ 362 w 370"/>
                  <a:gd name="T3" fmla="*/ 7 h 371"/>
                  <a:gd name="T4" fmla="*/ 362 w 370"/>
                  <a:gd name="T5" fmla="*/ 364 h 371"/>
                  <a:gd name="T6" fmla="*/ 284 w 370"/>
                  <a:gd name="T7" fmla="*/ 364 h 371"/>
                  <a:gd name="T8" fmla="*/ 284 w 370"/>
                  <a:gd name="T9" fmla="*/ 371 h 371"/>
                  <a:gd name="T10" fmla="*/ 370 w 370"/>
                  <a:gd name="T11" fmla="*/ 371 h 371"/>
                  <a:gd name="T12" fmla="*/ 370 w 370"/>
                  <a:gd name="T13" fmla="*/ 7 h 371"/>
                  <a:gd name="T14" fmla="*/ 199 w 370"/>
                  <a:gd name="T15" fmla="*/ 0 h 371"/>
                  <a:gd name="T16" fmla="*/ 0 w 370"/>
                  <a:gd name="T17" fmla="*/ 0 h 371"/>
                  <a:gd name="T18" fmla="*/ 0 w 370"/>
                  <a:gd name="T19" fmla="*/ 100 h 371"/>
                  <a:gd name="T20" fmla="*/ 7 w 370"/>
                  <a:gd name="T21" fmla="*/ 100 h 371"/>
                  <a:gd name="T22" fmla="*/ 7 w 370"/>
                  <a:gd name="T23" fmla="*/ 7 h 371"/>
                  <a:gd name="T24" fmla="*/ 199 w 370"/>
                  <a:gd name="T25" fmla="*/ 7 h 371"/>
                  <a:gd name="T26" fmla="*/ 199 w 370"/>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0" h="371">
                    <a:moveTo>
                      <a:pt x="370" y="7"/>
                    </a:moveTo>
                    <a:lnTo>
                      <a:pt x="362" y="7"/>
                    </a:lnTo>
                    <a:lnTo>
                      <a:pt x="362" y="364"/>
                    </a:lnTo>
                    <a:lnTo>
                      <a:pt x="284" y="364"/>
                    </a:lnTo>
                    <a:lnTo>
                      <a:pt x="284" y="371"/>
                    </a:lnTo>
                    <a:lnTo>
                      <a:pt x="370" y="371"/>
                    </a:lnTo>
                    <a:lnTo>
                      <a:pt x="370" y="7"/>
                    </a:lnTo>
                    <a:moveTo>
                      <a:pt x="199" y="0"/>
                    </a:moveTo>
                    <a:lnTo>
                      <a:pt x="0" y="0"/>
                    </a:lnTo>
                    <a:lnTo>
                      <a:pt x="0" y="100"/>
                    </a:lnTo>
                    <a:lnTo>
                      <a:pt x="7" y="100"/>
                    </a:lnTo>
                    <a:lnTo>
                      <a:pt x="7" y="7"/>
                    </a:lnTo>
                    <a:lnTo>
                      <a:pt x="199" y="7"/>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noEditPoints="1"/>
              </p:cNvSpPr>
              <p:nvPr/>
            </p:nvSpPr>
            <p:spPr bwMode="auto">
              <a:xfrm>
                <a:off x="719" y="1046"/>
                <a:ext cx="171" cy="7"/>
              </a:xfrm>
              <a:custGeom>
                <a:avLst/>
                <a:gdLst>
                  <a:gd name="T0" fmla="*/ 5 w 171"/>
                  <a:gd name="T1" fmla="*/ 3 h 7"/>
                  <a:gd name="T2" fmla="*/ 5 w 171"/>
                  <a:gd name="T3" fmla="*/ 3 h 7"/>
                  <a:gd name="T4" fmla="*/ 7 w 171"/>
                  <a:gd name="T5" fmla="*/ 3 h 7"/>
                  <a:gd name="T6" fmla="*/ 5 w 171"/>
                  <a:gd name="T7" fmla="*/ 3 h 7"/>
                  <a:gd name="T8" fmla="*/ 7 w 171"/>
                  <a:gd name="T9" fmla="*/ 3 h 7"/>
                  <a:gd name="T10" fmla="*/ 7 w 171"/>
                  <a:gd name="T11" fmla="*/ 3 h 7"/>
                  <a:gd name="T12" fmla="*/ 171 w 171"/>
                  <a:gd name="T13" fmla="*/ 0 h 7"/>
                  <a:gd name="T14" fmla="*/ 7 w 171"/>
                  <a:gd name="T15" fmla="*/ 0 h 7"/>
                  <a:gd name="T16" fmla="*/ 0 w 171"/>
                  <a:gd name="T17" fmla="*/ 0 h 7"/>
                  <a:gd name="T18" fmla="*/ 0 w 171"/>
                  <a:gd name="T19" fmla="*/ 7 h 7"/>
                  <a:gd name="T20" fmla="*/ 163 w 171"/>
                  <a:gd name="T21" fmla="*/ 7 h 7"/>
                  <a:gd name="T22" fmla="*/ 171 w 171"/>
                  <a:gd name="T23" fmla="*/ 7 h 7"/>
                  <a:gd name="T24" fmla="*/ 171 w 171"/>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
                    <a:moveTo>
                      <a:pt x="5" y="3"/>
                    </a:moveTo>
                    <a:lnTo>
                      <a:pt x="5" y="3"/>
                    </a:lnTo>
                    <a:lnTo>
                      <a:pt x="7" y="3"/>
                    </a:lnTo>
                    <a:lnTo>
                      <a:pt x="5" y="3"/>
                    </a:lnTo>
                    <a:close/>
                    <a:moveTo>
                      <a:pt x="7" y="3"/>
                    </a:moveTo>
                    <a:lnTo>
                      <a:pt x="7" y="3"/>
                    </a:lnTo>
                    <a:close/>
                    <a:moveTo>
                      <a:pt x="171" y="0"/>
                    </a:moveTo>
                    <a:lnTo>
                      <a:pt x="7" y="0"/>
                    </a:lnTo>
                    <a:lnTo>
                      <a:pt x="0" y="0"/>
                    </a:lnTo>
                    <a:lnTo>
                      <a:pt x="0" y="7"/>
                    </a:lnTo>
                    <a:lnTo>
                      <a:pt x="163" y="7"/>
                    </a:lnTo>
                    <a:lnTo>
                      <a:pt x="171" y="7"/>
                    </a:lnTo>
                    <a:lnTo>
                      <a:pt x="171" y="0"/>
                    </a:lnTo>
                    <a:close/>
                  </a:path>
                </a:pathLst>
              </a:custGeom>
              <a:solidFill>
                <a:srgbClr val="807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
              <p:cNvSpPr>
                <a:spLocks noEditPoints="1"/>
              </p:cNvSpPr>
              <p:nvPr/>
            </p:nvSpPr>
            <p:spPr bwMode="auto">
              <a:xfrm>
                <a:off x="719" y="1046"/>
                <a:ext cx="171" cy="7"/>
              </a:xfrm>
              <a:custGeom>
                <a:avLst/>
                <a:gdLst>
                  <a:gd name="T0" fmla="*/ 5 w 171"/>
                  <a:gd name="T1" fmla="*/ 3 h 7"/>
                  <a:gd name="T2" fmla="*/ 5 w 171"/>
                  <a:gd name="T3" fmla="*/ 3 h 7"/>
                  <a:gd name="T4" fmla="*/ 7 w 171"/>
                  <a:gd name="T5" fmla="*/ 3 h 7"/>
                  <a:gd name="T6" fmla="*/ 5 w 171"/>
                  <a:gd name="T7" fmla="*/ 3 h 7"/>
                  <a:gd name="T8" fmla="*/ 7 w 171"/>
                  <a:gd name="T9" fmla="*/ 3 h 7"/>
                  <a:gd name="T10" fmla="*/ 7 w 171"/>
                  <a:gd name="T11" fmla="*/ 3 h 7"/>
                  <a:gd name="T12" fmla="*/ 171 w 171"/>
                  <a:gd name="T13" fmla="*/ 0 h 7"/>
                  <a:gd name="T14" fmla="*/ 7 w 171"/>
                  <a:gd name="T15" fmla="*/ 0 h 7"/>
                  <a:gd name="T16" fmla="*/ 0 w 171"/>
                  <a:gd name="T17" fmla="*/ 0 h 7"/>
                  <a:gd name="T18" fmla="*/ 0 w 171"/>
                  <a:gd name="T19" fmla="*/ 7 h 7"/>
                  <a:gd name="T20" fmla="*/ 163 w 171"/>
                  <a:gd name="T21" fmla="*/ 7 h 7"/>
                  <a:gd name="T22" fmla="*/ 171 w 171"/>
                  <a:gd name="T23" fmla="*/ 7 h 7"/>
                  <a:gd name="T24" fmla="*/ 171 w 171"/>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
                    <a:moveTo>
                      <a:pt x="5" y="3"/>
                    </a:moveTo>
                    <a:lnTo>
                      <a:pt x="5" y="3"/>
                    </a:lnTo>
                    <a:lnTo>
                      <a:pt x="7" y="3"/>
                    </a:lnTo>
                    <a:lnTo>
                      <a:pt x="5" y="3"/>
                    </a:lnTo>
                    <a:moveTo>
                      <a:pt x="7" y="3"/>
                    </a:moveTo>
                    <a:lnTo>
                      <a:pt x="7" y="3"/>
                    </a:lnTo>
                    <a:moveTo>
                      <a:pt x="171" y="0"/>
                    </a:moveTo>
                    <a:lnTo>
                      <a:pt x="7" y="0"/>
                    </a:lnTo>
                    <a:lnTo>
                      <a:pt x="0" y="0"/>
                    </a:lnTo>
                    <a:lnTo>
                      <a:pt x="0" y="7"/>
                    </a:lnTo>
                    <a:lnTo>
                      <a:pt x="163" y="7"/>
                    </a:lnTo>
                    <a:lnTo>
                      <a:pt x="171" y="7"/>
                    </a:lnTo>
                    <a:lnTo>
                      <a:pt x="1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3"/>
              <p:cNvSpPr>
                <a:spLocks noChangeArrowheads="1"/>
              </p:cNvSpPr>
              <p:nvPr/>
            </p:nvSpPr>
            <p:spPr bwMode="auto">
              <a:xfrm>
                <a:off x="2256" y="1196"/>
                <a:ext cx="362" cy="364"/>
              </a:xfrm>
              <a:prstGeom prst="rect">
                <a:avLst/>
              </a:prstGeom>
              <a:solidFill>
                <a:srgbClr val="F7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p:cNvSpPr>
                <a:spLocks/>
              </p:cNvSpPr>
              <p:nvPr/>
            </p:nvSpPr>
            <p:spPr bwMode="auto">
              <a:xfrm>
                <a:off x="2251" y="1191"/>
                <a:ext cx="370" cy="371"/>
              </a:xfrm>
              <a:custGeom>
                <a:avLst/>
                <a:gdLst>
                  <a:gd name="T0" fmla="*/ 5 w 370"/>
                  <a:gd name="T1" fmla="*/ 369 h 371"/>
                  <a:gd name="T2" fmla="*/ 5 w 370"/>
                  <a:gd name="T3" fmla="*/ 371 h 371"/>
                  <a:gd name="T4" fmla="*/ 370 w 370"/>
                  <a:gd name="T5" fmla="*/ 371 h 371"/>
                  <a:gd name="T6" fmla="*/ 370 w 370"/>
                  <a:gd name="T7" fmla="*/ 0 h 371"/>
                  <a:gd name="T8" fmla="*/ 0 w 370"/>
                  <a:gd name="T9" fmla="*/ 0 h 371"/>
                  <a:gd name="T10" fmla="*/ 0 w 370"/>
                  <a:gd name="T11" fmla="*/ 371 h 371"/>
                  <a:gd name="T12" fmla="*/ 5 w 370"/>
                  <a:gd name="T13" fmla="*/ 371 h 371"/>
                  <a:gd name="T14" fmla="*/ 5 w 370"/>
                  <a:gd name="T15" fmla="*/ 369 h 371"/>
                  <a:gd name="T16" fmla="*/ 7 w 370"/>
                  <a:gd name="T17" fmla="*/ 369 h 371"/>
                  <a:gd name="T18" fmla="*/ 7 w 370"/>
                  <a:gd name="T19" fmla="*/ 7 h 371"/>
                  <a:gd name="T20" fmla="*/ 363 w 370"/>
                  <a:gd name="T21" fmla="*/ 7 h 371"/>
                  <a:gd name="T22" fmla="*/ 363 w 370"/>
                  <a:gd name="T23" fmla="*/ 364 h 371"/>
                  <a:gd name="T24" fmla="*/ 5 w 370"/>
                  <a:gd name="T25" fmla="*/ 364 h 371"/>
                  <a:gd name="T26" fmla="*/ 5 w 370"/>
                  <a:gd name="T27" fmla="*/ 369 h 371"/>
                  <a:gd name="T28" fmla="*/ 7 w 370"/>
                  <a:gd name="T29" fmla="*/ 369 h 371"/>
                  <a:gd name="T30" fmla="*/ 5 w 370"/>
                  <a:gd name="T31" fmla="*/ 36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371">
                    <a:moveTo>
                      <a:pt x="5" y="369"/>
                    </a:moveTo>
                    <a:lnTo>
                      <a:pt x="5" y="371"/>
                    </a:lnTo>
                    <a:lnTo>
                      <a:pt x="370" y="371"/>
                    </a:lnTo>
                    <a:lnTo>
                      <a:pt x="370" y="0"/>
                    </a:lnTo>
                    <a:lnTo>
                      <a:pt x="0" y="0"/>
                    </a:lnTo>
                    <a:lnTo>
                      <a:pt x="0" y="371"/>
                    </a:lnTo>
                    <a:lnTo>
                      <a:pt x="5" y="371"/>
                    </a:lnTo>
                    <a:lnTo>
                      <a:pt x="5" y="369"/>
                    </a:lnTo>
                    <a:lnTo>
                      <a:pt x="7" y="369"/>
                    </a:lnTo>
                    <a:lnTo>
                      <a:pt x="7" y="7"/>
                    </a:lnTo>
                    <a:lnTo>
                      <a:pt x="363" y="7"/>
                    </a:lnTo>
                    <a:lnTo>
                      <a:pt x="363" y="364"/>
                    </a:lnTo>
                    <a:lnTo>
                      <a:pt x="5" y="364"/>
                    </a:lnTo>
                    <a:lnTo>
                      <a:pt x="5" y="369"/>
                    </a:lnTo>
                    <a:lnTo>
                      <a:pt x="7" y="369"/>
                    </a:lnTo>
                    <a:lnTo>
                      <a:pt x="5"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25"/>
              <p:cNvSpPr>
                <a:spLocks noChangeArrowheads="1"/>
              </p:cNvSpPr>
              <p:nvPr/>
            </p:nvSpPr>
            <p:spPr bwMode="auto">
              <a:xfrm>
                <a:off x="1223" y="1206"/>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6"/>
              <p:cNvSpPr>
                <a:spLocks/>
              </p:cNvSpPr>
              <p:nvPr/>
            </p:nvSpPr>
            <p:spPr bwMode="auto">
              <a:xfrm>
                <a:off x="1221" y="1201"/>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Rectangle 27"/>
              <p:cNvSpPr>
                <a:spLocks noChangeArrowheads="1"/>
              </p:cNvSpPr>
              <p:nvPr/>
            </p:nvSpPr>
            <p:spPr bwMode="auto">
              <a:xfrm>
                <a:off x="1188" y="1234"/>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8"/>
              <p:cNvSpPr>
                <a:spLocks/>
              </p:cNvSpPr>
              <p:nvPr/>
            </p:nvSpPr>
            <p:spPr bwMode="auto">
              <a:xfrm>
                <a:off x="1186" y="1229"/>
                <a:ext cx="127" cy="129"/>
              </a:xfrm>
              <a:custGeom>
                <a:avLst/>
                <a:gdLst>
                  <a:gd name="T0" fmla="*/ 2 w 127"/>
                  <a:gd name="T1" fmla="*/ 126 h 129"/>
                  <a:gd name="T2" fmla="*/ 2 w 127"/>
                  <a:gd name="T3" fmla="*/ 129 h 129"/>
                  <a:gd name="T4" fmla="*/ 127 w 127"/>
                  <a:gd name="T5" fmla="*/ 129 h 129"/>
                  <a:gd name="T6" fmla="*/ 127 w 127"/>
                  <a:gd name="T7" fmla="*/ 0 h 129"/>
                  <a:gd name="T8" fmla="*/ 0 w 127"/>
                  <a:gd name="T9" fmla="*/ 0 h 129"/>
                  <a:gd name="T10" fmla="*/ 0 w 127"/>
                  <a:gd name="T11" fmla="*/ 129 h 129"/>
                  <a:gd name="T12" fmla="*/ 2 w 127"/>
                  <a:gd name="T13" fmla="*/ 129 h 129"/>
                  <a:gd name="T14" fmla="*/ 2 w 127"/>
                  <a:gd name="T15" fmla="*/ 126 h 129"/>
                  <a:gd name="T16" fmla="*/ 7 w 127"/>
                  <a:gd name="T17" fmla="*/ 126 h 129"/>
                  <a:gd name="T18" fmla="*/ 7 w 127"/>
                  <a:gd name="T19" fmla="*/ 7 h 129"/>
                  <a:gd name="T20" fmla="*/ 120 w 127"/>
                  <a:gd name="T21" fmla="*/ 7 h 129"/>
                  <a:gd name="T22" fmla="*/ 120 w 127"/>
                  <a:gd name="T23" fmla="*/ 122 h 129"/>
                  <a:gd name="T24" fmla="*/ 2 w 127"/>
                  <a:gd name="T25" fmla="*/ 122 h 129"/>
                  <a:gd name="T26" fmla="*/ 2 w 127"/>
                  <a:gd name="T27" fmla="*/ 126 h 129"/>
                  <a:gd name="T28" fmla="*/ 7 w 127"/>
                  <a:gd name="T29" fmla="*/ 126 h 129"/>
                  <a:gd name="T30" fmla="*/ 2 w 127"/>
                  <a:gd name="T31"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9">
                    <a:moveTo>
                      <a:pt x="2" y="126"/>
                    </a:moveTo>
                    <a:lnTo>
                      <a:pt x="2" y="129"/>
                    </a:lnTo>
                    <a:lnTo>
                      <a:pt x="127" y="129"/>
                    </a:lnTo>
                    <a:lnTo>
                      <a:pt x="127" y="0"/>
                    </a:lnTo>
                    <a:lnTo>
                      <a:pt x="0" y="0"/>
                    </a:lnTo>
                    <a:lnTo>
                      <a:pt x="0" y="129"/>
                    </a:lnTo>
                    <a:lnTo>
                      <a:pt x="2" y="129"/>
                    </a:lnTo>
                    <a:lnTo>
                      <a:pt x="2" y="126"/>
                    </a:lnTo>
                    <a:lnTo>
                      <a:pt x="7" y="126"/>
                    </a:lnTo>
                    <a:lnTo>
                      <a:pt x="7" y="7"/>
                    </a:lnTo>
                    <a:lnTo>
                      <a:pt x="120" y="7"/>
                    </a:lnTo>
                    <a:lnTo>
                      <a:pt x="120" y="122"/>
                    </a:lnTo>
                    <a:lnTo>
                      <a:pt x="2" y="122"/>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29"/>
              <p:cNvSpPr>
                <a:spLocks noChangeArrowheads="1"/>
              </p:cNvSpPr>
              <p:nvPr/>
            </p:nvSpPr>
            <p:spPr bwMode="auto">
              <a:xfrm>
                <a:off x="1164" y="1265"/>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0"/>
              <p:cNvSpPr>
                <a:spLocks/>
              </p:cNvSpPr>
              <p:nvPr/>
            </p:nvSpPr>
            <p:spPr bwMode="auto">
              <a:xfrm>
                <a:off x="1160" y="1263"/>
                <a:ext cx="127" cy="128"/>
              </a:xfrm>
              <a:custGeom>
                <a:avLst/>
                <a:gdLst>
                  <a:gd name="T0" fmla="*/ 4 w 127"/>
                  <a:gd name="T1" fmla="*/ 123 h 128"/>
                  <a:gd name="T2" fmla="*/ 4 w 127"/>
                  <a:gd name="T3" fmla="*/ 128 h 128"/>
                  <a:gd name="T4" fmla="*/ 127 w 127"/>
                  <a:gd name="T5" fmla="*/ 128 h 128"/>
                  <a:gd name="T6" fmla="*/ 127 w 127"/>
                  <a:gd name="T7" fmla="*/ 0 h 128"/>
                  <a:gd name="T8" fmla="*/ 0 w 127"/>
                  <a:gd name="T9" fmla="*/ 0 h 128"/>
                  <a:gd name="T10" fmla="*/ 0 w 127"/>
                  <a:gd name="T11" fmla="*/ 128 h 128"/>
                  <a:gd name="T12" fmla="*/ 4 w 127"/>
                  <a:gd name="T13" fmla="*/ 128 h 128"/>
                  <a:gd name="T14" fmla="*/ 4 w 127"/>
                  <a:gd name="T15" fmla="*/ 123 h 128"/>
                  <a:gd name="T16" fmla="*/ 7 w 127"/>
                  <a:gd name="T17" fmla="*/ 123 h 128"/>
                  <a:gd name="T18" fmla="*/ 7 w 127"/>
                  <a:gd name="T19" fmla="*/ 7 h 128"/>
                  <a:gd name="T20" fmla="*/ 120 w 127"/>
                  <a:gd name="T21" fmla="*/ 7 h 128"/>
                  <a:gd name="T22" fmla="*/ 120 w 127"/>
                  <a:gd name="T23" fmla="*/ 121 h 128"/>
                  <a:gd name="T24" fmla="*/ 4 w 127"/>
                  <a:gd name="T25" fmla="*/ 121 h 128"/>
                  <a:gd name="T26" fmla="*/ 4 w 127"/>
                  <a:gd name="T27" fmla="*/ 123 h 128"/>
                  <a:gd name="T28" fmla="*/ 7 w 127"/>
                  <a:gd name="T29" fmla="*/ 123 h 128"/>
                  <a:gd name="T30" fmla="*/ 4 w 127"/>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8">
                    <a:moveTo>
                      <a:pt x="4" y="123"/>
                    </a:moveTo>
                    <a:lnTo>
                      <a:pt x="4" y="128"/>
                    </a:lnTo>
                    <a:lnTo>
                      <a:pt x="127" y="128"/>
                    </a:lnTo>
                    <a:lnTo>
                      <a:pt x="127" y="0"/>
                    </a:lnTo>
                    <a:lnTo>
                      <a:pt x="0" y="0"/>
                    </a:lnTo>
                    <a:lnTo>
                      <a:pt x="0" y="128"/>
                    </a:lnTo>
                    <a:lnTo>
                      <a:pt x="4" y="128"/>
                    </a:lnTo>
                    <a:lnTo>
                      <a:pt x="4" y="123"/>
                    </a:lnTo>
                    <a:lnTo>
                      <a:pt x="7" y="123"/>
                    </a:lnTo>
                    <a:lnTo>
                      <a:pt x="7" y="7"/>
                    </a:lnTo>
                    <a:lnTo>
                      <a:pt x="120" y="7"/>
                    </a:lnTo>
                    <a:lnTo>
                      <a:pt x="120" y="121"/>
                    </a:lnTo>
                    <a:lnTo>
                      <a:pt x="4" y="121"/>
                    </a:lnTo>
                    <a:lnTo>
                      <a:pt x="4" y="123"/>
                    </a:lnTo>
                    <a:lnTo>
                      <a:pt x="7" y="123"/>
                    </a:lnTo>
                    <a:lnTo>
                      <a:pt x="4"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1"/>
              <p:cNvSpPr>
                <a:spLocks noChangeArrowheads="1"/>
              </p:cNvSpPr>
              <p:nvPr/>
            </p:nvSpPr>
            <p:spPr bwMode="auto">
              <a:xfrm>
                <a:off x="1399" y="1208"/>
                <a:ext cx="120"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2"/>
              <p:cNvSpPr>
                <a:spLocks/>
              </p:cNvSpPr>
              <p:nvPr/>
            </p:nvSpPr>
            <p:spPr bwMode="auto">
              <a:xfrm>
                <a:off x="1394" y="1206"/>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33"/>
              <p:cNvSpPr>
                <a:spLocks noChangeArrowheads="1"/>
              </p:cNvSpPr>
              <p:nvPr/>
            </p:nvSpPr>
            <p:spPr bwMode="auto">
              <a:xfrm>
                <a:off x="1363" y="1236"/>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4"/>
              <p:cNvSpPr>
                <a:spLocks/>
              </p:cNvSpPr>
              <p:nvPr/>
            </p:nvSpPr>
            <p:spPr bwMode="auto">
              <a:xfrm>
                <a:off x="1361" y="1234"/>
                <a:ext cx="128" cy="128"/>
              </a:xfrm>
              <a:custGeom>
                <a:avLst/>
                <a:gdLst>
                  <a:gd name="T0" fmla="*/ 2 w 128"/>
                  <a:gd name="T1" fmla="*/ 124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4 h 128"/>
                  <a:gd name="T16" fmla="*/ 7 w 128"/>
                  <a:gd name="T17" fmla="*/ 124 h 128"/>
                  <a:gd name="T18" fmla="*/ 7 w 128"/>
                  <a:gd name="T19" fmla="*/ 7 h 128"/>
                  <a:gd name="T20" fmla="*/ 121 w 128"/>
                  <a:gd name="T21" fmla="*/ 7 h 128"/>
                  <a:gd name="T22" fmla="*/ 121 w 128"/>
                  <a:gd name="T23" fmla="*/ 121 h 128"/>
                  <a:gd name="T24" fmla="*/ 2 w 128"/>
                  <a:gd name="T25" fmla="*/ 121 h 128"/>
                  <a:gd name="T26" fmla="*/ 2 w 128"/>
                  <a:gd name="T27" fmla="*/ 124 h 128"/>
                  <a:gd name="T28" fmla="*/ 7 w 128"/>
                  <a:gd name="T29" fmla="*/ 124 h 128"/>
                  <a:gd name="T30" fmla="*/ 2 w 128"/>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4"/>
                    </a:moveTo>
                    <a:lnTo>
                      <a:pt x="2" y="128"/>
                    </a:lnTo>
                    <a:lnTo>
                      <a:pt x="128" y="128"/>
                    </a:lnTo>
                    <a:lnTo>
                      <a:pt x="128" y="0"/>
                    </a:lnTo>
                    <a:lnTo>
                      <a:pt x="0" y="0"/>
                    </a:lnTo>
                    <a:lnTo>
                      <a:pt x="0" y="128"/>
                    </a:lnTo>
                    <a:lnTo>
                      <a:pt x="2" y="128"/>
                    </a:lnTo>
                    <a:lnTo>
                      <a:pt x="2" y="124"/>
                    </a:lnTo>
                    <a:lnTo>
                      <a:pt x="7" y="124"/>
                    </a:lnTo>
                    <a:lnTo>
                      <a:pt x="7" y="7"/>
                    </a:lnTo>
                    <a:lnTo>
                      <a:pt x="121" y="7"/>
                    </a:lnTo>
                    <a:lnTo>
                      <a:pt x="121"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5"/>
              <p:cNvSpPr>
                <a:spLocks noChangeArrowheads="1"/>
              </p:cNvSpPr>
              <p:nvPr/>
            </p:nvSpPr>
            <p:spPr bwMode="auto">
              <a:xfrm>
                <a:off x="1337" y="1270"/>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6"/>
              <p:cNvSpPr>
                <a:spLocks/>
              </p:cNvSpPr>
              <p:nvPr/>
            </p:nvSpPr>
            <p:spPr bwMode="auto">
              <a:xfrm>
                <a:off x="1335" y="1265"/>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37"/>
              <p:cNvSpPr>
                <a:spLocks noChangeArrowheads="1"/>
              </p:cNvSpPr>
              <p:nvPr/>
            </p:nvSpPr>
            <p:spPr bwMode="auto">
              <a:xfrm>
                <a:off x="1569" y="1206"/>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p:cNvSpPr>
                <a:spLocks/>
              </p:cNvSpPr>
              <p:nvPr/>
            </p:nvSpPr>
            <p:spPr bwMode="auto">
              <a:xfrm>
                <a:off x="1567" y="1201"/>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Rectangle 39"/>
              <p:cNvSpPr>
                <a:spLocks noChangeArrowheads="1"/>
              </p:cNvSpPr>
              <p:nvPr/>
            </p:nvSpPr>
            <p:spPr bwMode="auto">
              <a:xfrm>
                <a:off x="1536" y="1234"/>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0"/>
              <p:cNvSpPr>
                <a:spLocks/>
              </p:cNvSpPr>
              <p:nvPr/>
            </p:nvSpPr>
            <p:spPr bwMode="auto">
              <a:xfrm>
                <a:off x="1531" y="1232"/>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Rectangle 41"/>
              <p:cNvSpPr>
                <a:spLocks noChangeArrowheads="1"/>
              </p:cNvSpPr>
              <p:nvPr/>
            </p:nvSpPr>
            <p:spPr bwMode="auto">
              <a:xfrm>
                <a:off x="1510" y="1265"/>
                <a:ext cx="121" cy="1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2"/>
              <p:cNvSpPr>
                <a:spLocks/>
              </p:cNvSpPr>
              <p:nvPr/>
            </p:nvSpPr>
            <p:spPr bwMode="auto">
              <a:xfrm>
                <a:off x="1505" y="1263"/>
                <a:ext cx="128" cy="128"/>
              </a:xfrm>
              <a:custGeom>
                <a:avLst/>
                <a:gdLst>
                  <a:gd name="T0" fmla="*/ 5 w 128"/>
                  <a:gd name="T1" fmla="*/ 123 h 128"/>
                  <a:gd name="T2" fmla="*/ 5 w 128"/>
                  <a:gd name="T3" fmla="*/ 128 h 128"/>
                  <a:gd name="T4" fmla="*/ 128 w 128"/>
                  <a:gd name="T5" fmla="*/ 128 h 128"/>
                  <a:gd name="T6" fmla="*/ 128 w 128"/>
                  <a:gd name="T7" fmla="*/ 0 h 128"/>
                  <a:gd name="T8" fmla="*/ 0 w 128"/>
                  <a:gd name="T9" fmla="*/ 0 h 128"/>
                  <a:gd name="T10" fmla="*/ 0 w 128"/>
                  <a:gd name="T11" fmla="*/ 128 h 128"/>
                  <a:gd name="T12" fmla="*/ 5 w 128"/>
                  <a:gd name="T13" fmla="*/ 128 h 128"/>
                  <a:gd name="T14" fmla="*/ 5 w 128"/>
                  <a:gd name="T15" fmla="*/ 123 h 128"/>
                  <a:gd name="T16" fmla="*/ 7 w 128"/>
                  <a:gd name="T17" fmla="*/ 123 h 128"/>
                  <a:gd name="T18" fmla="*/ 7 w 128"/>
                  <a:gd name="T19" fmla="*/ 7 h 128"/>
                  <a:gd name="T20" fmla="*/ 121 w 128"/>
                  <a:gd name="T21" fmla="*/ 7 h 128"/>
                  <a:gd name="T22" fmla="*/ 121 w 128"/>
                  <a:gd name="T23" fmla="*/ 121 h 128"/>
                  <a:gd name="T24" fmla="*/ 5 w 128"/>
                  <a:gd name="T25" fmla="*/ 121 h 128"/>
                  <a:gd name="T26" fmla="*/ 5 w 128"/>
                  <a:gd name="T27" fmla="*/ 123 h 128"/>
                  <a:gd name="T28" fmla="*/ 7 w 128"/>
                  <a:gd name="T29" fmla="*/ 123 h 128"/>
                  <a:gd name="T30" fmla="*/ 5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5" y="123"/>
                    </a:moveTo>
                    <a:lnTo>
                      <a:pt x="5" y="128"/>
                    </a:lnTo>
                    <a:lnTo>
                      <a:pt x="128" y="128"/>
                    </a:lnTo>
                    <a:lnTo>
                      <a:pt x="128" y="0"/>
                    </a:lnTo>
                    <a:lnTo>
                      <a:pt x="0" y="0"/>
                    </a:lnTo>
                    <a:lnTo>
                      <a:pt x="0" y="128"/>
                    </a:lnTo>
                    <a:lnTo>
                      <a:pt x="5" y="128"/>
                    </a:lnTo>
                    <a:lnTo>
                      <a:pt x="5" y="123"/>
                    </a:lnTo>
                    <a:lnTo>
                      <a:pt x="7" y="123"/>
                    </a:lnTo>
                    <a:lnTo>
                      <a:pt x="7" y="7"/>
                    </a:lnTo>
                    <a:lnTo>
                      <a:pt x="121" y="7"/>
                    </a:lnTo>
                    <a:lnTo>
                      <a:pt x="121" y="121"/>
                    </a:lnTo>
                    <a:lnTo>
                      <a:pt x="5" y="121"/>
                    </a:lnTo>
                    <a:lnTo>
                      <a:pt x="5" y="123"/>
                    </a:lnTo>
                    <a:lnTo>
                      <a:pt x="7" y="123"/>
                    </a:lnTo>
                    <a:lnTo>
                      <a:pt x="5"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Rectangle 43"/>
              <p:cNvSpPr>
                <a:spLocks noChangeArrowheads="1"/>
              </p:cNvSpPr>
              <p:nvPr/>
            </p:nvSpPr>
            <p:spPr bwMode="auto">
              <a:xfrm>
                <a:off x="1920" y="1206"/>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4"/>
              <p:cNvSpPr>
                <a:spLocks/>
              </p:cNvSpPr>
              <p:nvPr/>
            </p:nvSpPr>
            <p:spPr bwMode="auto">
              <a:xfrm>
                <a:off x="1915" y="1203"/>
                <a:ext cx="128" cy="129"/>
              </a:xfrm>
              <a:custGeom>
                <a:avLst/>
                <a:gdLst>
                  <a:gd name="T0" fmla="*/ 5 w 128"/>
                  <a:gd name="T1" fmla="*/ 126 h 129"/>
                  <a:gd name="T2" fmla="*/ 5 w 128"/>
                  <a:gd name="T3" fmla="*/ 129 h 129"/>
                  <a:gd name="T4" fmla="*/ 128 w 128"/>
                  <a:gd name="T5" fmla="*/ 129 h 129"/>
                  <a:gd name="T6" fmla="*/ 128 w 128"/>
                  <a:gd name="T7" fmla="*/ 0 h 129"/>
                  <a:gd name="T8" fmla="*/ 0 w 128"/>
                  <a:gd name="T9" fmla="*/ 0 h 129"/>
                  <a:gd name="T10" fmla="*/ 0 w 128"/>
                  <a:gd name="T11" fmla="*/ 129 h 129"/>
                  <a:gd name="T12" fmla="*/ 5 w 128"/>
                  <a:gd name="T13" fmla="*/ 129 h 129"/>
                  <a:gd name="T14" fmla="*/ 5 w 128"/>
                  <a:gd name="T15" fmla="*/ 126 h 129"/>
                  <a:gd name="T16" fmla="*/ 7 w 128"/>
                  <a:gd name="T17" fmla="*/ 126 h 129"/>
                  <a:gd name="T18" fmla="*/ 7 w 128"/>
                  <a:gd name="T19" fmla="*/ 7 h 129"/>
                  <a:gd name="T20" fmla="*/ 121 w 128"/>
                  <a:gd name="T21" fmla="*/ 7 h 129"/>
                  <a:gd name="T22" fmla="*/ 121 w 128"/>
                  <a:gd name="T23" fmla="*/ 121 h 129"/>
                  <a:gd name="T24" fmla="*/ 5 w 128"/>
                  <a:gd name="T25" fmla="*/ 121 h 129"/>
                  <a:gd name="T26" fmla="*/ 5 w 128"/>
                  <a:gd name="T27" fmla="*/ 126 h 129"/>
                  <a:gd name="T28" fmla="*/ 7 w 128"/>
                  <a:gd name="T29" fmla="*/ 126 h 129"/>
                  <a:gd name="T30" fmla="*/ 5 w 128"/>
                  <a:gd name="T31" fmla="*/ 12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9">
                    <a:moveTo>
                      <a:pt x="5" y="126"/>
                    </a:moveTo>
                    <a:lnTo>
                      <a:pt x="5" y="129"/>
                    </a:lnTo>
                    <a:lnTo>
                      <a:pt x="128" y="129"/>
                    </a:lnTo>
                    <a:lnTo>
                      <a:pt x="128" y="0"/>
                    </a:lnTo>
                    <a:lnTo>
                      <a:pt x="0" y="0"/>
                    </a:lnTo>
                    <a:lnTo>
                      <a:pt x="0" y="129"/>
                    </a:lnTo>
                    <a:lnTo>
                      <a:pt x="5" y="129"/>
                    </a:lnTo>
                    <a:lnTo>
                      <a:pt x="5" y="126"/>
                    </a:lnTo>
                    <a:lnTo>
                      <a:pt x="7" y="126"/>
                    </a:lnTo>
                    <a:lnTo>
                      <a:pt x="7" y="7"/>
                    </a:lnTo>
                    <a:lnTo>
                      <a:pt x="121" y="7"/>
                    </a:lnTo>
                    <a:lnTo>
                      <a:pt x="121" y="121"/>
                    </a:lnTo>
                    <a:lnTo>
                      <a:pt x="5" y="121"/>
                    </a:lnTo>
                    <a:lnTo>
                      <a:pt x="5" y="126"/>
                    </a:lnTo>
                    <a:lnTo>
                      <a:pt x="7" y="126"/>
                    </a:lnTo>
                    <a:lnTo>
                      <a:pt x="5"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Rectangle 45"/>
              <p:cNvSpPr>
                <a:spLocks noChangeArrowheads="1"/>
              </p:cNvSpPr>
              <p:nvPr/>
            </p:nvSpPr>
            <p:spPr bwMode="auto">
              <a:xfrm>
                <a:off x="1884" y="1236"/>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6"/>
              <p:cNvSpPr>
                <a:spLocks/>
              </p:cNvSpPr>
              <p:nvPr/>
            </p:nvSpPr>
            <p:spPr bwMode="auto">
              <a:xfrm>
                <a:off x="1882" y="1232"/>
                <a:ext cx="128" cy="128"/>
              </a:xfrm>
              <a:custGeom>
                <a:avLst/>
                <a:gdLst>
                  <a:gd name="T0" fmla="*/ 2 w 128"/>
                  <a:gd name="T1" fmla="*/ 126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6 h 128"/>
                  <a:gd name="T16" fmla="*/ 7 w 128"/>
                  <a:gd name="T17" fmla="*/ 126 h 128"/>
                  <a:gd name="T18" fmla="*/ 7 w 128"/>
                  <a:gd name="T19" fmla="*/ 7 h 128"/>
                  <a:gd name="T20" fmla="*/ 121 w 128"/>
                  <a:gd name="T21" fmla="*/ 7 h 128"/>
                  <a:gd name="T22" fmla="*/ 121 w 128"/>
                  <a:gd name="T23" fmla="*/ 121 h 128"/>
                  <a:gd name="T24" fmla="*/ 2 w 128"/>
                  <a:gd name="T25" fmla="*/ 121 h 128"/>
                  <a:gd name="T26" fmla="*/ 2 w 128"/>
                  <a:gd name="T27" fmla="*/ 126 h 128"/>
                  <a:gd name="T28" fmla="*/ 7 w 128"/>
                  <a:gd name="T29" fmla="*/ 126 h 128"/>
                  <a:gd name="T30" fmla="*/ 2 w 128"/>
                  <a:gd name="T31" fmla="*/ 12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6"/>
                    </a:moveTo>
                    <a:lnTo>
                      <a:pt x="2" y="128"/>
                    </a:lnTo>
                    <a:lnTo>
                      <a:pt x="128" y="128"/>
                    </a:lnTo>
                    <a:lnTo>
                      <a:pt x="128" y="0"/>
                    </a:lnTo>
                    <a:lnTo>
                      <a:pt x="0" y="0"/>
                    </a:lnTo>
                    <a:lnTo>
                      <a:pt x="0" y="128"/>
                    </a:lnTo>
                    <a:lnTo>
                      <a:pt x="2" y="128"/>
                    </a:lnTo>
                    <a:lnTo>
                      <a:pt x="2" y="126"/>
                    </a:lnTo>
                    <a:lnTo>
                      <a:pt x="7" y="126"/>
                    </a:lnTo>
                    <a:lnTo>
                      <a:pt x="7" y="7"/>
                    </a:lnTo>
                    <a:lnTo>
                      <a:pt x="121" y="7"/>
                    </a:lnTo>
                    <a:lnTo>
                      <a:pt x="121" y="121"/>
                    </a:lnTo>
                    <a:lnTo>
                      <a:pt x="2" y="121"/>
                    </a:lnTo>
                    <a:lnTo>
                      <a:pt x="2" y="126"/>
                    </a:lnTo>
                    <a:lnTo>
                      <a:pt x="7" y="126"/>
                    </a:lnTo>
                    <a:lnTo>
                      <a:pt x="2"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Rectangle 47"/>
              <p:cNvSpPr>
                <a:spLocks noChangeArrowheads="1"/>
              </p:cNvSpPr>
              <p:nvPr/>
            </p:nvSpPr>
            <p:spPr bwMode="auto">
              <a:xfrm>
                <a:off x="1858" y="1267"/>
                <a:ext cx="121" cy="1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8"/>
              <p:cNvSpPr>
                <a:spLocks/>
              </p:cNvSpPr>
              <p:nvPr/>
            </p:nvSpPr>
            <p:spPr bwMode="auto">
              <a:xfrm>
                <a:off x="1856" y="1265"/>
                <a:ext cx="128" cy="128"/>
              </a:xfrm>
              <a:custGeom>
                <a:avLst/>
                <a:gdLst>
                  <a:gd name="T0" fmla="*/ 2 w 128"/>
                  <a:gd name="T1" fmla="*/ 124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4 h 128"/>
                  <a:gd name="T16" fmla="*/ 7 w 128"/>
                  <a:gd name="T17" fmla="*/ 124 h 128"/>
                  <a:gd name="T18" fmla="*/ 7 w 128"/>
                  <a:gd name="T19" fmla="*/ 7 h 128"/>
                  <a:gd name="T20" fmla="*/ 121 w 128"/>
                  <a:gd name="T21" fmla="*/ 7 h 128"/>
                  <a:gd name="T22" fmla="*/ 121 w 128"/>
                  <a:gd name="T23" fmla="*/ 121 h 128"/>
                  <a:gd name="T24" fmla="*/ 2 w 128"/>
                  <a:gd name="T25" fmla="*/ 121 h 128"/>
                  <a:gd name="T26" fmla="*/ 2 w 128"/>
                  <a:gd name="T27" fmla="*/ 124 h 128"/>
                  <a:gd name="T28" fmla="*/ 7 w 128"/>
                  <a:gd name="T29" fmla="*/ 124 h 128"/>
                  <a:gd name="T30" fmla="*/ 2 w 128"/>
                  <a:gd name="T31"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4"/>
                    </a:moveTo>
                    <a:lnTo>
                      <a:pt x="2" y="128"/>
                    </a:lnTo>
                    <a:lnTo>
                      <a:pt x="128" y="128"/>
                    </a:lnTo>
                    <a:lnTo>
                      <a:pt x="128" y="0"/>
                    </a:lnTo>
                    <a:lnTo>
                      <a:pt x="0" y="0"/>
                    </a:lnTo>
                    <a:lnTo>
                      <a:pt x="0" y="128"/>
                    </a:lnTo>
                    <a:lnTo>
                      <a:pt x="2" y="128"/>
                    </a:lnTo>
                    <a:lnTo>
                      <a:pt x="2" y="124"/>
                    </a:lnTo>
                    <a:lnTo>
                      <a:pt x="7" y="124"/>
                    </a:lnTo>
                    <a:lnTo>
                      <a:pt x="7" y="7"/>
                    </a:lnTo>
                    <a:lnTo>
                      <a:pt x="121" y="7"/>
                    </a:lnTo>
                    <a:lnTo>
                      <a:pt x="121"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49"/>
              <p:cNvSpPr>
                <a:spLocks noChangeArrowheads="1"/>
              </p:cNvSpPr>
              <p:nvPr/>
            </p:nvSpPr>
            <p:spPr bwMode="auto">
              <a:xfrm>
                <a:off x="2282" y="1303"/>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0"/>
              <p:cNvSpPr>
                <a:spLocks/>
              </p:cNvSpPr>
              <p:nvPr/>
            </p:nvSpPr>
            <p:spPr bwMode="auto">
              <a:xfrm>
                <a:off x="2280" y="1301"/>
                <a:ext cx="128" cy="128"/>
              </a:xfrm>
              <a:custGeom>
                <a:avLst/>
                <a:gdLst>
                  <a:gd name="T0" fmla="*/ 2 w 128"/>
                  <a:gd name="T1" fmla="*/ 123 h 128"/>
                  <a:gd name="T2" fmla="*/ 2 w 128"/>
                  <a:gd name="T3" fmla="*/ 128 h 128"/>
                  <a:gd name="T4" fmla="*/ 128 w 128"/>
                  <a:gd name="T5" fmla="*/ 128 h 128"/>
                  <a:gd name="T6" fmla="*/ 128 w 128"/>
                  <a:gd name="T7" fmla="*/ 0 h 128"/>
                  <a:gd name="T8" fmla="*/ 0 w 128"/>
                  <a:gd name="T9" fmla="*/ 0 h 128"/>
                  <a:gd name="T10" fmla="*/ 0 w 128"/>
                  <a:gd name="T11" fmla="*/ 128 h 128"/>
                  <a:gd name="T12" fmla="*/ 2 w 128"/>
                  <a:gd name="T13" fmla="*/ 128 h 128"/>
                  <a:gd name="T14" fmla="*/ 2 w 128"/>
                  <a:gd name="T15" fmla="*/ 123 h 128"/>
                  <a:gd name="T16" fmla="*/ 7 w 128"/>
                  <a:gd name="T17" fmla="*/ 123 h 128"/>
                  <a:gd name="T18" fmla="*/ 7 w 128"/>
                  <a:gd name="T19" fmla="*/ 7 h 128"/>
                  <a:gd name="T20" fmla="*/ 120 w 128"/>
                  <a:gd name="T21" fmla="*/ 7 h 128"/>
                  <a:gd name="T22" fmla="*/ 120 w 128"/>
                  <a:gd name="T23" fmla="*/ 121 h 128"/>
                  <a:gd name="T24" fmla="*/ 2 w 128"/>
                  <a:gd name="T25" fmla="*/ 121 h 128"/>
                  <a:gd name="T26" fmla="*/ 2 w 128"/>
                  <a:gd name="T27" fmla="*/ 123 h 128"/>
                  <a:gd name="T28" fmla="*/ 7 w 128"/>
                  <a:gd name="T29" fmla="*/ 123 h 128"/>
                  <a:gd name="T30" fmla="*/ 2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2" y="123"/>
                    </a:moveTo>
                    <a:lnTo>
                      <a:pt x="2" y="128"/>
                    </a:lnTo>
                    <a:lnTo>
                      <a:pt x="128" y="128"/>
                    </a:lnTo>
                    <a:lnTo>
                      <a:pt x="128" y="0"/>
                    </a:lnTo>
                    <a:lnTo>
                      <a:pt x="0" y="0"/>
                    </a:lnTo>
                    <a:lnTo>
                      <a:pt x="0" y="128"/>
                    </a:lnTo>
                    <a:lnTo>
                      <a:pt x="2" y="128"/>
                    </a:lnTo>
                    <a:lnTo>
                      <a:pt x="2" y="123"/>
                    </a:lnTo>
                    <a:lnTo>
                      <a:pt x="7" y="123"/>
                    </a:lnTo>
                    <a:lnTo>
                      <a:pt x="7" y="7"/>
                    </a:lnTo>
                    <a:lnTo>
                      <a:pt x="120" y="7"/>
                    </a:lnTo>
                    <a:lnTo>
                      <a:pt x="120" y="121"/>
                    </a:lnTo>
                    <a:lnTo>
                      <a:pt x="2" y="121"/>
                    </a:lnTo>
                    <a:lnTo>
                      <a:pt x="2" y="123"/>
                    </a:lnTo>
                    <a:lnTo>
                      <a:pt x="7" y="123"/>
                    </a:lnTo>
                    <a:lnTo>
                      <a:pt x="2"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51"/>
              <p:cNvSpPr>
                <a:spLocks noChangeArrowheads="1"/>
              </p:cNvSpPr>
              <p:nvPr/>
            </p:nvSpPr>
            <p:spPr bwMode="auto">
              <a:xfrm>
                <a:off x="1344" y="1201"/>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2"/>
              <p:cNvSpPr>
                <a:spLocks/>
              </p:cNvSpPr>
              <p:nvPr/>
            </p:nvSpPr>
            <p:spPr bwMode="auto">
              <a:xfrm>
                <a:off x="1344" y="1201"/>
                <a:ext cx="3" cy="7"/>
              </a:xfrm>
              <a:custGeom>
                <a:avLst/>
                <a:gdLst>
                  <a:gd name="T0" fmla="*/ 0 w 3"/>
                  <a:gd name="T1" fmla="*/ 7 h 7"/>
                  <a:gd name="T2" fmla="*/ 3 w 3"/>
                  <a:gd name="T3" fmla="*/ 7 h 7"/>
                  <a:gd name="T4" fmla="*/ 3 w 3"/>
                  <a:gd name="T5" fmla="*/ 0 h 7"/>
                  <a:gd name="T6" fmla="*/ 0 w 3"/>
                  <a:gd name="T7" fmla="*/ 0 h 7"/>
                </a:gdLst>
                <a:ahLst/>
                <a:cxnLst>
                  <a:cxn ang="0">
                    <a:pos x="T0" y="T1"/>
                  </a:cxn>
                  <a:cxn ang="0">
                    <a:pos x="T2" y="T3"/>
                  </a:cxn>
                  <a:cxn ang="0">
                    <a:pos x="T4" y="T5"/>
                  </a:cxn>
                  <a:cxn ang="0">
                    <a:pos x="T6" y="T7"/>
                  </a:cxn>
                </a:cxnLst>
                <a:rect l="0" t="0" r="r" b="b"/>
                <a:pathLst>
                  <a:path w="3" h="7">
                    <a:moveTo>
                      <a:pt x="0" y="7"/>
                    </a:moveTo>
                    <a:lnTo>
                      <a:pt x="3" y="7"/>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3"/>
              <p:cNvSpPr>
                <a:spLocks noEditPoints="1"/>
              </p:cNvSpPr>
              <p:nvPr/>
            </p:nvSpPr>
            <p:spPr bwMode="auto">
              <a:xfrm>
                <a:off x="1351" y="1201"/>
                <a:ext cx="1045" cy="107"/>
              </a:xfrm>
              <a:custGeom>
                <a:avLst/>
                <a:gdLst>
                  <a:gd name="T0" fmla="*/ 1030 w 1045"/>
                  <a:gd name="T1" fmla="*/ 97 h 107"/>
                  <a:gd name="T2" fmla="*/ 1019 w 1045"/>
                  <a:gd name="T3" fmla="*/ 95 h 107"/>
                  <a:gd name="T4" fmla="*/ 997 w 1045"/>
                  <a:gd name="T5" fmla="*/ 102 h 107"/>
                  <a:gd name="T6" fmla="*/ 974 w 1045"/>
                  <a:gd name="T7" fmla="*/ 100 h 107"/>
                  <a:gd name="T8" fmla="*/ 964 w 1045"/>
                  <a:gd name="T9" fmla="*/ 97 h 107"/>
                  <a:gd name="T10" fmla="*/ 948 w 1045"/>
                  <a:gd name="T11" fmla="*/ 90 h 107"/>
                  <a:gd name="T12" fmla="*/ 933 w 1045"/>
                  <a:gd name="T13" fmla="*/ 88 h 107"/>
                  <a:gd name="T14" fmla="*/ 912 w 1045"/>
                  <a:gd name="T15" fmla="*/ 93 h 107"/>
                  <a:gd name="T16" fmla="*/ 888 w 1045"/>
                  <a:gd name="T17" fmla="*/ 90 h 107"/>
                  <a:gd name="T18" fmla="*/ 879 w 1045"/>
                  <a:gd name="T19" fmla="*/ 90 h 107"/>
                  <a:gd name="T20" fmla="*/ 862 w 1045"/>
                  <a:gd name="T21" fmla="*/ 81 h 107"/>
                  <a:gd name="T22" fmla="*/ 848 w 1045"/>
                  <a:gd name="T23" fmla="*/ 81 h 107"/>
                  <a:gd name="T24" fmla="*/ 827 w 1045"/>
                  <a:gd name="T25" fmla="*/ 85 h 107"/>
                  <a:gd name="T26" fmla="*/ 803 w 1045"/>
                  <a:gd name="T27" fmla="*/ 83 h 107"/>
                  <a:gd name="T28" fmla="*/ 794 w 1045"/>
                  <a:gd name="T29" fmla="*/ 83 h 107"/>
                  <a:gd name="T30" fmla="*/ 777 w 1045"/>
                  <a:gd name="T31" fmla="*/ 73 h 107"/>
                  <a:gd name="T32" fmla="*/ 763 w 1045"/>
                  <a:gd name="T33" fmla="*/ 71 h 107"/>
                  <a:gd name="T34" fmla="*/ 742 w 1045"/>
                  <a:gd name="T35" fmla="*/ 78 h 107"/>
                  <a:gd name="T36" fmla="*/ 718 w 1045"/>
                  <a:gd name="T37" fmla="*/ 76 h 107"/>
                  <a:gd name="T38" fmla="*/ 708 w 1045"/>
                  <a:gd name="T39" fmla="*/ 73 h 107"/>
                  <a:gd name="T40" fmla="*/ 692 w 1045"/>
                  <a:gd name="T41" fmla="*/ 66 h 107"/>
                  <a:gd name="T42" fmla="*/ 678 w 1045"/>
                  <a:gd name="T43" fmla="*/ 64 h 107"/>
                  <a:gd name="T44" fmla="*/ 656 w 1045"/>
                  <a:gd name="T45" fmla="*/ 69 h 107"/>
                  <a:gd name="T46" fmla="*/ 633 w 1045"/>
                  <a:gd name="T47" fmla="*/ 66 h 107"/>
                  <a:gd name="T48" fmla="*/ 623 w 1045"/>
                  <a:gd name="T49" fmla="*/ 66 h 107"/>
                  <a:gd name="T50" fmla="*/ 607 w 1045"/>
                  <a:gd name="T51" fmla="*/ 57 h 107"/>
                  <a:gd name="T52" fmla="*/ 592 w 1045"/>
                  <a:gd name="T53" fmla="*/ 57 h 107"/>
                  <a:gd name="T54" fmla="*/ 573 w 1045"/>
                  <a:gd name="T55" fmla="*/ 62 h 107"/>
                  <a:gd name="T56" fmla="*/ 550 w 1045"/>
                  <a:gd name="T57" fmla="*/ 59 h 107"/>
                  <a:gd name="T58" fmla="*/ 540 w 1045"/>
                  <a:gd name="T59" fmla="*/ 59 h 107"/>
                  <a:gd name="T60" fmla="*/ 521 w 1045"/>
                  <a:gd name="T61" fmla="*/ 50 h 107"/>
                  <a:gd name="T62" fmla="*/ 507 w 1045"/>
                  <a:gd name="T63" fmla="*/ 47 h 107"/>
                  <a:gd name="T64" fmla="*/ 488 w 1045"/>
                  <a:gd name="T65" fmla="*/ 54 h 107"/>
                  <a:gd name="T66" fmla="*/ 464 w 1045"/>
                  <a:gd name="T67" fmla="*/ 52 h 107"/>
                  <a:gd name="T68" fmla="*/ 455 w 1045"/>
                  <a:gd name="T69" fmla="*/ 50 h 107"/>
                  <a:gd name="T70" fmla="*/ 436 w 1045"/>
                  <a:gd name="T71" fmla="*/ 43 h 107"/>
                  <a:gd name="T72" fmla="*/ 422 w 1045"/>
                  <a:gd name="T73" fmla="*/ 40 h 107"/>
                  <a:gd name="T74" fmla="*/ 403 w 1045"/>
                  <a:gd name="T75" fmla="*/ 45 h 107"/>
                  <a:gd name="T76" fmla="*/ 379 w 1045"/>
                  <a:gd name="T77" fmla="*/ 43 h 107"/>
                  <a:gd name="T78" fmla="*/ 370 w 1045"/>
                  <a:gd name="T79" fmla="*/ 43 h 107"/>
                  <a:gd name="T80" fmla="*/ 351 w 1045"/>
                  <a:gd name="T81" fmla="*/ 33 h 107"/>
                  <a:gd name="T82" fmla="*/ 337 w 1045"/>
                  <a:gd name="T83" fmla="*/ 33 h 107"/>
                  <a:gd name="T84" fmla="*/ 318 w 1045"/>
                  <a:gd name="T85" fmla="*/ 38 h 107"/>
                  <a:gd name="T86" fmla="*/ 294 w 1045"/>
                  <a:gd name="T87" fmla="*/ 35 h 107"/>
                  <a:gd name="T88" fmla="*/ 285 w 1045"/>
                  <a:gd name="T89" fmla="*/ 35 h 107"/>
                  <a:gd name="T90" fmla="*/ 266 w 1045"/>
                  <a:gd name="T91" fmla="*/ 26 h 107"/>
                  <a:gd name="T92" fmla="*/ 251 w 1045"/>
                  <a:gd name="T93" fmla="*/ 24 h 107"/>
                  <a:gd name="T94" fmla="*/ 232 w 1045"/>
                  <a:gd name="T95" fmla="*/ 31 h 107"/>
                  <a:gd name="T96" fmla="*/ 209 w 1045"/>
                  <a:gd name="T97" fmla="*/ 28 h 107"/>
                  <a:gd name="T98" fmla="*/ 199 w 1045"/>
                  <a:gd name="T99" fmla="*/ 26 h 107"/>
                  <a:gd name="T100" fmla="*/ 180 w 1045"/>
                  <a:gd name="T101" fmla="*/ 16 h 107"/>
                  <a:gd name="T102" fmla="*/ 166 w 1045"/>
                  <a:gd name="T103" fmla="*/ 16 h 107"/>
                  <a:gd name="T104" fmla="*/ 147 w 1045"/>
                  <a:gd name="T105" fmla="*/ 21 h 107"/>
                  <a:gd name="T106" fmla="*/ 123 w 1045"/>
                  <a:gd name="T107" fmla="*/ 19 h 107"/>
                  <a:gd name="T108" fmla="*/ 114 w 1045"/>
                  <a:gd name="T109" fmla="*/ 19 h 107"/>
                  <a:gd name="T110" fmla="*/ 95 w 1045"/>
                  <a:gd name="T111" fmla="*/ 9 h 107"/>
                  <a:gd name="T112" fmla="*/ 81 w 1045"/>
                  <a:gd name="T113" fmla="*/ 9 h 107"/>
                  <a:gd name="T114" fmla="*/ 62 w 1045"/>
                  <a:gd name="T115" fmla="*/ 14 h 107"/>
                  <a:gd name="T116" fmla="*/ 38 w 1045"/>
                  <a:gd name="T117" fmla="*/ 12 h 107"/>
                  <a:gd name="T118" fmla="*/ 29 w 1045"/>
                  <a:gd name="T119" fmla="*/ 9 h 107"/>
                  <a:gd name="T120" fmla="*/ 10 w 1045"/>
                  <a:gd name="T121"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5" h="107">
                    <a:moveTo>
                      <a:pt x="1040" y="104"/>
                    </a:moveTo>
                    <a:lnTo>
                      <a:pt x="1045" y="107"/>
                    </a:lnTo>
                    <a:lnTo>
                      <a:pt x="1045" y="100"/>
                    </a:lnTo>
                    <a:lnTo>
                      <a:pt x="1040" y="97"/>
                    </a:lnTo>
                    <a:lnTo>
                      <a:pt x="1040" y="104"/>
                    </a:lnTo>
                    <a:close/>
                    <a:moveTo>
                      <a:pt x="1030" y="104"/>
                    </a:moveTo>
                    <a:lnTo>
                      <a:pt x="1035" y="104"/>
                    </a:lnTo>
                    <a:lnTo>
                      <a:pt x="1035" y="97"/>
                    </a:lnTo>
                    <a:lnTo>
                      <a:pt x="1030" y="97"/>
                    </a:lnTo>
                    <a:lnTo>
                      <a:pt x="1030" y="104"/>
                    </a:lnTo>
                    <a:close/>
                    <a:moveTo>
                      <a:pt x="1021" y="104"/>
                    </a:moveTo>
                    <a:lnTo>
                      <a:pt x="1026" y="104"/>
                    </a:lnTo>
                    <a:lnTo>
                      <a:pt x="1026" y="97"/>
                    </a:lnTo>
                    <a:lnTo>
                      <a:pt x="1021" y="97"/>
                    </a:lnTo>
                    <a:lnTo>
                      <a:pt x="1021" y="104"/>
                    </a:lnTo>
                    <a:close/>
                    <a:moveTo>
                      <a:pt x="1012" y="102"/>
                    </a:moveTo>
                    <a:lnTo>
                      <a:pt x="1016" y="102"/>
                    </a:lnTo>
                    <a:lnTo>
                      <a:pt x="1019" y="95"/>
                    </a:lnTo>
                    <a:lnTo>
                      <a:pt x="1014" y="95"/>
                    </a:lnTo>
                    <a:lnTo>
                      <a:pt x="1012" y="102"/>
                    </a:lnTo>
                    <a:close/>
                    <a:moveTo>
                      <a:pt x="1002" y="102"/>
                    </a:moveTo>
                    <a:lnTo>
                      <a:pt x="1007" y="102"/>
                    </a:lnTo>
                    <a:lnTo>
                      <a:pt x="1009" y="95"/>
                    </a:lnTo>
                    <a:lnTo>
                      <a:pt x="1004" y="95"/>
                    </a:lnTo>
                    <a:lnTo>
                      <a:pt x="1002" y="102"/>
                    </a:lnTo>
                    <a:close/>
                    <a:moveTo>
                      <a:pt x="993" y="100"/>
                    </a:moveTo>
                    <a:lnTo>
                      <a:pt x="997" y="102"/>
                    </a:lnTo>
                    <a:lnTo>
                      <a:pt x="1000" y="95"/>
                    </a:lnTo>
                    <a:lnTo>
                      <a:pt x="995" y="93"/>
                    </a:lnTo>
                    <a:lnTo>
                      <a:pt x="993" y="100"/>
                    </a:lnTo>
                    <a:close/>
                    <a:moveTo>
                      <a:pt x="983" y="100"/>
                    </a:moveTo>
                    <a:lnTo>
                      <a:pt x="988" y="100"/>
                    </a:lnTo>
                    <a:lnTo>
                      <a:pt x="990" y="93"/>
                    </a:lnTo>
                    <a:lnTo>
                      <a:pt x="985" y="93"/>
                    </a:lnTo>
                    <a:lnTo>
                      <a:pt x="983" y="100"/>
                    </a:lnTo>
                    <a:close/>
                    <a:moveTo>
                      <a:pt x="974" y="100"/>
                    </a:moveTo>
                    <a:lnTo>
                      <a:pt x="978" y="100"/>
                    </a:lnTo>
                    <a:lnTo>
                      <a:pt x="981" y="93"/>
                    </a:lnTo>
                    <a:lnTo>
                      <a:pt x="976" y="93"/>
                    </a:lnTo>
                    <a:lnTo>
                      <a:pt x="974" y="100"/>
                    </a:lnTo>
                    <a:close/>
                    <a:moveTo>
                      <a:pt x="964" y="97"/>
                    </a:moveTo>
                    <a:lnTo>
                      <a:pt x="969" y="100"/>
                    </a:lnTo>
                    <a:lnTo>
                      <a:pt x="971" y="93"/>
                    </a:lnTo>
                    <a:lnTo>
                      <a:pt x="967" y="90"/>
                    </a:lnTo>
                    <a:lnTo>
                      <a:pt x="964" y="97"/>
                    </a:lnTo>
                    <a:close/>
                    <a:moveTo>
                      <a:pt x="955" y="97"/>
                    </a:moveTo>
                    <a:lnTo>
                      <a:pt x="959" y="97"/>
                    </a:lnTo>
                    <a:lnTo>
                      <a:pt x="962" y="90"/>
                    </a:lnTo>
                    <a:lnTo>
                      <a:pt x="957" y="90"/>
                    </a:lnTo>
                    <a:lnTo>
                      <a:pt x="955" y="97"/>
                    </a:lnTo>
                    <a:close/>
                    <a:moveTo>
                      <a:pt x="945" y="97"/>
                    </a:moveTo>
                    <a:lnTo>
                      <a:pt x="950" y="97"/>
                    </a:lnTo>
                    <a:lnTo>
                      <a:pt x="952" y="90"/>
                    </a:lnTo>
                    <a:lnTo>
                      <a:pt x="948" y="90"/>
                    </a:lnTo>
                    <a:lnTo>
                      <a:pt x="945" y="97"/>
                    </a:lnTo>
                    <a:close/>
                    <a:moveTo>
                      <a:pt x="936" y="95"/>
                    </a:moveTo>
                    <a:lnTo>
                      <a:pt x="940" y="95"/>
                    </a:lnTo>
                    <a:lnTo>
                      <a:pt x="943" y="88"/>
                    </a:lnTo>
                    <a:lnTo>
                      <a:pt x="938" y="88"/>
                    </a:lnTo>
                    <a:lnTo>
                      <a:pt x="936" y="95"/>
                    </a:lnTo>
                    <a:close/>
                    <a:moveTo>
                      <a:pt x="926" y="95"/>
                    </a:moveTo>
                    <a:lnTo>
                      <a:pt x="931" y="95"/>
                    </a:lnTo>
                    <a:lnTo>
                      <a:pt x="933" y="88"/>
                    </a:lnTo>
                    <a:lnTo>
                      <a:pt x="929" y="88"/>
                    </a:lnTo>
                    <a:lnTo>
                      <a:pt x="926" y="95"/>
                    </a:lnTo>
                    <a:close/>
                    <a:moveTo>
                      <a:pt x="917" y="93"/>
                    </a:moveTo>
                    <a:lnTo>
                      <a:pt x="922" y="95"/>
                    </a:lnTo>
                    <a:lnTo>
                      <a:pt x="924" y="88"/>
                    </a:lnTo>
                    <a:lnTo>
                      <a:pt x="919" y="85"/>
                    </a:lnTo>
                    <a:lnTo>
                      <a:pt x="917" y="93"/>
                    </a:lnTo>
                    <a:close/>
                    <a:moveTo>
                      <a:pt x="907" y="93"/>
                    </a:moveTo>
                    <a:lnTo>
                      <a:pt x="912" y="93"/>
                    </a:lnTo>
                    <a:lnTo>
                      <a:pt x="914" y="85"/>
                    </a:lnTo>
                    <a:lnTo>
                      <a:pt x="910" y="85"/>
                    </a:lnTo>
                    <a:lnTo>
                      <a:pt x="907" y="93"/>
                    </a:lnTo>
                    <a:close/>
                    <a:moveTo>
                      <a:pt x="898" y="93"/>
                    </a:moveTo>
                    <a:lnTo>
                      <a:pt x="903" y="93"/>
                    </a:lnTo>
                    <a:lnTo>
                      <a:pt x="905" y="85"/>
                    </a:lnTo>
                    <a:lnTo>
                      <a:pt x="900" y="85"/>
                    </a:lnTo>
                    <a:lnTo>
                      <a:pt x="898" y="93"/>
                    </a:lnTo>
                    <a:close/>
                    <a:moveTo>
                      <a:pt x="888" y="90"/>
                    </a:moveTo>
                    <a:lnTo>
                      <a:pt x="893" y="93"/>
                    </a:lnTo>
                    <a:lnTo>
                      <a:pt x="895" y="85"/>
                    </a:lnTo>
                    <a:lnTo>
                      <a:pt x="891" y="83"/>
                    </a:lnTo>
                    <a:lnTo>
                      <a:pt x="888" y="90"/>
                    </a:lnTo>
                    <a:close/>
                    <a:moveTo>
                      <a:pt x="879" y="90"/>
                    </a:moveTo>
                    <a:lnTo>
                      <a:pt x="884" y="90"/>
                    </a:lnTo>
                    <a:lnTo>
                      <a:pt x="886" y="83"/>
                    </a:lnTo>
                    <a:lnTo>
                      <a:pt x="881" y="83"/>
                    </a:lnTo>
                    <a:lnTo>
                      <a:pt x="879" y="90"/>
                    </a:lnTo>
                    <a:close/>
                    <a:moveTo>
                      <a:pt x="869" y="90"/>
                    </a:moveTo>
                    <a:lnTo>
                      <a:pt x="874" y="90"/>
                    </a:lnTo>
                    <a:lnTo>
                      <a:pt x="877" y="83"/>
                    </a:lnTo>
                    <a:lnTo>
                      <a:pt x="872" y="83"/>
                    </a:lnTo>
                    <a:lnTo>
                      <a:pt x="869" y="90"/>
                    </a:lnTo>
                    <a:close/>
                    <a:moveTo>
                      <a:pt x="860" y="88"/>
                    </a:moveTo>
                    <a:lnTo>
                      <a:pt x="865" y="88"/>
                    </a:lnTo>
                    <a:lnTo>
                      <a:pt x="867" y="81"/>
                    </a:lnTo>
                    <a:lnTo>
                      <a:pt x="862" y="81"/>
                    </a:lnTo>
                    <a:lnTo>
                      <a:pt x="860" y="88"/>
                    </a:lnTo>
                    <a:close/>
                    <a:moveTo>
                      <a:pt x="850" y="88"/>
                    </a:moveTo>
                    <a:lnTo>
                      <a:pt x="855" y="88"/>
                    </a:lnTo>
                    <a:lnTo>
                      <a:pt x="858" y="81"/>
                    </a:lnTo>
                    <a:lnTo>
                      <a:pt x="853" y="81"/>
                    </a:lnTo>
                    <a:lnTo>
                      <a:pt x="850" y="88"/>
                    </a:lnTo>
                    <a:close/>
                    <a:moveTo>
                      <a:pt x="841" y="88"/>
                    </a:moveTo>
                    <a:lnTo>
                      <a:pt x="846" y="88"/>
                    </a:lnTo>
                    <a:lnTo>
                      <a:pt x="848" y="81"/>
                    </a:lnTo>
                    <a:lnTo>
                      <a:pt x="843" y="81"/>
                    </a:lnTo>
                    <a:lnTo>
                      <a:pt x="841" y="88"/>
                    </a:lnTo>
                    <a:close/>
                    <a:moveTo>
                      <a:pt x="832" y="85"/>
                    </a:moveTo>
                    <a:lnTo>
                      <a:pt x="836" y="85"/>
                    </a:lnTo>
                    <a:lnTo>
                      <a:pt x="839" y="78"/>
                    </a:lnTo>
                    <a:lnTo>
                      <a:pt x="834" y="78"/>
                    </a:lnTo>
                    <a:lnTo>
                      <a:pt x="832" y="85"/>
                    </a:lnTo>
                    <a:close/>
                    <a:moveTo>
                      <a:pt x="822" y="85"/>
                    </a:moveTo>
                    <a:lnTo>
                      <a:pt x="827" y="85"/>
                    </a:lnTo>
                    <a:lnTo>
                      <a:pt x="829" y="78"/>
                    </a:lnTo>
                    <a:lnTo>
                      <a:pt x="824" y="78"/>
                    </a:lnTo>
                    <a:lnTo>
                      <a:pt x="822" y="85"/>
                    </a:lnTo>
                    <a:close/>
                    <a:moveTo>
                      <a:pt x="813" y="83"/>
                    </a:moveTo>
                    <a:lnTo>
                      <a:pt x="817" y="85"/>
                    </a:lnTo>
                    <a:lnTo>
                      <a:pt x="820" y="78"/>
                    </a:lnTo>
                    <a:lnTo>
                      <a:pt x="815" y="76"/>
                    </a:lnTo>
                    <a:lnTo>
                      <a:pt x="813" y="83"/>
                    </a:lnTo>
                    <a:close/>
                    <a:moveTo>
                      <a:pt x="803" y="83"/>
                    </a:moveTo>
                    <a:lnTo>
                      <a:pt x="808" y="83"/>
                    </a:lnTo>
                    <a:lnTo>
                      <a:pt x="810" y="76"/>
                    </a:lnTo>
                    <a:lnTo>
                      <a:pt x="806" y="76"/>
                    </a:lnTo>
                    <a:lnTo>
                      <a:pt x="803" y="83"/>
                    </a:lnTo>
                    <a:close/>
                    <a:moveTo>
                      <a:pt x="794" y="83"/>
                    </a:moveTo>
                    <a:lnTo>
                      <a:pt x="798" y="83"/>
                    </a:lnTo>
                    <a:lnTo>
                      <a:pt x="801" y="76"/>
                    </a:lnTo>
                    <a:lnTo>
                      <a:pt x="796" y="76"/>
                    </a:lnTo>
                    <a:lnTo>
                      <a:pt x="794" y="83"/>
                    </a:lnTo>
                    <a:close/>
                    <a:moveTo>
                      <a:pt x="784" y="81"/>
                    </a:moveTo>
                    <a:lnTo>
                      <a:pt x="789" y="81"/>
                    </a:lnTo>
                    <a:lnTo>
                      <a:pt x="791" y="73"/>
                    </a:lnTo>
                    <a:lnTo>
                      <a:pt x="787" y="73"/>
                    </a:lnTo>
                    <a:lnTo>
                      <a:pt x="784" y="81"/>
                    </a:lnTo>
                    <a:close/>
                    <a:moveTo>
                      <a:pt x="775" y="81"/>
                    </a:moveTo>
                    <a:lnTo>
                      <a:pt x="779" y="81"/>
                    </a:lnTo>
                    <a:lnTo>
                      <a:pt x="782" y="73"/>
                    </a:lnTo>
                    <a:lnTo>
                      <a:pt x="777" y="73"/>
                    </a:lnTo>
                    <a:lnTo>
                      <a:pt x="775" y="81"/>
                    </a:lnTo>
                    <a:close/>
                    <a:moveTo>
                      <a:pt x="765" y="81"/>
                    </a:moveTo>
                    <a:lnTo>
                      <a:pt x="770" y="81"/>
                    </a:lnTo>
                    <a:lnTo>
                      <a:pt x="772" y="73"/>
                    </a:lnTo>
                    <a:lnTo>
                      <a:pt x="768" y="73"/>
                    </a:lnTo>
                    <a:lnTo>
                      <a:pt x="765" y="81"/>
                    </a:lnTo>
                    <a:close/>
                    <a:moveTo>
                      <a:pt x="756" y="78"/>
                    </a:moveTo>
                    <a:lnTo>
                      <a:pt x="761" y="78"/>
                    </a:lnTo>
                    <a:lnTo>
                      <a:pt x="763" y="71"/>
                    </a:lnTo>
                    <a:lnTo>
                      <a:pt x="758" y="71"/>
                    </a:lnTo>
                    <a:lnTo>
                      <a:pt x="756" y="78"/>
                    </a:lnTo>
                    <a:close/>
                    <a:moveTo>
                      <a:pt x="746" y="78"/>
                    </a:moveTo>
                    <a:lnTo>
                      <a:pt x="751" y="78"/>
                    </a:lnTo>
                    <a:lnTo>
                      <a:pt x="753" y="71"/>
                    </a:lnTo>
                    <a:lnTo>
                      <a:pt x="749" y="71"/>
                    </a:lnTo>
                    <a:lnTo>
                      <a:pt x="746" y="78"/>
                    </a:lnTo>
                    <a:close/>
                    <a:moveTo>
                      <a:pt x="737" y="76"/>
                    </a:moveTo>
                    <a:lnTo>
                      <a:pt x="742" y="78"/>
                    </a:lnTo>
                    <a:lnTo>
                      <a:pt x="744" y="71"/>
                    </a:lnTo>
                    <a:lnTo>
                      <a:pt x="739" y="69"/>
                    </a:lnTo>
                    <a:lnTo>
                      <a:pt x="737" y="76"/>
                    </a:lnTo>
                    <a:close/>
                    <a:moveTo>
                      <a:pt x="727" y="76"/>
                    </a:moveTo>
                    <a:lnTo>
                      <a:pt x="732" y="76"/>
                    </a:lnTo>
                    <a:lnTo>
                      <a:pt x="734" y="69"/>
                    </a:lnTo>
                    <a:lnTo>
                      <a:pt x="730" y="69"/>
                    </a:lnTo>
                    <a:lnTo>
                      <a:pt x="727" y="76"/>
                    </a:lnTo>
                    <a:close/>
                    <a:moveTo>
                      <a:pt x="718" y="76"/>
                    </a:moveTo>
                    <a:lnTo>
                      <a:pt x="723" y="76"/>
                    </a:lnTo>
                    <a:lnTo>
                      <a:pt x="725" y="69"/>
                    </a:lnTo>
                    <a:lnTo>
                      <a:pt x="720" y="69"/>
                    </a:lnTo>
                    <a:lnTo>
                      <a:pt x="718" y="76"/>
                    </a:lnTo>
                    <a:close/>
                    <a:moveTo>
                      <a:pt x="708" y="73"/>
                    </a:moveTo>
                    <a:lnTo>
                      <a:pt x="713" y="73"/>
                    </a:lnTo>
                    <a:lnTo>
                      <a:pt x="716" y="66"/>
                    </a:lnTo>
                    <a:lnTo>
                      <a:pt x="711" y="66"/>
                    </a:lnTo>
                    <a:lnTo>
                      <a:pt x="708" y="73"/>
                    </a:lnTo>
                    <a:close/>
                    <a:moveTo>
                      <a:pt x="699" y="73"/>
                    </a:moveTo>
                    <a:lnTo>
                      <a:pt x="704" y="73"/>
                    </a:lnTo>
                    <a:lnTo>
                      <a:pt x="706" y="66"/>
                    </a:lnTo>
                    <a:lnTo>
                      <a:pt x="701" y="66"/>
                    </a:lnTo>
                    <a:lnTo>
                      <a:pt x="699" y="73"/>
                    </a:lnTo>
                    <a:close/>
                    <a:moveTo>
                      <a:pt x="689" y="73"/>
                    </a:moveTo>
                    <a:lnTo>
                      <a:pt x="694" y="73"/>
                    </a:lnTo>
                    <a:lnTo>
                      <a:pt x="697" y="66"/>
                    </a:lnTo>
                    <a:lnTo>
                      <a:pt x="692" y="66"/>
                    </a:lnTo>
                    <a:lnTo>
                      <a:pt x="689" y="73"/>
                    </a:lnTo>
                    <a:close/>
                    <a:moveTo>
                      <a:pt x="680" y="71"/>
                    </a:moveTo>
                    <a:lnTo>
                      <a:pt x="685" y="71"/>
                    </a:lnTo>
                    <a:lnTo>
                      <a:pt x="687" y="64"/>
                    </a:lnTo>
                    <a:lnTo>
                      <a:pt x="682" y="64"/>
                    </a:lnTo>
                    <a:lnTo>
                      <a:pt x="680" y="71"/>
                    </a:lnTo>
                    <a:close/>
                    <a:moveTo>
                      <a:pt x="671" y="71"/>
                    </a:moveTo>
                    <a:lnTo>
                      <a:pt x="675" y="71"/>
                    </a:lnTo>
                    <a:lnTo>
                      <a:pt x="678" y="64"/>
                    </a:lnTo>
                    <a:lnTo>
                      <a:pt x="673" y="64"/>
                    </a:lnTo>
                    <a:lnTo>
                      <a:pt x="671" y="71"/>
                    </a:lnTo>
                    <a:close/>
                    <a:moveTo>
                      <a:pt x="661" y="69"/>
                    </a:moveTo>
                    <a:lnTo>
                      <a:pt x="666" y="71"/>
                    </a:lnTo>
                    <a:lnTo>
                      <a:pt x="668" y="64"/>
                    </a:lnTo>
                    <a:lnTo>
                      <a:pt x="663" y="62"/>
                    </a:lnTo>
                    <a:lnTo>
                      <a:pt x="661" y="69"/>
                    </a:lnTo>
                    <a:close/>
                    <a:moveTo>
                      <a:pt x="652" y="69"/>
                    </a:moveTo>
                    <a:lnTo>
                      <a:pt x="656" y="69"/>
                    </a:lnTo>
                    <a:lnTo>
                      <a:pt x="659" y="62"/>
                    </a:lnTo>
                    <a:lnTo>
                      <a:pt x="654" y="62"/>
                    </a:lnTo>
                    <a:lnTo>
                      <a:pt x="652" y="69"/>
                    </a:lnTo>
                    <a:close/>
                    <a:moveTo>
                      <a:pt x="642" y="69"/>
                    </a:moveTo>
                    <a:lnTo>
                      <a:pt x="647" y="69"/>
                    </a:lnTo>
                    <a:lnTo>
                      <a:pt x="649" y="62"/>
                    </a:lnTo>
                    <a:lnTo>
                      <a:pt x="644" y="62"/>
                    </a:lnTo>
                    <a:lnTo>
                      <a:pt x="642" y="69"/>
                    </a:lnTo>
                    <a:close/>
                    <a:moveTo>
                      <a:pt x="633" y="66"/>
                    </a:moveTo>
                    <a:lnTo>
                      <a:pt x="637" y="69"/>
                    </a:lnTo>
                    <a:lnTo>
                      <a:pt x="640" y="62"/>
                    </a:lnTo>
                    <a:lnTo>
                      <a:pt x="635" y="59"/>
                    </a:lnTo>
                    <a:lnTo>
                      <a:pt x="633" y="66"/>
                    </a:lnTo>
                    <a:close/>
                    <a:moveTo>
                      <a:pt x="623" y="66"/>
                    </a:moveTo>
                    <a:lnTo>
                      <a:pt x="628" y="66"/>
                    </a:lnTo>
                    <a:lnTo>
                      <a:pt x="630" y="59"/>
                    </a:lnTo>
                    <a:lnTo>
                      <a:pt x="626" y="59"/>
                    </a:lnTo>
                    <a:lnTo>
                      <a:pt x="623" y="66"/>
                    </a:lnTo>
                    <a:close/>
                    <a:moveTo>
                      <a:pt x="616" y="66"/>
                    </a:moveTo>
                    <a:lnTo>
                      <a:pt x="621" y="66"/>
                    </a:lnTo>
                    <a:lnTo>
                      <a:pt x="621" y="59"/>
                    </a:lnTo>
                    <a:lnTo>
                      <a:pt x="616" y="59"/>
                    </a:lnTo>
                    <a:lnTo>
                      <a:pt x="616" y="66"/>
                    </a:lnTo>
                    <a:close/>
                    <a:moveTo>
                      <a:pt x="607" y="64"/>
                    </a:moveTo>
                    <a:lnTo>
                      <a:pt x="611" y="64"/>
                    </a:lnTo>
                    <a:lnTo>
                      <a:pt x="611" y="57"/>
                    </a:lnTo>
                    <a:lnTo>
                      <a:pt x="607" y="57"/>
                    </a:lnTo>
                    <a:lnTo>
                      <a:pt x="607" y="64"/>
                    </a:lnTo>
                    <a:close/>
                    <a:moveTo>
                      <a:pt x="597" y="64"/>
                    </a:moveTo>
                    <a:lnTo>
                      <a:pt x="602" y="64"/>
                    </a:lnTo>
                    <a:lnTo>
                      <a:pt x="602" y="57"/>
                    </a:lnTo>
                    <a:lnTo>
                      <a:pt x="597" y="57"/>
                    </a:lnTo>
                    <a:lnTo>
                      <a:pt x="597" y="64"/>
                    </a:lnTo>
                    <a:close/>
                    <a:moveTo>
                      <a:pt x="588" y="62"/>
                    </a:moveTo>
                    <a:lnTo>
                      <a:pt x="592" y="64"/>
                    </a:lnTo>
                    <a:lnTo>
                      <a:pt x="592" y="57"/>
                    </a:lnTo>
                    <a:lnTo>
                      <a:pt x="588" y="54"/>
                    </a:lnTo>
                    <a:lnTo>
                      <a:pt x="588" y="62"/>
                    </a:lnTo>
                    <a:close/>
                    <a:moveTo>
                      <a:pt x="578" y="62"/>
                    </a:moveTo>
                    <a:lnTo>
                      <a:pt x="583" y="62"/>
                    </a:lnTo>
                    <a:lnTo>
                      <a:pt x="583" y="54"/>
                    </a:lnTo>
                    <a:lnTo>
                      <a:pt x="578" y="54"/>
                    </a:lnTo>
                    <a:lnTo>
                      <a:pt x="578" y="62"/>
                    </a:lnTo>
                    <a:close/>
                    <a:moveTo>
                      <a:pt x="569" y="62"/>
                    </a:moveTo>
                    <a:lnTo>
                      <a:pt x="573" y="62"/>
                    </a:lnTo>
                    <a:lnTo>
                      <a:pt x="573" y="54"/>
                    </a:lnTo>
                    <a:lnTo>
                      <a:pt x="569" y="54"/>
                    </a:lnTo>
                    <a:lnTo>
                      <a:pt x="569" y="62"/>
                    </a:lnTo>
                    <a:close/>
                    <a:moveTo>
                      <a:pt x="559" y="59"/>
                    </a:moveTo>
                    <a:lnTo>
                      <a:pt x="564" y="62"/>
                    </a:lnTo>
                    <a:lnTo>
                      <a:pt x="564" y="54"/>
                    </a:lnTo>
                    <a:lnTo>
                      <a:pt x="559" y="52"/>
                    </a:lnTo>
                    <a:lnTo>
                      <a:pt x="559" y="59"/>
                    </a:lnTo>
                    <a:close/>
                    <a:moveTo>
                      <a:pt x="550" y="59"/>
                    </a:moveTo>
                    <a:lnTo>
                      <a:pt x="554" y="59"/>
                    </a:lnTo>
                    <a:lnTo>
                      <a:pt x="554" y="52"/>
                    </a:lnTo>
                    <a:lnTo>
                      <a:pt x="550" y="52"/>
                    </a:lnTo>
                    <a:lnTo>
                      <a:pt x="550" y="59"/>
                    </a:lnTo>
                    <a:close/>
                    <a:moveTo>
                      <a:pt x="540" y="59"/>
                    </a:moveTo>
                    <a:lnTo>
                      <a:pt x="545" y="59"/>
                    </a:lnTo>
                    <a:lnTo>
                      <a:pt x="545" y="52"/>
                    </a:lnTo>
                    <a:lnTo>
                      <a:pt x="540" y="52"/>
                    </a:lnTo>
                    <a:lnTo>
                      <a:pt x="540" y="59"/>
                    </a:lnTo>
                    <a:close/>
                    <a:moveTo>
                      <a:pt x="531" y="57"/>
                    </a:moveTo>
                    <a:lnTo>
                      <a:pt x="536" y="57"/>
                    </a:lnTo>
                    <a:lnTo>
                      <a:pt x="536" y="50"/>
                    </a:lnTo>
                    <a:lnTo>
                      <a:pt x="531" y="50"/>
                    </a:lnTo>
                    <a:lnTo>
                      <a:pt x="531" y="57"/>
                    </a:lnTo>
                    <a:close/>
                    <a:moveTo>
                      <a:pt x="521" y="57"/>
                    </a:moveTo>
                    <a:lnTo>
                      <a:pt x="526" y="57"/>
                    </a:lnTo>
                    <a:lnTo>
                      <a:pt x="526" y="50"/>
                    </a:lnTo>
                    <a:lnTo>
                      <a:pt x="521" y="50"/>
                    </a:lnTo>
                    <a:lnTo>
                      <a:pt x="521" y="57"/>
                    </a:lnTo>
                    <a:close/>
                    <a:moveTo>
                      <a:pt x="512" y="54"/>
                    </a:moveTo>
                    <a:lnTo>
                      <a:pt x="517" y="57"/>
                    </a:lnTo>
                    <a:lnTo>
                      <a:pt x="517" y="50"/>
                    </a:lnTo>
                    <a:lnTo>
                      <a:pt x="512" y="47"/>
                    </a:lnTo>
                    <a:lnTo>
                      <a:pt x="512" y="54"/>
                    </a:lnTo>
                    <a:close/>
                    <a:moveTo>
                      <a:pt x="502" y="54"/>
                    </a:moveTo>
                    <a:lnTo>
                      <a:pt x="507" y="54"/>
                    </a:lnTo>
                    <a:lnTo>
                      <a:pt x="507" y="47"/>
                    </a:lnTo>
                    <a:lnTo>
                      <a:pt x="502" y="47"/>
                    </a:lnTo>
                    <a:lnTo>
                      <a:pt x="502" y="54"/>
                    </a:lnTo>
                    <a:close/>
                    <a:moveTo>
                      <a:pt x="493" y="54"/>
                    </a:moveTo>
                    <a:lnTo>
                      <a:pt x="498" y="54"/>
                    </a:lnTo>
                    <a:lnTo>
                      <a:pt x="498" y="47"/>
                    </a:lnTo>
                    <a:lnTo>
                      <a:pt x="493" y="47"/>
                    </a:lnTo>
                    <a:lnTo>
                      <a:pt x="493" y="54"/>
                    </a:lnTo>
                    <a:close/>
                    <a:moveTo>
                      <a:pt x="483" y="52"/>
                    </a:moveTo>
                    <a:lnTo>
                      <a:pt x="488" y="54"/>
                    </a:lnTo>
                    <a:lnTo>
                      <a:pt x="488" y="47"/>
                    </a:lnTo>
                    <a:lnTo>
                      <a:pt x="483" y="45"/>
                    </a:lnTo>
                    <a:lnTo>
                      <a:pt x="483" y="52"/>
                    </a:lnTo>
                    <a:close/>
                    <a:moveTo>
                      <a:pt x="474" y="52"/>
                    </a:moveTo>
                    <a:lnTo>
                      <a:pt x="479" y="52"/>
                    </a:lnTo>
                    <a:lnTo>
                      <a:pt x="479" y="45"/>
                    </a:lnTo>
                    <a:lnTo>
                      <a:pt x="474" y="45"/>
                    </a:lnTo>
                    <a:lnTo>
                      <a:pt x="474" y="52"/>
                    </a:lnTo>
                    <a:close/>
                    <a:moveTo>
                      <a:pt x="464" y="52"/>
                    </a:moveTo>
                    <a:lnTo>
                      <a:pt x="469" y="52"/>
                    </a:lnTo>
                    <a:lnTo>
                      <a:pt x="469" y="45"/>
                    </a:lnTo>
                    <a:lnTo>
                      <a:pt x="464" y="45"/>
                    </a:lnTo>
                    <a:lnTo>
                      <a:pt x="464" y="52"/>
                    </a:lnTo>
                    <a:close/>
                    <a:moveTo>
                      <a:pt x="455" y="50"/>
                    </a:moveTo>
                    <a:lnTo>
                      <a:pt x="460" y="50"/>
                    </a:lnTo>
                    <a:lnTo>
                      <a:pt x="460" y="43"/>
                    </a:lnTo>
                    <a:lnTo>
                      <a:pt x="455" y="43"/>
                    </a:lnTo>
                    <a:lnTo>
                      <a:pt x="455" y="50"/>
                    </a:lnTo>
                    <a:close/>
                    <a:moveTo>
                      <a:pt x="446" y="50"/>
                    </a:moveTo>
                    <a:lnTo>
                      <a:pt x="450" y="50"/>
                    </a:lnTo>
                    <a:lnTo>
                      <a:pt x="450" y="43"/>
                    </a:lnTo>
                    <a:lnTo>
                      <a:pt x="446" y="43"/>
                    </a:lnTo>
                    <a:lnTo>
                      <a:pt x="446" y="50"/>
                    </a:lnTo>
                    <a:close/>
                    <a:moveTo>
                      <a:pt x="436" y="50"/>
                    </a:moveTo>
                    <a:lnTo>
                      <a:pt x="441" y="50"/>
                    </a:lnTo>
                    <a:lnTo>
                      <a:pt x="441" y="43"/>
                    </a:lnTo>
                    <a:lnTo>
                      <a:pt x="436" y="43"/>
                    </a:lnTo>
                    <a:lnTo>
                      <a:pt x="436" y="50"/>
                    </a:lnTo>
                    <a:close/>
                    <a:moveTo>
                      <a:pt x="427" y="47"/>
                    </a:moveTo>
                    <a:lnTo>
                      <a:pt x="431" y="47"/>
                    </a:lnTo>
                    <a:lnTo>
                      <a:pt x="431" y="40"/>
                    </a:lnTo>
                    <a:lnTo>
                      <a:pt x="427" y="40"/>
                    </a:lnTo>
                    <a:lnTo>
                      <a:pt x="427" y="47"/>
                    </a:lnTo>
                    <a:close/>
                    <a:moveTo>
                      <a:pt x="417" y="47"/>
                    </a:moveTo>
                    <a:lnTo>
                      <a:pt x="422" y="47"/>
                    </a:lnTo>
                    <a:lnTo>
                      <a:pt x="422" y="40"/>
                    </a:lnTo>
                    <a:lnTo>
                      <a:pt x="417" y="40"/>
                    </a:lnTo>
                    <a:lnTo>
                      <a:pt x="417" y="47"/>
                    </a:lnTo>
                    <a:close/>
                    <a:moveTo>
                      <a:pt x="408" y="45"/>
                    </a:moveTo>
                    <a:lnTo>
                      <a:pt x="412" y="47"/>
                    </a:lnTo>
                    <a:lnTo>
                      <a:pt x="412" y="40"/>
                    </a:lnTo>
                    <a:lnTo>
                      <a:pt x="408" y="38"/>
                    </a:lnTo>
                    <a:lnTo>
                      <a:pt x="408" y="45"/>
                    </a:lnTo>
                    <a:close/>
                    <a:moveTo>
                      <a:pt x="398" y="45"/>
                    </a:moveTo>
                    <a:lnTo>
                      <a:pt x="403" y="45"/>
                    </a:lnTo>
                    <a:lnTo>
                      <a:pt x="403" y="38"/>
                    </a:lnTo>
                    <a:lnTo>
                      <a:pt x="398" y="38"/>
                    </a:lnTo>
                    <a:lnTo>
                      <a:pt x="398" y="45"/>
                    </a:lnTo>
                    <a:close/>
                    <a:moveTo>
                      <a:pt x="389" y="45"/>
                    </a:moveTo>
                    <a:lnTo>
                      <a:pt x="393" y="45"/>
                    </a:lnTo>
                    <a:lnTo>
                      <a:pt x="393" y="38"/>
                    </a:lnTo>
                    <a:lnTo>
                      <a:pt x="389" y="38"/>
                    </a:lnTo>
                    <a:lnTo>
                      <a:pt x="389" y="45"/>
                    </a:lnTo>
                    <a:close/>
                    <a:moveTo>
                      <a:pt x="379" y="43"/>
                    </a:moveTo>
                    <a:lnTo>
                      <a:pt x="384" y="43"/>
                    </a:lnTo>
                    <a:lnTo>
                      <a:pt x="384" y="35"/>
                    </a:lnTo>
                    <a:lnTo>
                      <a:pt x="379" y="35"/>
                    </a:lnTo>
                    <a:lnTo>
                      <a:pt x="379" y="43"/>
                    </a:lnTo>
                    <a:close/>
                    <a:moveTo>
                      <a:pt x="370" y="43"/>
                    </a:moveTo>
                    <a:lnTo>
                      <a:pt x="374" y="43"/>
                    </a:lnTo>
                    <a:lnTo>
                      <a:pt x="374" y="35"/>
                    </a:lnTo>
                    <a:lnTo>
                      <a:pt x="370" y="35"/>
                    </a:lnTo>
                    <a:lnTo>
                      <a:pt x="370" y="43"/>
                    </a:lnTo>
                    <a:close/>
                    <a:moveTo>
                      <a:pt x="360" y="43"/>
                    </a:moveTo>
                    <a:lnTo>
                      <a:pt x="365" y="43"/>
                    </a:lnTo>
                    <a:lnTo>
                      <a:pt x="365" y="35"/>
                    </a:lnTo>
                    <a:lnTo>
                      <a:pt x="360" y="35"/>
                    </a:lnTo>
                    <a:lnTo>
                      <a:pt x="360" y="43"/>
                    </a:lnTo>
                    <a:close/>
                    <a:moveTo>
                      <a:pt x="351" y="40"/>
                    </a:moveTo>
                    <a:lnTo>
                      <a:pt x="356" y="40"/>
                    </a:lnTo>
                    <a:lnTo>
                      <a:pt x="356" y="33"/>
                    </a:lnTo>
                    <a:lnTo>
                      <a:pt x="351" y="33"/>
                    </a:lnTo>
                    <a:lnTo>
                      <a:pt x="351" y="40"/>
                    </a:lnTo>
                    <a:close/>
                    <a:moveTo>
                      <a:pt x="341" y="40"/>
                    </a:moveTo>
                    <a:lnTo>
                      <a:pt x="346" y="40"/>
                    </a:lnTo>
                    <a:lnTo>
                      <a:pt x="346" y="33"/>
                    </a:lnTo>
                    <a:lnTo>
                      <a:pt x="341" y="33"/>
                    </a:lnTo>
                    <a:lnTo>
                      <a:pt x="341" y="40"/>
                    </a:lnTo>
                    <a:close/>
                    <a:moveTo>
                      <a:pt x="332" y="38"/>
                    </a:moveTo>
                    <a:lnTo>
                      <a:pt x="337" y="40"/>
                    </a:lnTo>
                    <a:lnTo>
                      <a:pt x="337" y="33"/>
                    </a:lnTo>
                    <a:lnTo>
                      <a:pt x="332" y="31"/>
                    </a:lnTo>
                    <a:lnTo>
                      <a:pt x="332" y="38"/>
                    </a:lnTo>
                    <a:close/>
                    <a:moveTo>
                      <a:pt x="322" y="38"/>
                    </a:moveTo>
                    <a:lnTo>
                      <a:pt x="327" y="38"/>
                    </a:lnTo>
                    <a:lnTo>
                      <a:pt x="327" y="31"/>
                    </a:lnTo>
                    <a:lnTo>
                      <a:pt x="322" y="31"/>
                    </a:lnTo>
                    <a:lnTo>
                      <a:pt x="322" y="38"/>
                    </a:lnTo>
                    <a:close/>
                    <a:moveTo>
                      <a:pt x="313" y="38"/>
                    </a:moveTo>
                    <a:lnTo>
                      <a:pt x="318" y="38"/>
                    </a:lnTo>
                    <a:lnTo>
                      <a:pt x="318" y="31"/>
                    </a:lnTo>
                    <a:lnTo>
                      <a:pt x="313" y="31"/>
                    </a:lnTo>
                    <a:lnTo>
                      <a:pt x="313" y="38"/>
                    </a:lnTo>
                    <a:close/>
                    <a:moveTo>
                      <a:pt x="303" y="35"/>
                    </a:moveTo>
                    <a:lnTo>
                      <a:pt x="308" y="35"/>
                    </a:lnTo>
                    <a:lnTo>
                      <a:pt x="308" y="28"/>
                    </a:lnTo>
                    <a:lnTo>
                      <a:pt x="303" y="28"/>
                    </a:lnTo>
                    <a:lnTo>
                      <a:pt x="303" y="35"/>
                    </a:lnTo>
                    <a:close/>
                    <a:moveTo>
                      <a:pt x="294" y="35"/>
                    </a:moveTo>
                    <a:lnTo>
                      <a:pt x="299" y="35"/>
                    </a:lnTo>
                    <a:lnTo>
                      <a:pt x="299" y="28"/>
                    </a:lnTo>
                    <a:lnTo>
                      <a:pt x="294" y="28"/>
                    </a:lnTo>
                    <a:lnTo>
                      <a:pt x="294" y="35"/>
                    </a:lnTo>
                    <a:close/>
                    <a:moveTo>
                      <a:pt x="285" y="35"/>
                    </a:moveTo>
                    <a:lnTo>
                      <a:pt x="289" y="35"/>
                    </a:lnTo>
                    <a:lnTo>
                      <a:pt x="289" y="28"/>
                    </a:lnTo>
                    <a:lnTo>
                      <a:pt x="285" y="28"/>
                    </a:lnTo>
                    <a:lnTo>
                      <a:pt x="285" y="35"/>
                    </a:lnTo>
                    <a:close/>
                    <a:moveTo>
                      <a:pt x="275" y="33"/>
                    </a:moveTo>
                    <a:lnTo>
                      <a:pt x="280" y="33"/>
                    </a:lnTo>
                    <a:lnTo>
                      <a:pt x="280" y="26"/>
                    </a:lnTo>
                    <a:lnTo>
                      <a:pt x="275" y="26"/>
                    </a:lnTo>
                    <a:lnTo>
                      <a:pt x="275" y="33"/>
                    </a:lnTo>
                    <a:close/>
                    <a:moveTo>
                      <a:pt x="266" y="33"/>
                    </a:moveTo>
                    <a:lnTo>
                      <a:pt x="270" y="33"/>
                    </a:lnTo>
                    <a:lnTo>
                      <a:pt x="270" y="26"/>
                    </a:lnTo>
                    <a:lnTo>
                      <a:pt x="266" y="26"/>
                    </a:lnTo>
                    <a:lnTo>
                      <a:pt x="266" y="33"/>
                    </a:lnTo>
                    <a:close/>
                    <a:moveTo>
                      <a:pt x="256" y="31"/>
                    </a:moveTo>
                    <a:lnTo>
                      <a:pt x="261" y="33"/>
                    </a:lnTo>
                    <a:lnTo>
                      <a:pt x="261" y="26"/>
                    </a:lnTo>
                    <a:lnTo>
                      <a:pt x="256" y="24"/>
                    </a:lnTo>
                    <a:lnTo>
                      <a:pt x="256" y="31"/>
                    </a:lnTo>
                    <a:close/>
                    <a:moveTo>
                      <a:pt x="247" y="31"/>
                    </a:moveTo>
                    <a:lnTo>
                      <a:pt x="251" y="31"/>
                    </a:lnTo>
                    <a:lnTo>
                      <a:pt x="251" y="24"/>
                    </a:lnTo>
                    <a:lnTo>
                      <a:pt x="247" y="24"/>
                    </a:lnTo>
                    <a:lnTo>
                      <a:pt x="247" y="31"/>
                    </a:lnTo>
                    <a:close/>
                    <a:moveTo>
                      <a:pt x="237" y="31"/>
                    </a:moveTo>
                    <a:lnTo>
                      <a:pt x="242" y="31"/>
                    </a:lnTo>
                    <a:lnTo>
                      <a:pt x="242" y="24"/>
                    </a:lnTo>
                    <a:lnTo>
                      <a:pt x="237" y="24"/>
                    </a:lnTo>
                    <a:lnTo>
                      <a:pt x="237" y="31"/>
                    </a:lnTo>
                    <a:close/>
                    <a:moveTo>
                      <a:pt x="228" y="28"/>
                    </a:moveTo>
                    <a:lnTo>
                      <a:pt x="232" y="31"/>
                    </a:lnTo>
                    <a:lnTo>
                      <a:pt x="232" y="24"/>
                    </a:lnTo>
                    <a:lnTo>
                      <a:pt x="228" y="21"/>
                    </a:lnTo>
                    <a:lnTo>
                      <a:pt x="228" y="28"/>
                    </a:lnTo>
                    <a:close/>
                    <a:moveTo>
                      <a:pt x="218" y="28"/>
                    </a:moveTo>
                    <a:lnTo>
                      <a:pt x="223" y="28"/>
                    </a:lnTo>
                    <a:lnTo>
                      <a:pt x="223" y="21"/>
                    </a:lnTo>
                    <a:lnTo>
                      <a:pt x="218" y="21"/>
                    </a:lnTo>
                    <a:lnTo>
                      <a:pt x="218" y="28"/>
                    </a:lnTo>
                    <a:close/>
                    <a:moveTo>
                      <a:pt x="209" y="28"/>
                    </a:moveTo>
                    <a:lnTo>
                      <a:pt x="213" y="28"/>
                    </a:lnTo>
                    <a:lnTo>
                      <a:pt x="213" y="21"/>
                    </a:lnTo>
                    <a:lnTo>
                      <a:pt x="209" y="21"/>
                    </a:lnTo>
                    <a:lnTo>
                      <a:pt x="209" y="28"/>
                    </a:lnTo>
                    <a:close/>
                    <a:moveTo>
                      <a:pt x="199" y="26"/>
                    </a:moveTo>
                    <a:lnTo>
                      <a:pt x="204" y="26"/>
                    </a:lnTo>
                    <a:lnTo>
                      <a:pt x="204" y="19"/>
                    </a:lnTo>
                    <a:lnTo>
                      <a:pt x="199" y="19"/>
                    </a:lnTo>
                    <a:lnTo>
                      <a:pt x="199" y="26"/>
                    </a:lnTo>
                    <a:close/>
                    <a:moveTo>
                      <a:pt x="190" y="26"/>
                    </a:moveTo>
                    <a:lnTo>
                      <a:pt x="195" y="26"/>
                    </a:lnTo>
                    <a:lnTo>
                      <a:pt x="195" y="19"/>
                    </a:lnTo>
                    <a:lnTo>
                      <a:pt x="190" y="19"/>
                    </a:lnTo>
                    <a:lnTo>
                      <a:pt x="190" y="26"/>
                    </a:lnTo>
                    <a:close/>
                    <a:moveTo>
                      <a:pt x="180" y="24"/>
                    </a:moveTo>
                    <a:lnTo>
                      <a:pt x="185" y="26"/>
                    </a:lnTo>
                    <a:lnTo>
                      <a:pt x="185" y="19"/>
                    </a:lnTo>
                    <a:lnTo>
                      <a:pt x="180" y="16"/>
                    </a:lnTo>
                    <a:lnTo>
                      <a:pt x="180" y="24"/>
                    </a:lnTo>
                    <a:close/>
                    <a:moveTo>
                      <a:pt x="171" y="24"/>
                    </a:moveTo>
                    <a:lnTo>
                      <a:pt x="176" y="24"/>
                    </a:lnTo>
                    <a:lnTo>
                      <a:pt x="176" y="16"/>
                    </a:lnTo>
                    <a:lnTo>
                      <a:pt x="171" y="16"/>
                    </a:lnTo>
                    <a:lnTo>
                      <a:pt x="171" y="24"/>
                    </a:lnTo>
                    <a:close/>
                    <a:moveTo>
                      <a:pt x="161" y="24"/>
                    </a:moveTo>
                    <a:lnTo>
                      <a:pt x="166" y="24"/>
                    </a:lnTo>
                    <a:lnTo>
                      <a:pt x="166" y="16"/>
                    </a:lnTo>
                    <a:lnTo>
                      <a:pt x="161" y="16"/>
                    </a:lnTo>
                    <a:lnTo>
                      <a:pt x="161" y="24"/>
                    </a:lnTo>
                    <a:close/>
                    <a:moveTo>
                      <a:pt x="152" y="21"/>
                    </a:moveTo>
                    <a:lnTo>
                      <a:pt x="157" y="24"/>
                    </a:lnTo>
                    <a:lnTo>
                      <a:pt x="157" y="16"/>
                    </a:lnTo>
                    <a:lnTo>
                      <a:pt x="152" y="14"/>
                    </a:lnTo>
                    <a:lnTo>
                      <a:pt x="152" y="21"/>
                    </a:lnTo>
                    <a:close/>
                    <a:moveTo>
                      <a:pt x="142" y="21"/>
                    </a:moveTo>
                    <a:lnTo>
                      <a:pt x="147" y="21"/>
                    </a:lnTo>
                    <a:lnTo>
                      <a:pt x="147" y="14"/>
                    </a:lnTo>
                    <a:lnTo>
                      <a:pt x="142" y="14"/>
                    </a:lnTo>
                    <a:lnTo>
                      <a:pt x="142" y="21"/>
                    </a:lnTo>
                    <a:close/>
                    <a:moveTo>
                      <a:pt x="133" y="21"/>
                    </a:moveTo>
                    <a:lnTo>
                      <a:pt x="138" y="21"/>
                    </a:lnTo>
                    <a:lnTo>
                      <a:pt x="138" y="14"/>
                    </a:lnTo>
                    <a:lnTo>
                      <a:pt x="133" y="14"/>
                    </a:lnTo>
                    <a:lnTo>
                      <a:pt x="133" y="21"/>
                    </a:lnTo>
                    <a:close/>
                    <a:moveTo>
                      <a:pt x="123" y="19"/>
                    </a:moveTo>
                    <a:lnTo>
                      <a:pt x="128" y="19"/>
                    </a:lnTo>
                    <a:lnTo>
                      <a:pt x="128" y="12"/>
                    </a:lnTo>
                    <a:lnTo>
                      <a:pt x="123" y="12"/>
                    </a:lnTo>
                    <a:lnTo>
                      <a:pt x="123" y="19"/>
                    </a:lnTo>
                    <a:close/>
                    <a:moveTo>
                      <a:pt x="114" y="19"/>
                    </a:moveTo>
                    <a:lnTo>
                      <a:pt x="119" y="19"/>
                    </a:lnTo>
                    <a:lnTo>
                      <a:pt x="119" y="12"/>
                    </a:lnTo>
                    <a:lnTo>
                      <a:pt x="114" y="12"/>
                    </a:lnTo>
                    <a:lnTo>
                      <a:pt x="114" y="19"/>
                    </a:lnTo>
                    <a:close/>
                    <a:moveTo>
                      <a:pt x="105" y="16"/>
                    </a:moveTo>
                    <a:lnTo>
                      <a:pt x="109" y="19"/>
                    </a:lnTo>
                    <a:lnTo>
                      <a:pt x="109" y="12"/>
                    </a:lnTo>
                    <a:lnTo>
                      <a:pt x="105" y="9"/>
                    </a:lnTo>
                    <a:lnTo>
                      <a:pt x="105" y="16"/>
                    </a:lnTo>
                    <a:close/>
                    <a:moveTo>
                      <a:pt x="95" y="16"/>
                    </a:moveTo>
                    <a:lnTo>
                      <a:pt x="100" y="16"/>
                    </a:lnTo>
                    <a:lnTo>
                      <a:pt x="100" y="9"/>
                    </a:lnTo>
                    <a:lnTo>
                      <a:pt x="95" y="9"/>
                    </a:lnTo>
                    <a:lnTo>
                      <a:pt x="95" y="16"/>
                    </a:lnTo>
                    <a:close/>
                    <a:moveTo>
                      <a:pt x="86" y="16"/>
                    </a:moveTo>
                    <a:lnTo>
                      <a:pt x="90" y="16"/>
                    </a:lnTo>
                    <a:lnTo>
                      <a:pt x="90" y="9"/>
                    </a:lnTo>
                    <a:lnTo>
                      <a:pt x="86" y="9"/>
                    </a:lnTo>
                    <a:lnTo>
                      <a:pt x="86" y="16"/>
                    </a:lnTo>
                    <a:close/>
                    <a:moveTo>
                      <a:pt x="76" y="14"/>
                    </a:moveTo>
                    <a:lnTo>
                      <a:pt x="81" y="16"/>
                    </a:lnTo>
                    <a:lnTo>
                      <a:pt x="81" y="9"/>
                    </a:lnTo>
                    <a:lnTo>
                      <a:pt x="76" y="7"/>
                    </a:lnTo>
                    <a:lnTo>
                      <a:pt x="76" y="14"/>
                    </a:lnTo>
                    <a:close/>
                    <a:moveTo>
                      <a:pt x="67" y="14"/>
                    </a:moveTo>
                    <a:lnTo>
                      <a:pt x="71" y="14"/>
                    </a:lnTo>
                    <a:lnTo>
                      <a:pt x="71" y="7"/>
                    </a:lnTo>
                    <a:lnTo>
                      <a:pt x="67" y="7"/>
                    </a:lnTo>
                    <a:lnTo>
                      <a:pt x="67" y="14"/>
                    </a:lnTo>
                    <a:close/>
                    <a:moveTo>
                      <a:pt x="57" y="14"/>
                    </a:moveTo>
                    <a:lnTo>
                      <a:pt x="62" y="14"/>
                    </a:lnTo>
                    <a:lnTo>
                      <a:pt x="62" y="7"/>
                    </a:lnTo>
                    <a:lnTo>
                      <a:pt x="57" y="7"/>
                    </a:lnTo>
                    <a:lnTo>
                      <a:pt x="57" y="14"/>
                    </a:lnTo>
                    <a:close/>
                    <a:moveTo>
                      <a:pt x="48" y="12"/>
                    </a:moveTo>
                    <a:lnTo>
                      <a:pt x="52" y="12"/>
                    </a:lnTo>
                    <a:lnTo>
                      <a:pt x="52" y="5"/>
                    </a:lnTo>
                    <a:lnTo>
                      <a:pt x="48" y="5"/>
                    </a:lnTo>
                    <a:lnTo>
                      <a:pt x="48" y="12"/>
                    </a:lnTo>
                    <a:close/>
                    <a:moveTo>
                      <a:pt x="38" y="12"/>
                    </a:moveTo>
                    <a:lnTo>
                      <a:pt x="43" y="12"/>
                    </a:lnTo>
                    <a:lnTo>
                      <a:pt x="43" y="5"/>
                    </a:lnTo>
                    <a:lnTo>
                      <a:pt x="38" y="5"/>
                    </a:lnTo>
                    <a:lnTo>
                      <a:pt x="38" y="12"/>
                    </a:lnTo>
                    <a:close/>
                    <a:moveTo>
                      <a:pt x="29" y="9"/>
                    </a:moveTo>
                    <a:lnTo>
                      <a:pt x="33" y="12"/>
                    </a:lnTo>
                    <a:lnTo>
                      <a:pt x="33" y="5"/>
                    </a:lnTo>
                    <a:lnTo>
                      <a:pt x="29" y="5"/>
                    </a:lnTo>
                    <a:lnTo>
                      <a:pt x="29" y="9"/>
                    </a:lnTo>
                    <a:close/>
                    <a:moveTo>
                      <a:pt x="19" y="9"/>
                    </a:moveTo>
                    <a:lnTo>
                      <a:pt x="24" y="9"/>
                    </a:lnTo>
                    <a:lnTo>
                      <a:pt x="24" y="2"/>
                    </a:lnTo>
                    <a:lnTo>
                      <a:pt x="19" y="2"/>
                    </a:lnTo>
                    <a:lnTo>
                      <a:pt x="19" y="9"/>
                    </a:lnTo>
                    <a:close/>
                    <a:moveTo>
                      <a:pt x="10" y="9"/>
                    </a:moveTo>
                    <a:lnTo>
                      <a:pt x="15" y="9"/>
                    </a:lnTo>
                    <a:lnTo>
                      <a:pt x="15" y="2"/>
                    </a:lnTo>
                    <a:lnTo>
                      <a:pt x="10" y="2"/>
                    </a:lnTo>
                    <a:lnTo>
                      <a:pt x="10" y="9"/>
                    </a:lnTo>
                    <a:close/>
                    <a:moveTo>
                      <a:pt x="0" y="7"/>
                    </a:moveTo>
                    <a:lnTo>
                      <a:pt x="5" y="9"/>
                    </a:lnTo>
                    <a:lnTo>
                      <a:pt x="5" y="2"/>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Rectangle 54"/>
              <p:cNvSpPr>
                <a:spLocks noChangeArrowheads="1"/>
              </p:cNvSpPr>
              <p:nvPr/>
            </p:nvSpPr>
            <p:spPr bwMode="auto">
              <a:xfrm>
                <a:off x="2400" y="1301"/>
                <a:ext cx="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5"/>
              <p:cNvSpPr>
                <a:spLocks/>
              </p:cNvSpPr>
              <p:nvPr/>
            </p:nvSpPr>
            <p:spPr bwMode="auto">
              <a:xfrm>
                <a:off x="2400" y="1301"/>
                <a:ext cx="3" cy="7"/>
              </a:xfrm>
              <a:custGeom>
                <a:avLst/>
                <a:gdLst>
                  <a:gd name="T0" fmla="*/ 0 w 3"/>
                  <a:gd name="T1" fmla="*/ 7 h 7"/>
                  <a:gd name="T2" fmla="*/ 3 w 3"/>
                  <a:gd name="T3" fmla="*/ 7 h 7"/>
                  <a:gd name="T4" fmla="*/ 3 w 3"/>
                  <a:gd name="T5" fmla="*/ 0 h 7"/>
                  <a:gd name="T6" fmla="*/ 0 w 3"/>
                  <a:gd name="T7" fmla="*/ 0 h 7"/>
                </a:gdLst>
                <a:ahLst/>
                <a:cxnLst>
                  <a:cxn ang="0">
                    <a:pos x="T0" y="T1"/>
                  </a:cxn>
                  <a:cxn ang="0">
                    <a:pos x="T2" y="T3"/>
                  </a:cxn>
                  <a:cxn ang="0">
                    <a:pos x="T4" y="T5"/>
                  </a:cxn>
                  <a:cxn ang="0">
                    <a:pos x="T6" y="T7"/>
                  </a:cxn>
                </a:cxnLst>
                <a:rect l="0" t="0" r="r" b="b"/>
                <a:pathLst>
                  <a:path w="3" h="7">
                    <a:moveTo>
                      <a:pt x="0" y="7"/>
                    </a:moveTo>
                    <a:lnTo>
                      <a:pt x="3" y="7"/>
                    </a:lnTo>
                    <a:lnTo>
                      <a:pt x="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6"/>
              <p:cNvSpPr>
                <a:spLocks/>
              </p:cNvSpPr>
              <p:nvPr/>
            </p:nvSpPr>
            <p:spPr bwMode="auto">
              <a:xfrm>
                <a:off x="1283" y="1267"/>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7"/>
              <p:cNvSpPr>
                <a:spLocks/>
              </p:cNvSpPr>
              <p:nvPr/>
            </p:nvSpPr>
            <p:spPr bwMode="auto">
              <a:xfrm>
                <a:off x="1283" y="1267"/>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8"/>
              <p:cNvSpPr>
                <a:spLocks noEditPoints="1"/>
              </p:cNvSpPr>
              <p:nvPr/>
            </p:nvSpPr>
            <p:spPr bwMode="auto">
              <a:xfrm>
                <a:off x="1290" y="1267"/>
                <a:ext cx="1108" cy="160"/>
              </a:xfrm>
              <a:custGeom>
                <a:avLst/>
                <a:gdLst>
                  <a:gd name="T0" fmla="*/ 1091 w 1108"/>
                  <a:gd name="T1" fmla="*/ 160 h 160"/>
                  <a:gd name="T2" fmla="*/ 1073 w 1108"/>
                  <a:gd name="T3" fmla="*/ 155 h 160"/>
                  <a:gd name="T4" fmla="*/ 1054 w 1108"/>
                  <a:gd name="T5" fmla="*/ 153 h 160"/>
                  <a:gd name="T6" fmla="*/ 1035 w 1108"/>
                  <a:gd name="T7" fmla="*/ 150 h 160"/>
                  <a:gd name="T8" fmla="*/ 1016 w 1108"/>
                  <a:gd name="T9" fmla="*/ 148 h 160"/>
                  <a:gd name="T10" fmla="*/ 997 w 1108"/>
                  <a:gd name="T11" fmla="*/ 145 h 160"/>
                  <a:gd name="T12" fmla="*/ 980 w 1108"/>
                  <a:gd name="T13" fmla="*/ 143 h 160"/>
                  <a:gd name="T14" fmla="*/ 961 w 1108"/>
                  <a:gd name="T15" fmla="*/ 141 h 160"/>
                  <a:gd name="T16" fmla="*/ 942 w 1108"/>
                  <a:gd name="T17" fmla="*/ 138 h 160"/>
                  <a:gd name="T18" fmla="*/ 923 w 1108"/>
                  <a:gd name="T19" fmla="*/ 136 h 160"/>
                  <a:gd name="T20" fmla="*/ 904 w 1108"/>
                  <a:gd name="T21" fmla="*/ 134 h 160"/>
                  <a:gd name="T22" fmla="*/ 885 w 1108"/>
                  <a:gd name="T23" fmla="*/ 131 h 160"/>
                  <a:gd name="T24" fmla="*/ 867 w 1108"/>
                  <a:gd name="T25" fmla="*/ 129 h 160"/>
                  <a:gd name="T26" fmla="*/ 848 w 1108"/>
                  <a:gd name="T27" fmla="*/ 124 h 160"/>
                  <a:gd name="T28" fmla="*/ 829 w 1108"/>
                  <a:gd name="T29" fmla="*/ 122 h 160"/>
                  <a:gd name="T30" fmla="*/ 810 w 1108"/>
                  <a:gd name="T31" fmla="*/ 119 h 160"/>
                  <a:gd name="T32" fmla="*/ 791 w 1108"/>
                  <a:gd name="T33" fmla="*/ 117 h 160"/>
                  <a:gd name="T34" fmla="*/ 772 w 1108"/>
                  <a:gd name="T35" fmla="*/ 114 h 160"/>
                  <a:gd name="T36" fmla="*/ 753 w 1108"/>
                  <a:gd name="T37" fmla="*/ 112 h 160"/>
                  <a:gd name="T38" fmla="*/ 734 w 1108"/>
                  <a:gd name="T39" fmla="*/ 110 h 160"/>
                  <a:gd name="T40" fmla="*/ 715 w 1108"/>
                  <a:gd name="T41" fmla="*/ 107 h 160"/>
                  <a:gd name="T42" fmla="*/ 696 w 1108"/>
                  <a:gd name="T43" fmla="*/ 105 h 160"/>
                  <a:gd name="T44" fmla="*/ 677 w 1108"/>
                  <a:gd name="T45" fmla="*/ 103 h 160"/>
                  <a:gd name="T46" fmla="*/ 658 w 1108"/>
                  <a:gd name="T47" fmla="*/ 100 h 160"/>
                  <a:gd name="T48" fmla="*/ 639 w 1108"/>
                  <a:gd name="T49" fmla="*/ 95 h 160"/>
                  <a:gd name="T50" fmla="*/ 623 w 1108"/>
                  <a:gd name="T51" fmla="*/ 93 h 160"/>
                  <a:gd name="T52" fmla="*/ 604 w 1108"/>
                  <a:gd name="T53" fmla="*/ 91 h 160"/>
                  <a:gd name="T54" fmla="*/ 585 w 1108"/>
                  <a:gd name="T55" fmla="*/ 88 h 160"/>
                  <a:gd name="T56" fmla="*/ 566 w 1108"/>
                  <a:gd name="T57" fmla="*/ 86 h 160"/>
                  <a:gd name="T58" fmla="*/ 547 w 1108"/>
                  <a:gd name="T59" fmla="*/ 84 h 160"/>
                  <a:gd name="T60" fmla="*/ 528 w 1108"/>
                  <a:gd name="T61" fmla="*/ 81 h 160"/>
                  <a:gd name="T62" fmla="*/ 509 w 1108"/>
                  <a:gd name="T63" fmla="*/ 79 h 160"/>
                  <a:gd name="T64" fmla="*/ 490 w 1108"/>
                  <a:gd name="T65" fmla="*/ 76 h 160"/>
                  <a:gd name="T66" fmla="*/ 471 w 1108"/>
                  <a:gd name="T67" fmla="*/ 74 h 160"/>
                  <a:gd name="T68" fmla="*/ 452 w 1108"/>
                  <a:gd name="T69" fmla="*/ 72 h 160"/>
                  <a:gd name="T70" fmla="*/ 433 w 1108"/>
                  <a:gd name="T71" fmla="*/ 67 h 160"/>
                  <a:gd name="T72" fmla="*/ 414 w 1108"/>
                  <a:gd name="T73" fmla="*/ 65 h 160"/>
                  <a:gd name="T74" fmla="*/ 395 w 1108"/>
                  <a:gd name="T75" fmla="*/ 62 h 160"/>
                  <a:gd name="T76" fmla="*/ 376 w 1108"/>
                  <a:gd name="T77" fmla="*/ 60 h 160"/>
                  <a:gd name="T78" fmla="*/ 357 w 1108"/>
                  <a:gd name="T79" fmla="*/ 57 h 160"/>
                  <a:gd name="T80" fmla="*/ 338 w 1108"/>
                  <a:gd name="T81" fmla="*/ 55 h 160"/>
                  <a:gd name="T82" fmla="*/ 319 w 1108"/>
                  <a:gd name="T83" fmla="*/ 53 h 160"/>
                  <a:gd name="T84" fmla="*/ 301 w 1108"/>
                  <a:gd name="T85" fmla="*/ 50 h 160"/>
                  <a:gd name="T86" fmla="*/ 284 w 1108"/>
                  <a:gd name="T87" fmla="*/ 48 h 160"/>
                  <a:gd name="T88" fmla="*/ 265 w 1108"/>
                  <a:gd name="T89" fmla="*/ 46 h 160"/>
                  <a:gd name="T90" fmla="*/ 246 w 1108"/>
                  <a:gd name="T91" fmla="*/ 43 h 160"/>
                  <a:gd name="T92" fmla="*/ 227 w 1108"/>
                  <a:gd name="T93" fmla="*/ 41 h 160"/>
                  <a:gd name="T94" fmla="*/ 208 w 1108"/>
                  <a:gd name="T95" fmla="*/ 36 h 160"/>
                  <a:gd name="T96" fmla="*/ 189 w 1108"/>
                  <a:gd name="T97" fmla="*/ 34 h 160"/>
                  <a:gd name="T98" fmla="*/ 170 w 1108"/>
                  <a:gd name="T99" fmla="*/ 31 h 160"/>
                  <a:gd name="T100" fmla="*/ 151 w 1108"/>
                  <a:gd name="T101" fmla="*/ 29 h 160"/>
                  <a:gd name="T102" fmla="*/ 132 w 1108"/>
                  <a:gd name="T103" fmla="*/ 27 h 160"/>
                  <a:gd name="T104" fmla="*/ 113 w 1108"/>
                  <a:gd name="T105" fmla="*/ 24 h 160"/>
                  <a:gd name="T106" fmla="*/ 94 w 1108"/>
                  <a:gd name="T107" fmla="*/ 22 h 160"/>
                  <a:gd name="T108" fmla="*/ 76 w 1108"/>
                  <a:gd name="T109" fmla="*/ 19 h 160"/>
                  <a:gd name="T110" fmla="*/ 57 w 1108"/>
                  <a:gd name="T111" fmla="*/ 17 h 160"/>
                  <a:gd name="T112" fmla="*/ 38 w 1108"/>
                  <a:gd name="T113" fmla="*/ 15 h 160"/>
                  <a:gd name="T114" fmla="*/ 19 w 1108"/>
                  <a:gd name="T115" fmla="*/ 12 h 160"/>
                  <a:gd name="T116" fmla="*/ 0 w 1108"/>
                  <a:gd name="T117" fmla="*/ 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8" h="160">
                    <a:moveTo>
                      <a:pt x="1101" y="160"/>
                    </a:moveTo>
                    <a:lnTo>
                      <a:pt x="1106" y="160"/>
                    </a:lnTo>
                    <a:lnTo>
                      <a:pt x="1108" y="153"/>
                    </a:lnTo>
                    <a:lnTo>
                      <a:pt x="1103" y="153"/>
                    </a:lnTo>
                    <a:lnTo>
                      <a:pt x="1101" y="160"/>
                    </a:lnTo>
                    <a:close/>
                    <a:moveTo>
                      <a:pt x="1091" y="160"/>
                    </a:moveTo>
                    <a:lnTo>
                      <a:pt x="1096" y="160"/>
                    </a:lnTo>
                    <a:lnTo>
                      <a:pt x="1099" y="153"/>
                    </a:lnTo>
                    <a:lnTo>
                      <a:pt x="1094" y="153"/>
                    </a:lnTo>
                    <a:lnTo>
                      <a:pt x="1091" y="160"/>
                    </a:lnTo>
                    <a:close/>
                    <a:moveTo>
                      <a:pt x="1082" y="157"/>
                    </a:moveTo>
                    <a:lnTo>
                      <a:pt x="1087" y="157"/>
                    </a:lnTo>
                    <a:lnTo>
                      <a:pt x="1089" y="150"/>
                    </a:lnTo>
                    <a:lnTo>
                      <a:pt x="1084" y="150"/>
                    </a:lnTo>
                    <a:lnTo>
                      <a:pt x="1082" y="157"/>
                    </a:lnTo>
                    <a:close/>
                    <a:moveTo>
                      <a:pt x="1073" y="155"/>
                    </a:moveTo>
                    <a:lnTo>
                      <a:pt x="1077" y="157"/>
                    </a:lnTo>
                    <a:lnTo>
                      <a:pt x="1080" y="150"/>
                    </a:lnTo>
                    <a:lnTo>
                      <a:pt x="1075" y="150"/>
                    </a:lnTo>
                    <a:lnTo>
                      <a:pt x="1073" y="155"/>
                    </a:lnTo>
                    <a:close/>
                    <a:moveTo>
                      <a:pt x="1063" y="155"/>
                    </a:moveTo>
                    <a:lnTo>
                      <a:pt x="1068" y="155"/>
                    </a:lnTo>
                    <a:lnTo>
                      <a:pt x="1070" y="148"/>
                    </a:lnTo>
                    <a:lnTo>
                      <a:pt x="1065" y="148"/>
                    </a:lnTo>
                    <a:lnTo>
                      <a:pt x="1063" y="155"/>
                    </a:lnTo>
                    <a:close/>
                    <a:moveTo>
                      <a:pt x="1054" y="153"/>
                    </a:moveTo>
                    <a:lnTo>
                      <a:pt x="1058" y="155"/>
                    </a:lnTo>
                    <a:lnTo>
                      <a:pt x="1061" y="148"/>
                    </a:lnTo>
                    <a:lnTo>
                      <a:pt x="1056" y="145"/>
                    </a:lnTo>
                    <a:lnTo>
                      <a:pt x="1054" y="153"/>
                    </a:lnTo>
                    <a:close/>
                    <a:moveTo>
                      <a:pt x="1044" y="153"/>
                    </a:moveTo>
                    <a:lnTo>
                      <a:pt x="1049" y="153"/>
                    </a:lnTo>
                    <a:lnTo>
                      <a:pt x="1051" y="145"/>
                    </a:lnTo>
                    <a:lnTo>
                      <a:pt x="1046" y="145"/>
                    </a:lnTo>
                    <a:lnTo>
                      <a:pt x="1044" y="153"/>
                    </a:lnTo>
                    <a:close/>
                    <a:moveTo>
                      <a:pt x="1035" y="150"/>
                    </a:moveTo>
                    <a:lnTo>
                      <a:pt x="1039" y="153"/>
                    </a:lnTo>
                    <a:lnTo>
                      <a:pt x="1042" y="145"/>
                    </a:lnTo>
                    <a:lnTo>
                      <a:pt x="1037" y="143"/>
                    </a:lnTo>
                    <a:lnTo>
                      <a:pt x="1035" y="150"/>
                    </a:lnTo>
                    <a:close/>
                    <a:moveTo>
                      <a:pt x="1025" y="150"/>
                    </a:moveTo>
                    <a:lnTo>
                      <a:pt x="1030" y="150"/>
                    </a:lnTo>
                    <a:lnTo>
                      <a:pt x="1032" y="143"/>
                    </a:lnTo>
                    <a:lnTo>
                      <a:pt x="1028" y="143"/>
                    </a:lnTo>
                    <a:lnTo>
                      <a:pt x="1025" y="150"/>
                    </a:lnTo>
                    <a:close/>
                    <a:moveTo>
                      <a:pt x="1016" y="148"/>
                    </a:moveTo>
                    <a:lnTo>
                      <a:pt x="1020" y="150"/>
                    </a:lnTo>
                    <a:lnTo>
                      <a:pt x="1023" y="143"/>
                    </a:lnTo>
                    <a:lnTo>
                      <a:pt x="1018" y="141"/>
                    </a:lnTo>
                    <a:lnTo>
                      <a:pt x="1016" y="148"/>
                    </a:lnTo>
                    <a:close/>
                    <a:moveTo>
                      <a:pt x="1006" y="148"/>
                    </a:moveTo>
                    <a:lnTo>
                      <a:pt x="1011" y="148"/>
                    </a:lnTo>
                    <a:lnTo>
                      <a:pt x="1013" y="141"/>
                    </a:lnTo>
                    <a:lnTo>
                      <a:pt x="1009" y="141"/>
                    </a:lnTo>
                    <a:lnTo>
                      <a:pt x="1006" y="148"/>
                    </a:lnTo>
                    <a:close/>
                    <a:moveTo>
                      <a:pt x="997" y="145"/>
                    </a:moveTo>
                    <a:lnTo>
                      <a:pt x="1001" y="145"/>
                    </a:lnTo>
                    <a:lnTo>
                      <a:pt x="1004" y="138"/>
                    </a:lnTo>
                    <a:lnTo>
                      <a:pt x="999" y="138"/>
                    </a:lnTo>
                    <a:lnTo>
                      <a:pt x="997" y="145"/>
                    </a:lnTo>
                    <a:close/>
                    <a:moveTo>
                      <a:pt x="987" y="145"/>
                    </a:moveTo>
                    <a:lnTo>
                      <a:pt x="992" y="145"/>
                    </a:lnTo>
                    <a:lnTo>
                      <a:pt x="994" y="138"/>
                    </a:lnTo>
                    <a:lnTo>
                      <a:pt x="990" y="138"/>
                    </a:lnTo>
                    <a:lnTo>
                      <a:pt x="987" y="145"/>
                    </a:lnTo>
                    <a:close/>
                    <a:moveTo>
                      <a:pt x="980" y="143"/>
                    </a:moveTo>
                    <a:lnTo>
                      <a:pt x="985" y="143"/>
                    </a:lnTo>
                    <a:lnTo>
                      <a:pt x="985" y="136"/>
                    </a:lnTo>
                    <a:lnTo>
                      <a:pt x="980" y="136"/>
                    </a:lnTo>
                    <a:lnTo>
                      <a:pt x="980" y="143"/>
                    </a:lnTo>
                    <a:close/>
                    <a:moveTo>
                      <a:pt x="971" y="143"/>
                    </a:moveTo>
                    <a:lnTo>
                      <a:pt x="975" y="143"/>
                    </a:lnTo>
                    <a:lnTo>
                      <a:pt x="975" y="136"/>
                    </a:lnTo>
                    <a:lnTo>
                      <a:pt x="971" y="136"/>
                    </a:lnTo>
                    <a:lnTo>
                      <a:pt x="971" y="143"/>
                    </a:lnTo>
                    <a:close/>
                    <a:moveTo>
                      <a:pt x="961" y="141"/>
                    </a:moveTo>
                    <a:lnTo>
                      <a:pt x="966" y="141"/>
                    </a:lnTo>
                    <a:lnTo>
                      <a:pt x="966" y="134"/>
                    </a:lnTo>
                    <a:lnTo>
                      <a:pt x="961" y="134"/>
                    </a:lnTo>
                    <a:lnTo>
                      <a:pt x="961" y="141"/>
                    </a:lnTo>
                    <a:close/>
                    <a:moveTo>
                      <a:pt x="952" y="138"/>
                    </a:moveTo>
                    <a:lnTo>
                      <a:pt x="956" y="141"/>
                    </a:lnTo>
                    <a:lnTo>
                      <a:pt x="956" y="134"/>
                    </a:lnTo>
                    <a:lnTo>
                      <a:pt x="952" y="131"/>
                    </a:lnTo>
                    <a:lnTo>
                      <a:pt x="952" y="138"/>
                    </a:lnTo>
                    <a:close/>
                    <a:moveTo>
                      <a:pt x="942" y="138"/>
                    </a:moveTo>
                    <a:lnTo>
                      <a:pt x="947" y="138"/>
                    </a:lnTo>
                    <a:lnTo>
                      <a:pt x="947" y="131"/>
                    </a:lnTo>
                    <a:lnTo>
                      <a:pt x="942" y="131"/>
                    </a:lnTo>
                    <a:lnTo>
                      <a:pt x="942" y="138"/>
                    </a:lnTo>
                    <a:close/>
                    <a:moveTo>
                      <a:pt x="933" y="136"/>
                    </a:moveTo>
                    <a:lnTo>
                      <a:pt x="938" y="138"/>
                    </a:lnTo>
                    <a:lnTo>
                      <a:pt x="938" y="131"/>
                    </a:lnTo>
                    <a:lnTo>
                      <a:pt x="933" y="129"/>
                    </a:lnTo>
                    <a:lnTo>
                      <a:pt x="933" y="136"/>
                    </a:lnTo>
                    <a:close/>
                    <a:moveTo>
                      <a:pt x="923" y="136"/>
                    </a:moveTo>
                    <a:lnTo>
                      <a:pt x="928" y="136"/>
                    </a:lnTo>
                    <a:lnTo>
                      <a:pt x="928" y="129"/>
                    </a:lnTo>
                    <a:lnTo>
                      <a:pt x="923" y="129"/>
                    </a:lnTo>
                    <a:lnTo>
                      <a:pt x="923" y="136"/>
                    </a:lnTo>
                    <a:close/>
                    <a:moveTo>
                      <a:pt x="914" y="134"/>
                    </a:moveTo>
                    <a:lnTo>
                      <a:pt x="919" y="136"/>
                    </a:lnTo>
                    <a:lnTo>
                      <a:pt x="919" y="129"/>
                    </a:lnTo>
                    <a:lnTo>
                      <a:pt x="914" y="126"/>
                    </a:lnTo>
                    <a:lnTo>
                      <a:pt x="914" y="134"/>
                    </a:lnTo>
                    <a:close/>
                    <a:moveTo>
                      <a:pt x="904" y="134"/>
                    </a:moveTo>
                    <a:lnTo>
                      <a:pt x="909" y="134"/>
                    </a:lnTo>
                    <a:lnTo>
                      <a:pt x="909" y="126"/>
                    </a:lnTo>
                    <a:lnTo>
                      <a:pt x="904" y="126"/>
                    </a:lnTo>
                    <a:lnTo>
                      <a:pt x="904" y="134"/>
                    </a:lnTo>
                    <a:close/>
                    <a:moveTo>
                      <a:pt x="895" y="131"/>
                    </a:moveTo>
                    <a:lnTo>
                      <a:pt x="900" y="131"/>
                    </a:lnTo>
                    <a:lnTo>
                      <a:pt x="900" y="124"/>
                    </a:lnTo>
                    <a:lnTo>
                      <a:pt x="895" y="124"/>
                    </a:lnTo>
                    <a:lnTo>
                      <a:pt x="895" y="131"/>
                    </a:lnTo>
                    <a:close/>
                    <a:moveTo>
                      <a:pt x="885" y="131"/>
                    </a:moveTo>
                    <a:lnTo>
                      <a:pt x="890" y="131"/>
                    </a:lnTo>
                    <a:lnTo>
                      <a:pt x="890" y="124"/>
                    </a:lnTo>
                    <a:lnTo>
                      <a:pt x="885" y="124"/>
                    </a:lnTo>
                    <a:lnTo>
                      <a:pt x="885" y="131"/>
                    </a:lnTo>
                    <a:close/>
                    <a:moveTo>
                      <a:pt x="876" y="129"/>
                    </a:moveTo>
                    <a:lnTo>
                      <a:pt x="881" y="129"/>
                    </a:lnTo>
                    <a:lnTo>
                      <a:pt x="881" y="122"/>
                    </a:lnTo>
                    <a:lnTo>
                      <a:pt x="876" y="122"/>
                    </a:lnTo>
                    <a:lnTo>
                      <a:pt x="876" y="129"/>
                    </a:lnTo>
                    <a:close/>
                    <a:moveTo>
                      <a:pt x="867" y="129"/>
                    </a:moveTo>
                    <a:lnTo>
                      <a:pt x="871" y="129"/>
                    </a:lnTo>
                    <a:lnTo>
                      <a:pt x="871" y="122"/>
                    </a:lnTo>
                    <a:lnTo>
                      <a:pt x="867" y="122"/>
                    </a:lnTo>
                    <a:lnTo>
                      <a:pt x="867" y="129"/>
                    </a:lnTo>
                    <a:close/>
                    <a:moveTo>
                      <a:pt x="857" y="126"/>
                    </a:moveTo>
                    <a:lnTo>
                      <a:pt x="862" y="126"/>
                    </a:lnTo>
                    <a:lnTo>
                      <a:pt x="862" y="119"/>
                    </a:lnTo>
                    <a:lnTo>
                      <a:pt x="857" y="119"/>
                    </a:lnTo>
                    <a:lnTo>
                      <a:pt x="857" y="126"/>
                    </a:lnTo>
                    <a:close/>
                    <a:moveTo>
                      <a:pt x="848" y="124"/>
                    </a:moveTo>
                    <a:lnTo>
                      <a:pt x="852" y="126"/>
                    </a:lnTo>
                    <a:lnTo>
                      <a:pt x="852" y="119"/>
                    </a:lnTo>
                    <a:lnTo>
                      <a:pt x="848" y="117"/>
                    </a:lnTo>
                    <a:lnTo>
                      <a:pt x="848" y="124"/>
                    </a:lnTo>
                    <a:close/>
                    <a:moveTo>
                      <a:pt x="838" y="124"/>
                    </a:moveTo>
                    <a:lnTo>
                      <a:pt x="843" y="124"/>
                    </a:lnTo>
                    <a:lnTo>
                      <a:pt x="843" y="117"/>
                    </a:lnTo>
                    <a:lnTo>
                      <a:pt x="838" y="117"/>
                    </a:lnTo>
                    <a:lnTo>
                      <a:pt x="838" y="124"/>
                    </a:lnTo>
                    <a:close/>
                    <a:moveTo>
                      <a:pt x="829" y="122"/>
                    </a:moveTo>
                    <a:lnTo>
                      <a:pt x="833" y="124"/>
                    </a:lnTo>
                    <a:lnTo>
                      <a:pt x="833" y="117"/>
                    </a:lnTo>
                    <a:lnTo>
                      <a:pt x="829" y="114"/>
                    </a:lnTo>
                    <a:lnTo>
                      <a:pt x="829" y="122"/>
                    </a:lnTo>
                    <a:close/>
                    <a:moveTo>
                      <a:pt x="819" y="122"/>
                    </a:moveTo>
                    <a:lnTo>
                      <a:pt x="824" y="122"/>
                    </a:lnTo>
                    <a:lnTo>
                      <a:pt x="824" y="114"/>
                    </a:lnTo>
                    <a:lnTo>
                      <a:pt x="819" y="114"/>
                    </a:lnTo>
                    <a:lnTo>
                      <a:pt x="819" y="122"/>
                    </a:lnTo>
                    <a:close/>
                    <a:moveTo>
                      <a:pt x="810" y="119"/>
                    </a:moveTo>
                    <a:lnTo>
                      <a:pt x="814" y="122"/>
                    </a:lnTo>
                    <a:lnTo>
                      <a:pt x="814" y="114"/>
                    </a:lnTo>
                    <a:lnTo>
                      <a:pt x="810" y="112"/>
                    </a:lnTo>
                    <a:lnTo>
                      <a:pt x="810" y="119"/>
                    </a:lnTo>
                    <a:close/>
                    <a:moveTo>
                      <a:pt x="800" y="119"/>
                    </a:moveTo>
                    <a:lnTo>
                      <a:pt x="805" y="119"/>
                    </a:lnTo>
                    <a:lnTo>
                      <a:pt x="805" y="112"/>
                    </a:lnTo>
                    <a:lnTo>
                      <a:pt x="800" y="112"/>
                    </a:lnTo>
                    <a:lnTo>
                      <a:pt x="800" y="119"/>
                    </a:lnTo>
                    <a:close/>
                    <a:moveTo>
                      <a:pt x="791" y="117"/>
                    </a:moveTo>
                    <a:lnTo>
                      <a:pt x="795" y="117"/>
                    </a:lnTo>
                    <a:lnTo>
                      <a:pt x="795" y="110"/>
                    </a:lnTo>
                    <a:lnTo>
                      <a:pt x="791" y="110"/>
                    </a:lnTo>
                    <a:lnTo>
                      <a:pt x="791" y="117"/>
                    </a:lnTo>
                    <a:close/>
                    <a:moveTo>
                      <a:pt x="781" y="117"/>
                    </a:moveTo>
                    <a:lnTo>
                      <a:pt x="786" y="117"/>
                    </a:lnTo>
                    <a:lnTo>
                      <a:pt x="786" y="110"/>
                    </a:lnTo>
                    <a:lnTo>
                      <a:pt x="781" y="110"/>
                    </a:lnTo>
                    <a:lnTo>
                      <a:pt x="781" y="117"/>
                    </a:lnTo>
                    <a:close/>
                    <a:moveTo>
                      <a:pt x="772" y="114"/>
                    </a:moveTo>
                    <a:lnTo>
                      <a:pt x="777" y="114"/>
                    </a:lnTo>
                    <a:lnTo>
                      <a:pt x="779" y="107"/>
                    </a:lnTo>
                    <a:lnTo>
                      <a:pt x="774" y="107"/>
                    </a:lnTo>
                    <a:lnTo>
                      <a:pt x="772" y="114"/>
                    </a:lnTo>
                    <a:close/>
                    <a:moveTo>
                      <a:pt x="762" y="114"/>
                    </a:moveTo>
                    <a:lnTo>
                      <a:pt x="767" y="114"/>
                    </a:lnTo>
                    <a:lnTo>
                      <a:pt x="769" y="107"/>
                    </a:lnTo>
                    <a:lnTo>
                      <a:pt x="765" y="107"/>
                    </a:lnTo>
                    <a:lnTo>
                      <a:pt x="762" y="114"/>
                    </a:lnTo>
                    <a:close/>
                    <a:moveTo>
                      <a:pt x="753" y="112"/>
                    </a:moveTo>
                    <a:lnTo>
                      <a:pt x="758" y="112"/>
                    </a:lnTo>
                    <a:lnTo>
                      <a:pt x="760" y="105"/>
                    </a:lnTo>
                    <a:lnTo>
                      <a:pt x="755" y="105"/>
                    </a:lnTo>
                    <a:lnTo>
                      <a:pt x="753" y="112"/>
                    </a:lnTo>
                    <a:close/>
                    <a:moveTo>
                      <a:pt x="743" y="110"/>
                    </a:moveTo>
                    <a:lnTo>
                      <a:pt x="748" y="112"/>
                    </a:lnTo>
                    <a:lnTo>
                      <a:pt x="750" y="105"/>
                    </a:lnTo>
                    <a:lnTo>
                      <a:pt x="746" y="103"/>
                    </a:lnTo>
                    <a:lnTo>
                      <a:pt x="743" y="110"/>
                    </a:lnTo>
                    <a:close/>
                    <a:moveTo>
                      <a:pt x="734" y="110"/>
                    </a:moveTo>
                    <a:lnTo>
                      <a:pt x="739" y="110"/>
                    </a:lnTo>
                    <a:lnTo>
                      <a:pt x="741" y="103"/>
                    </a:lnTo>
                    <a:lnTo>
                      <a:pt x="736" y="103"/>
                    </a:lnTo>
                    <a:lnTo>
                      <a:pt x="734" y="110"/>
                    </a:lnTo>
                    <a:close/>
                    <a:moveTo>
                      <a:pt x="724" y="107"/>
                    </a:moveTo>
                    <a:lnTo>
                      <a:pt x="729" y="110"/>
                    </a:lnTo>
                    <a:lnTo>
                      <a:pt x="732" y="103"/>
                    </a:lnTo>
                    <a:lnTo>
                      <a:pt x="727" y="100"/>
                    </a:lnTo>
                    <a:lnTo>
                      <a:pt x="724" y="107"/>
                    </a:lnTo>
                    <a:close/>
                    <a:moveTo>
                      <a:pt x="715" y="107"/>
                    </a:moveTo>
                    <a:lnTo>
                      <a:pt x="720" y="107"/>
                    </a:lnTo>
                    <a:lnTo>
                      <a:pt x="722" y="100"/>
                    </a:lnTo>
                    <a:lnTo>
                      <a:pt x="717" y="100"/>
                    </a:lnTo>
                    <a:lnTo>
                      <a:pt x="715" y="107"/>
                    </a:lnTo>
                    <a:close/>
                    <a:moveTo>
                      <a:pt x="705" y="105"/>
                    </a:moveTo>
                    <a:lnTo>
                      <a:pt x="710" y="107"/>
                    </a:lnTo>
                    <a:lnTo>
                      <a:pt x="713" y="100"/>
                    </a:lnTo>
                    <a:lnTo>
                      <a:pt x="708" y="98"/>
                    </a:lnTo>
                    <a:lnTo>
                      <a:pt x="705" y="105"/>
                    </a:lnTo>
                    <a:close/>
                    <a:moveTo>
                      <a:pt x="696" y="105"/>
                    </a:moveTo>
                    <a:lnTo>
                      <a:pt x="701" y="105"/>
                    </a:lnTo>
                    <a:lnTo>
                      <a:pt x="703" y="98"/>
                    </a:lnTo>
                    <a:lnTo>
                      <a:pt x="698" y="98"/>
                    </a:lnTo>
                    <a:lnTo>
                      <a:pt x="696" y="105"/>
                    </a:lnTo>
                    <a:close/>
                    <a:moveTo>
                      <a:pt x="687" y="103"/>
                    </a:moveTo>
                    <a:lnTo>
                      <a:pt x="691" y="103"/>
                    </a:lnTo>
                    <a:lnTo>
                      <a:pt x="694" y="95"/>
                    </a:lnTo>
                    <a:lnTo>
                      <a:pt x="689" y="95"/>
                    </a:lnTo>
                    <a:lnTo>
                      <a:pt x="687" y="103"/>
                    </a:lnTo>
                    <a:close/>
                    <a:moveTo>
                      <a:pt x="677" y="103"/>
                    </a:moveTo>
                    <a:lnTo>
                      <a:pt x="682" y="103"/>
                    </a:lnTo>
                    <a:lnTo>
                      <a:pt x="684" y="95"/>
                    </a:lnTo>
                    <a:lnTo>
                      <a:pt x="679" y="95"/>
                    </a:lnTo>
                    <a:lnTo>
                      <a:pt x="677" y="103"/>
                    </a:lnTo>
                    <a:close/>
                    <a:moveTo>
                      <a:pt x="668" y="100"/>
                    </a:moveTo>
                    <a:lnTo>
                      <a:pt x="672" y="100"/>
                    </a:lnTo>
                    <a:lnTo>
                      <a:pt x="675" y="93"/>
                    </a:lnTo>
                    <a:lnTo>
                      <a:pt x="670" y="93"/>
                    </a:lnTo>
                    <a:lnTo>
                      <a:pt x="668" y="100"/>
                    </a:lnTo>
                    <a:close/>
                    <a:moveTo>
                      <a:pt x="658" y="100"/>
                    </a:moveTo>
                    <a:lnTo>
                      <a:pt x="663" y="100"/>
                    </a:lnTo>
                    <a:lnTo>
                      <a:pt x="665" y="93"/>
                    </a:lnTo>
                    <a:lnTo>
                      <a:pt x="660" y="93"/>
                    </a:lnTo>
                    <a:lnTo>
                      <a:pt x="658" y="100"/>
                    </a:lnTo>
                    <a:close/>
                    <a:moveTo>
                      <a:pt x="649" y="98"/>
                    </a:moveTo>
                    <a:lnTo>
                      <a:pt x="653" y="98"/>
                    </a:lnTo>
                    <a:lnTo>
                      <a:pt x="656" y="91"/>
                    </a:lnTo>
                    <a:lnTo>
                      <a:pt x="651" y="91"/>
                    </a:lnTo>
                    <a:lnTo>
                      <a:pt x="649" y="98"/>
                    </a:lnTo>
                    <a:close/>
                    <a:moveTo>
                      <a:pt x="639" y="95"/>
                    </a:moveTo>
                    <a:lnTo>
                      <a:pt x="644" y="98"/>
                    </a:lnTo>
                    <a:lnTo>
                      <a:pt x="646" y="91"/>
                    </a:lnTo>
                    <a:lnTo>
                      <a:pt x="642" y="88"/>
                    </a:lnTo>
                    <a:lnTo>
                      <a:pt x="639" y="95"/>
                    </a:lnTo>
                    <a:close/>
                    <a:moveTo>
                      <a:pt x="632" y="95"/>
                    </a:moveTo>
                    <a:lnTo>
                      <a:pt x="637" y="95"/>
                    </a:lnTo>
                    <a:lnTo>
                      <a:pt x="637" y="88"/>
                    </a:lnTo>
                    <a:lnTo>
                      <a:pt x="632" y="88"/>
                    </a:lnTo>
                    <a:lnTo>
                      <a:pt x="632" y="95"/>
                    </a:lnTo>
                    <a:close/>
                    <a:moveTo>
                      <a:pt x="623" y="93"/>
                    </a:moveTo>
                    <a:lnTo>
                      <a:pt x="627" y="95"/>
                    </a:lnTo>
                    <a:lnTo>
                      <a:pt x="627" y="88"/>
                    </a:lnTo>
                    <a:lnTo>
                      <a:pt x="623" y="86"/>
                    </a:lnTo>
                    <a:lnTo>
                      <a:pt x="623" y="93"/>
                    </a:lnTo>
                    <a:close/>
                    <a:moveTo>
                      <a:pt x="613" y="93"/>
                    </a:moveTo>
                    <a:lnTo>
                      <a:pt x="618" y="93"/>
                    </a:lnTo>
                    <a:lnTo>
                      <a:pt x="618" y="86"/>
                    </a:lnTo>
                    <a:lnTo>
                      <a:pt x="613" y="86"/>
                    </a:lnTo>
                    <a:lnTo>
                      <a:pt x="613" y="93"/>
                    </a:lnTo>
                    <a:close/>
                    <a:moveTo>
                      <a:pt x="604" y="91"/>
                    </a:moveTo>
                    <a:lnTo>
                      <a:pt x="608" y="93"/>
                    </a:lnTo>
                    <a:lnTo>
                      <a:pt x="608" y="86"/>
                    </a:lnTo>
                    <a:lnTo>
                      <a:pt x="604" y="84"/>
                    </a:lnTo>
                    <a:lnTo>
                      <a:pt x="604" y="91"/>
                    </a:lnTo>
                    <a:close/>
                    <a:moveTo>
                      <a:pt x="594" y="91"/>
                    </a:moveTo>
                    <a:lnTo>
                      <a:pt x="599" y="91"/>
                    </a:lnTo>
                    <a:lnTo>
                      <a:pt x="599" y="84"/>
                    </a:lnTo>
                    <a:lnTo>
                      <a:pt x="594" y="84"/>
                    </a:lnTo>
                    <a:lnTo>
                      <a:pt x="594" y="91"/>
                    </a:lnTo>
                    <a:close/>
                    <a:moveTo>
                      <a:pt x="585" y="88"/>
                    </a:moveTo>
                    <a:lnTo>
                      <a:pt x="589" y="88"/>
                    </a:lnTo>
                    <a:lnTo>
                      <a:pt x="589" y="81"/>
                    </a:lnTo>
                    <a:lnTo>
                      <a:pt x="585" y="81"/>
                    </a:lnTo>
                    <a:lnTo>
                      <a:pt x="585" y="88"/>
                    </a:lnTo>
                    <a:close/>
                    <a:moveTo>
                      <a:pt x="575" y="88"/>
                    </a:moveTo>
                    <a:lnTo>
                      <a:pt x="580" y="88"/>
                    </a:lnTo>
                    <a:lnTo>
                      <a:pt x="580" y="81"/>
                    </a:lnTo>
                    <a:lnTo>
                      <a:pt x="575" y="81"/>
                    </a:lnTo>
                    <a:lnTo>
                      <a:pt x="575" y="88"/>
                    </a:lnTo>
                    <a:close/>
                    <a:moveTo>
                      <a:pt x="566" y="86"/>
                    </a:moveTo>
                    <a:lnTo>
                      <a:pt x="570" y="86"/>
                    </a:lnTo>
                    <a:lnTo>
                      <a:pt x="570" y="79"/>
                    </a:lnTo>
                    <a:lnTo>
                      <a:pt x="566" y="79"/>
                    </a:lnTo>
                    <a:lnTo>
                      <a:pt x="566" y="86"/>
                    </a:lnTo>
                    <a:close/>
                    <a:moveTo>
                      <a:pt x="556" y="86"/>
                    </a:moveTo>
                    <a:lnTo>
                      <a:pt x="561" y="86"/>
                    </a:lnTo>
                    <a:lnTo>
                      <a:pt x="561" y="79"/>
                    </a:lnTo>
                    <a:lnTo>
                      <a:pt x="556" y="79"/>
                    </a:lnTo>
                    <a:lnTo>
                      <a:pt x="556" y="86"/>
                    </a:lnTo>
                    <a:close/>
                    <a:moveTo>
                      <a:pt x="547" y="84"/>
                    </a:moveTo>
                    <a:lnTo>
                      <a:pt x="552" y="84"/>
                    </a:lnTo>
                    <a:lnTo>
                      <a:pt x="552" y="76"/>
                    </a:lnTo>
                    <a:lnTo>
                      <a:pt x="547" y="76"/>
                    </a:lnTo>
                    <a:lnTo>
                      <a:pt x="547" y="84"/>
                    </a:lnTo>
                    <a:close/>
                    <a:moveTo>
                      <a:pt x="537" y="81"/>
                    </a:moveTo>
                    <a:lnTo>
                      <a:pt x="542" y="84"/>
                    </a:lnTo>
                    <a:lnTo>
                      <a:pt x="542" y="76"/>
                    </a:lnTo>
                    <a:lnTo>
                      <a:pt x="537" y="76"/>
                    </a:lnTo>
                    <a:lnTo>
                      <a:pt x="537" y="81"/>
                    </a:lnTo>
                    <a:close/>
                    <a:moveTo>
                      <a:pt x="528" y="81"/>
                    </a:moveTo>
                    <a:lnTo>
                      <a:pt x="533" y="81"/>
                    </a:lnTo>
                    <a:lnTo>
                      <a:pt x="533" y="74"/>
                    </a:lnTo>
                    <a:lnTo>
                      <a:pt x="528" y="74"/>
                    </a:lnTo>
                    <a:lnTo>
                      <a:pt x="528" y="81"/>
                    </a:lnTo>
                    <a:close/>
                    <a:moveTo>
                      <a:pt x="518" y="79"/>
                    </a:moveTo>
                    <a:lnTo>
                      <a:pt x="523" y="81"/>
                    </a:lnTo>
                    <a:lnTo>
                      <a:pt x="523" y="74"/>
                    </a:lnTo>
                    <a:lnTo>
                      <a:pt x="518" y="72"/>
                    </a:lnTo>
                    <a:lnTo>
                      <a:pt x="518" y="79"/>
                    </a:lnTo>
                    <a:close/>
                    <a:moveTo>
                      <a:pt x="509" y="79"/>
                    </a:moveTo>
                    <a:lnTo>
                      <a:pt x="514" y="79"/>
                    </a:lnTo>
                    <a:lnTo>
                      <a:pt x="514" y="72"/>
                    </a:lnTo>
                    <a:lnTo>
                      <a:pt x="509" y="72"/>
                    </a:lnTo>
                    <a:lnTo>
                      <a:pt x="509" y="79"/>
                    </a:lnTo>
                    <a:close/>
                    <a:moveTo>
                      <a:pt x="499" y="76"/>
                    </a:moveTo>
                    <a:lnTo>
                      <a:pt x="504" y="79"/>
                    </a:lnTo>
                    <a:lnTo>
                      <a:pt x="504" y="72"/>
                    </a:lnTo>
                    <a:lnTo>
                      <a:pt x="499" y="69"/>
                    </a:lnTo>
                    <a:lnTo>
                      <a:pt x="499" y="76"/>
                    </a:lnTo>
                    <a:close/>
                    <a:moveTo>
                      <a:pt x="490" y="76"/>
                    </a:moveTo>
                    <a:lnTo>
                      <a:pt x="495" y="76"/>
                    </a:lnTo>
                    <a:lnTo>
                      <a:pt x="495" y="69"/>
                    </a:lnTo>
                    <a:lnTo>
                      <a:pt x="490" y="69"/>
                    </a:lnTo>
                    <a:lnTo>
                      <a:pt x="490" y="76"/>
                    </a:lnTo>
                    <a:close/>
                    <a:moveTo>
                      <a:pt x="480" y="74"/>
                    </a:moveTo>
                    <a:lnTo>
                      <a:pt x="485" y="74"/>
                    </a:lnTo>
                    <a:lnTo>
                      <a:pt x="485" y="69"/>
                    </a:lnTo>
                    <a:lnTo>
                      <a:pt x="480" y="67"/>
                    </a:lnTo>
                    <a:lnTo>
                      <a:pt x="480" y="74"/>
                    </a:lnTo>
                    <a:close/>
                    <a:moveTo>
                      <a:pt x="471" y="74"/>
                    </a:moveTo>
                    <a:lnTo>
                      <a:pt x="476" y="74"/>
                    </a:lnTo>
                    <a:lnTo>
                      <a:pt x="476" y="67"/>
                    </a:lnTo>
                    <a:lnTo>
                      <a:pt x="471" y="67"/>
                    </a:lnTo>
                    <a:lnTo>
                      <a:pt x="471" y="74"/>
                    </a:lnTo>
                    <a:close/>
                    <a:moveTo>
                      <a:pt x="462" y="72"/>
                    </a:moveTo>
                    <a:lnTo>
                      <a:pt x="466" y="72"/>
                    </a:lnTo>
                    <a:lnTo>
                      <a:pt x="466" y="65"/>
                    </a:lnTo>
                    <a:lnTo>
                      <a:pt x="462" y="65"/>
                    </a:lnTo>
                    <a:lnTo>
                      <a:pt x="462" y="72"/>
                    </a:lnTo>
                    <a:close/>
                    <a:moveTo>
                      <a:pt x="452" y="72"/>
                    </a:moveTo>
                    <a:lnTo>
                      <a:pt x="457" y="72"/>
                    </a:lnTo>
                    <a:lnTo>
                      <a:pt x="457" y="65"/>
                    </a:lnTo>
                    <a:lnTo>
                      <a:pt x="452" y="65"/>
                    </a:lnTo>
                    <a:lnTo>
                      <a:pt x="452" y="72"/>
                    </a:lnTo>
                    <a:close/>
                    <a:moveTo>
                      <a:pt x="443" y="69"/>
                    </a:moveTo>
                    <a:lnTo>
                      <a:pt x="447" y="69"/>
                    </a:lnTo>
                    <a:lnTo>
                      <a:pt x="447" y="62"/>
                    </a:lnTo>
                    <a:lnTo>
                      <a:pt x="443" y="62"/>
                    </a:lnTo>
                    <a:lnTo>
                      <a:pt x="443" y="69"/>
                    </a:lnTo>
                    <a:close/>
                    <a:moveTo>
                      <a:pt x="433" y="67"/>
                    </a:moveTo>
                    <a:lnTo>
                      <a:pt x="438" y="69"/>
                    </a:lnTo>
                    <a:lnTo>
                      <a:pt x="438" y="62"/>
                    </a:lnTo>
                    <a:lnTo>
                      <a:pt x="435" y="62"/>
                    </a:lnTo>
                    <a:lnTo>
                      <a:pt x="433" y="67"/>
                    </a:lnTo>
                    <a:close/>
                    <a:moveTo>
                      <a:pt x="424" y="67"/>
                    </a:moveTo>
                    <a:lnTo>
                      <a:pt x="428" y="67"/>
                    </a:lnTo>
                    <a:lnTo>
                      <a:pt x="431" y="60"/>
                    </a:lnTo>
                    <a:lnTo>
                      <a:pt x="426" y="60"/>
                    </a:lnTo>
                    <a:lnTo>
                      <a:pt x="424" y="67"/>
                    </a:lnTo>
                    <a:close/>
                    <a:moveTo>
                      <a:pt x="414" y="65"/>
                    </a:moveTo>
                    <a:lnTo>
                      <a:pt x="419" y="67"/>
                    </a:lnTo>
                    <a:lnTo>
                      <a:pt x="421" y="60"/>
                    </a:lnTo>
                    <a:lnTo>
                      <a:pt x="417" y="57"/>
                    </a:lnTo>
                    <a:lnTo>
                      <a:pt x="414" y="65"/>
                    </a:lnTo>
                    <a:close/>
                    <a:moveTo>
                      <a:pt x="405" y="65"/>
                    </a:moveTo>
                    <a:lnTo>
                      <a:pt x="409" y="65"/>
                    </a:lnTo>
                    <a:lnTo>
                      <a:pt x="412" y="57"/>
                    </a:lnTo>
                    <a:lnTo>
                      <a:pt x="407" y="57"/>
                    </a:lnTo>
                    <a:lnTo>
                      <a:pt x="405" y="65"/>
                    </a:lnTo>
                    <a:close/>
                    <a:moveTo>
                      <a:pt x="395" y="62"/>
                    </a:moveTo>
                    <a:lnTo>
                      <a:pt x="400" y="65"/>
                    </a:lnTo>
                    <a:lnTo>
                      <a:pt x="402" y="57"/>
                    </a:lnTo>
                    <a:lnTo>
                      <a:pt x="398" y="55"/>
                    </a:lnTo>
                    <a:lnTo>
                      <a:pt x="395" y="62"/>
                    </a:lnTo>
                    <a:close/>
                    <a:moveTo>
                      <a:pt x="386" y="62"/>
                    </a:moveTo>
                    <a:lnTo>
                      <a:pt x="391" y="62"/>
                    </a:lnTo>
                    <a:lnTo>
                      <a:pt x="393" y="55"/>
                    </a:lnTo>
                    <a:lnTo>
                      <a:pt x="388" y="55"/>
                    </a:lnTo>
                    <a:lnTo>
                      <a:pt x="386" y="62"/>
                    </a:lnTo>
                    <a:close/>
                    <a:moveTo>
                      <a:pt x="376" y="60"/>
                    </a:moveTo>
                    <a:lnTo>
                      <a:pt x="381" y="60"/>
                    </a:lnTo>
                    <a:lnTo>
                      <a:pt x="383" y="55"/>
                    </a:lnTo>
                    <a:lnTo>
                      <a:pt x="379" y="53"/>
                    </a:lnTo>
                    <a:lnTo>
                      <a:pt x="376" y="60"/>
                    </a:lnTo>
                    <a:close/>
                    <a:moveTo>
                      <a:pt x="367" y="60"/>
                    </a:moveTo>
                    <a:lnTo>
                      <a:pt x="372" y="60"/>
                    </a:lnTo>
                    <a:lnTo>
                      <a:pt x="374" y="53"/>
                    </a:lnTo>
                    <a:lnTo>
                      <a:pt x="369" y="53"/>
                    </a:lnTo>
                    <a:lnTo>
                      <a:pt x="367" y="60"/>
                    </a:lnTo>
                    <a:close/>
                    <a:moveTo>
                      <a:pt x="357" y="57"/>
                    </a:moveTo>
                    <a:lnTo>
                      <a:pt x="362" y="57"/>
                    </a:lnTo>
                    <a:lnTo>
                      <a:pt x="364" y="50"/>
                    </a:lnTo>
                    <a:lnTo>
                      <a:pt x="360" y="50"/>
                    </a:lnTo>
                    <a:lnTo>
                      <a:pt x="357" y="57"/>
                    </a:lnTo>
                    <a:close/>
                    <a:moveTo>
                      <a:pt x="348" y="57"/>
                    </a:moveTo>
                    <a:lnTo>
                      <a:pt x="353" y="57"/>
                    </a:lnTo>
                    <a:lnTo>
                      <a:pt x="355" y="50"/>
                    </a:lnTo>
                    <a:lnTo>
                      <a:pt x="350" y="50"/>
                    </a:lnTo>
                    <a:lnTo>
                      <a:pt x="348" y="57"/>
                    </a:lnTo>
                    <a:close/>
                    <a:moveTo>
                      <a:pt x="338" y="55"/>
                    </a:moveTo>
                    <a:lnTo>
                      <a:pt x="343" y="55"/>
                    </a:lnTo>
                    <a:lnTo>
                      <a:pt x="346" y="48"/>
                    </a:lnTo>
                    <a:lnTo>
                      <a:pt x="341" y="48"/>
                    </a:lnTo>
                    <a:lnTo>
                      <a:pt x="338" y="55"/>
                    </a:lnTo>
                    <a:close/>
                    <a:moveTo>
                      <a:pt x="329" y="55"/>
                    </a:moveTo>
                    <a:lnTo>
                      <a:pt x="334" y="55"/>
                    </a:lnTo>
                    <a:lnTo>
                      <a:pt x="336" y="48"/>
                    </a:lnTo>
                    <a:lnTo>
                      <a:pt x="331" y="48"/>
                    </a:lnTo>
                    <a:lnTo>
                      <a:pt x="329" y="55"/>
                    </a:lnTo>
                    <a:close/>
                    <a:moveTo>
                      <a:pt x="319" y="53"/>
                    </a:moveTo>
                    <a:lnTo>
                      <a:pt x="324" y="53"/>
                    </a:lnTo>
                    <a:lnTo>
                      <a:pt x="327" y="46"/>
                    </a:lnTo>
                    <a:lnTo>
                      <a:pt x="322" y="46"/>
                    </a:lnTo>
                    <a:lnTo>
                      <a:pt x="319" y="53"/>
                    </a:lnTo>
                    <a:close/>
                    <a:moveTo>
                      <a:pt x="310" y="50"/>
                    </a:moveTo>
                    <a:lnTo>
                      <a:pt x="315" y="53"/>
                    </a:lnTo>
                    <a:lnTo>
                      <a:pt x="317" y="46"/>
                    </a:lnTo>
                    <a:lnTo>
                      <a:pt x="312" y="43"/>
                    </a:lnTo>
                    <a:lnTo>
                      <a:pt x="310" y="50"/>
                    </a:lnTo>
                    <a:close/>
                    <a:moveTo>
                      <a:pt x="301" y="50"/>
                    </a:moveTo>
                    <a:lnTo>
                      <a:pt x="305" y="50"/>
                    </a:lnTo>
                    <a:lnTo>
                      <a:pt x="308" y="43"/>
                    </a:lnTo>
                    <a:lnTo>
                      <a:pt x="303" y="43"/>
                    </a:lnTo>
                    <a:lnTo>
                      <a:pt x="301" y="50"/>
                    </a:lnTo>
                    <a:close/>
                    <a:moveTo>
                      <a:pt x="293" y="48"/>
                    </a:moveTo>
                    <a:lnTo>
                      <a:pt x="296" y="50"/>
                    </a:lnTo>
                    <a:lnTo>
                      <a:pt x="298" y="43"/>
                    </a:lnTo>
                    <a:lnTo>
                      <a:pt x="293" y="41"/>
                    </a:lnTo>
                    <a:lnTo>
                      <a:pt x="293" y="48"/>
                    </a:lnTo>
                    <a:close/>
                    <a:moveTo>
                      <a:pt x="284" y="48"/>
                    </a:moveTo>
                    <a:lnTo>
                      <a:pt x="289" y="48"/>
                    </a:lnTo>
                    <a:lnTo>
                      <a:pt x="289" y="41"/>
                    </a:lnTo>
                    <a:lnTo>
                      <a:pt x="284" y="41"/>
                    </a:lnTo>
                    <a:lnTo>
                      <a:pt x="284" y="48"/>
                    </a:lnTo>
                    <a:close/>
                    <a:moveTo>
                      <a:pt x="274" y="46"/>
                    </a:moveTo>
                    <a:lnTo>
                      <a:pt x="279" y="48"/>
                    </a:lnTo>
                    <a:lnTo>
                      <a:pt x="279" y="41"/>
                    </a:lnTo>
                    <a:lnTo>
                      <a:pt x="274" y="38"/>
                    </a:lnTo>
                    <a:lnTo>
                      <a:pt x="274" y="46"/>
                    </a:lnTo>
                    <a:close/>
                    <a:moveTo>
                      <a:pt x="265" y="46"/>
                    </a:moveTo>
                    <a:lnTo>
                      <a:pt x="270" y="46"/>
                    </a:lnTo>
                    <a:lnTo>
                      <a:pt x="270" y="38"/>
                    </a:lnTo>
                    <a:lnTo>
                      <a:pt x="265" y="38"/>
                    </a:lnTo>
                    <a:lnTo>
                      <a:pt x="265" y="46"/>
                    </a:lnTo>
                    <a:close/>
                    <a:moveTo>
                      <a:pt x="256" y="43"/>
                    </a:moveTo>
                    <a:lnTo>
                      <a:pt x="260" y="43"/>
                    </a:lnTo>
                    <a:lnTo>
                      <a:pt x="260" y="36"/>
                    </a:lnTo>
                    <a:lnTo>
                      <a:pt x="256" y="36"/>
                    </a:lnTo>
                    <a:lnTo>
                      <a:pt x="256" y="43"/>
                    </a:lnTo>
                    <a:close/>
                    <a:moveTo>
                      <a:pt x="246" y="43"/>
                    </a:moveTo>
                    <a:lnTo>
                      <a:pt x="251" y="43"/>
                    </a:lnTo>
                    <a:lnTo>
                      <a:pt x="251" y="36"/>
                    </a:lnTo>
                    <a:lnTo>
                      <a:pt x="246" y="36"/>
                    </a:lnTo>
                    <a:lnTo>
                      <a:pt x="246" y="43"/>
                    </a:lnTo>
                    <a:close/>
                    <a:moveTo>
                      <a:pt x="237" y="41"/>
                    </a:moveTo>
                    <a:lnTo>
                      <a:pt x="241" y="41"/>
                    </a:lnTo>
                    <a:lnTo>
                      <a:pt x="241" y="34"/>
                    </a:lnTo>
                    <a:lnTo>
                      <a:pt x="237" y="34"/>
                    </a:lnTo>
                    <a:lnTo>
                      <a:pt x="237" y="41"/>
                    </a:lnTo>
                    <a:close/>
                    <a:moveTo>
                      <a:pt x="227" y="41"/>
                    </a:moveTo>
                    <a:lnTo>
                      <a:pt x="232" y="41"/>
                    </a:lnTo>
                    <a:lnTo>
                      <a:pt x="232" y="34"/>
                    </a:lnTo>
                    <a:lnTo>
                      <a:pt x="227" y="34"/>
                    </a:lnTo>
                    <a:lnTo>
                      <a:pt x="227" y="41"/>
                    </a:lnTo>
                    <a:close/>
                    <a:moveTo>
                      <a:pt x="218" y="38"/>
                    </a:moveTo>
                    <a:lnTo>
                      <a:pt x="222" y="38"/>
                    </a:lnTo>
                    <a:lnTo>
                      <a:pt x="222" y="31"/>
                    </a:lnTo>
                    <a:lnTo>
                      <a:pt x="218" y="31"/>
                    </a:lnTo>
                    <a:lnTo>
                      <a:pt x="218" y="38"/>
                    </a:lnTo>
                    <a:close/>
                    <a:moveTo>
                      <a:pt x="208" y="36"/>
                    </a:moveTo>
                    <a:lnTo>
                      <a:pt x="213" y="38"/>
                    </a:lnTo>
                    <a:lnTo>
                      <a:pt x="213" y="31"/>
                    </a:lnTo>
                    <a:lnTo>
                      <a:pt x="208" y="29"/>
                    </a:lnTo>
                    <a:lnTo>
                      <a:pt x="208" y="36"/>
                    </a:lnTo>
                    <a:close/>
                    <a:moveTo>
                      <a:pt x="199" y="36"/>
                    </a:moveTo>
                    <a:lnTo>
                      <a:pt x="203" y="36"/>
                    </a:lnTo>
                    <a:lnTo>
                      <a:pt x="203" y="29"/>
                    </a:lnTo>
                    <a:lnTo>
                      <a:pt x="199" y="29"/>
                    </a:lnTo>
                    <a:lnTo>
                      <a:pt x="199" y="36"/>
                    </a:lnTo>
                    <a:close/>
                    <a:moveTo>
                      <a:pt x="189" y="34"/>
                    </a:moveTo>
                    <a:lnTo>
                      <a:pt x="194" y="36"/>
                    </a:lnTo>
                    <a:lnTo>
                      <a:pt x="194" y="29"/>
                    </a:lnTo>
                    <a:lnTo>
                      <a:pt x="189" y="27"/>
                    </a:lnTo>
                    <a:lnTo>
                      <a:pt x="189" y="34"/>
                    </a:lnTo>
                    <a:close/>
                    <a:moveTo>
                      <a:pt x="180" y="34"/>
                    </a:moveTo>
                    <a:lnTo>
                      <a:pt x="184" y="34"/>
                    </a:lnTo>
                    <a:lnTo>
                      <a:pt x="184" y="27"/>
                    </a:lnTo>
                    <a:lnTo>
                      <a:pt x="180" y="27"/>
                    </a:lnTo>
                    <a:lnTo>
                      <a:pt x="180" y="34"/>
                    </a:lnTo>
                    <a:close/>
                    <a:moveTo>
                      <a:pt x="170" y="31"/>
                    </a:moveTo>
                    <a:lnTo>
                      <a:pt x="175" y="34"/>
                    </a:lnTo>
                    <a:lnTo>
                      <a:pt x="175" y="27"/>
                    </a:lnTo>
                    <a:lnTo>
                      <a:pt x="170" y="24"/>
                    </a:lnTo>
                    <a:lnTo>
                      <a:pt x="170" y="31"/>
                    </a:lnTo>
                    <a:close/>
                    <a:moveTo>
                      <a:pt x="161" y="31"/>
                    </a:moveTo>
                    <a:lnTo>
                      <a:pt x="166" y="31"/>
                    </a:lnTo>
                    <a:lnTo>
                      <a:pt x="166" y="24"/>
                    </a:lnTo>
                    <a:lnTo>
                      <a:pt x="161" y="24"/>
                    </a:lnTo>
                    <a:lnTo>
                      <a:pt x="161" y="31"/>
                    </a:lnTo>
                    <a:close/>
                    <a:moveTo>
                      <a:pt x="151" y="29"/>
                    </a:moveTo>
                    <a:lnTo>
                      <a:pt x="156" y="29"/>
                    </a:lnTo>
                    <a:lnTo>
                      <a:pt x="156" y="22"/>
                    </a:lnTo>
                    <a:lnTo>
                      <a:pt x="151" y="22"/>
                    </a:lnTo>
                    <a:lnTo>
                      <a:pt x="151" y="29"/>
                    </a:lnTo>
                    <a:close/>
                    <a:moveTo>
                      <a:pt x="142" y="29"/>
                    </a:moveTo>
                    <a:lnTo>
                      <a:pt x="147" y="29"/>
                    </a:lnTo>
                    <a:lnTo>
                      <a:pt x="147" y="22"/>
                    </a:lnTo>
                    <a:lnTo>
                      <a:pt x="142" y="22"/>
                    </a:lnTo>
                    <a:lnTo>
                      <a:pt x="142" y="29"/>
                    </a:lnTo>
                    <a:close/>
                    <a:moveTo>
                      <a:pt x="132" y="27"/>
                    </a:moveTo>
                    <a:lnTo>
                      <a:pt x="137" y="27"/>
                    </a:lnTo>
                    <a:lnTo>
                      <a:pt x="137" y="19"/>
                    </a:lnTo>
                    <a:lnTo>
                      <a:pt x="132" y="19"/>
                    </a:lnTo>
                    <a:lnTo>
                      <a:pt x="132" y="27"/>
                    </a:lnTo>
                    <a:close/>
                    <a:moveTo>
                      <a:pt x="123" y="27"/>
                    </a:moveTo>
                    <a:lnTo>
                      <a:pt x="128" y="27"/>
                    </a:lnTo>
                    <a:lnTo>
                      <a:pt x="128" y="19"/>
                    </a:lnTo>
                    <a:lnTo>
                      <a:pt x="123" y="19"/>
                    </a:lnTo>
                    <a:lnTo>
                      <a:pt x="123" y="27"/>
                    </a:lnTo>
                    <a:close/>
                    <a:moveTo>
                      <a:pt x="113" y="24"/>
                    </a:moveTo>
                    <a:lnTo>
                      <a:pt x="118" y="24"/>
                    </a:lnTo>
                    <a:lnTo>
                      <a:pt x="118" y="17"/>
                    </a:lnTo>
                    <a:lnTo>
                      <a:pt x="113" y="17"/>
                    </a:lnTo>
                    <a:lnTo>
                      <a:pt x="113" y="24"/>
                    </a:lnTo>
                    <a:close/>
                    <a:moveTo>
                      <a:pt x="104" y="22"/>
                    </a:moveTo>
                    <a:lnTo>
                      <a:pt x="109" y="24"/>
                    </a:lnTo>
                    <a:lnTo>
                      <a:pt x="109" y="17"/>
                    </a:lnTo>
                    <a:lnTo>
                      <a:pt x="104" y="15"/>
                    </a:lnTo>
                    <a:lnTo>
                      <a:pt x="104" y="22"/>
                    </a:lnTo>
                    <a:close/>
                    <a:moveTo>
                      <a:pt x="94" y="22"/>
                    </a:moveTo>
                    <a:lnTo>
                      <a:pt x="99" y="22"/>
                    </a:lnTo>
                    <a:lnTo>
                      <a:pt x="99" y="15"/>
                    </a:lnTo>
                    <a:lnTo>
                      <a:pt x="94" y="15"/>
                    </a:lnTo>
                    <a:lnTo>
                      <a:pt x="94" y="22"/>
                    </a:lnTo>
                    <a:close/>
                    <a:moveTo>
                      <a:pt x="85" y="19"/>
                    </a:moveTo>
                    <a:lnTo>
                      <a:pt x="90" y="22"/>
                    </a:lnTo>
                    <a:lnTo>
                      <a:pt x="90" y="15"/>
                    </a:lnTo>
                    <a:lnTo>
                      <a:pt x="87" y="12"/>
                    </a:lnTo>
                    <a:lnTo>
                      <a:pt x="85" y="19"/>
                    </a:lnTo>
                    <a:close/>
                    <a:moveTo>
                      <a:pt x="76" y="19"/>
                    </a:moveTo>
                    <a:lnTo>
                      <a:pt x="80" y="19"/>
                    </a:lnTo>
                    <a:lnTo>
                      <a:pt x="83" y="12"/>
                    </a:lnTo>
                    <a:lnTo>
                      <a:pt x="78" y="12"/>
                    </a:lnTo>
                    <a:lnTo>
                      <a:pt x="76" y="19"/>
                    </a:lnTo>
                    <a:close/>
                    <a:moveTo>
                      <a:pt x="66" y="17"/>
                    </a:moveTo>
                    <a:lnTo>
                      <a:pt x="71" y="19"/>
                    </a:lnTo>
                    <a:lnTo>
                      <a:pt x="73" y="12"/>
                    </a:lnTo>
                    <a:lnTo>
                      <a:pt x="68" y="10"/>
                    </a:lnTo>
                    <a:lnTo>
                      <a:pt x="66" y="17"/>
                    </a:lnTo>
                    <a:close/>
                    <a:moveTo>
                      <a:pt x="57" y="17"/>
                    </a:moveTo>
                    <a:lnTo>
                      <a:pt x="61" y="17"/>
                    </a:lnTo>
                    <a:lnTo>
                      <a:pt x="64" y="10"/>
                    </a:lnTo>
                    <a:lnTo>
                      <a:pt x="59" y="10"/>
                    </a:lnTo>
                    <a:lnTo>
                      <a:pt x="57" y="17"/>
                    </a:lnTo>
                    <a:close/>
                    <a:moveTo>
                      <a:pt x="47" y="15"/>
                    </a:moveTo>
                    <a:lnTo>
                      <a:pt x="52" y="15"/>
                    </a:lnTo>
                    <a:lnTo>
                      <a:pt x="54" y="7"/>
                    </a:lnTo>
                    <a:lnTo>
                      <a:pt x="49" y="7"/>
                    </a:lnTo>
                    <a:lnTo>
                      <a:pt x="47" y="15"/>
                    </a:lnTo>
                    <a:close/>
                    <a:moveTo>
                      <a:pt x="38" y="15"/>
                    </a:moveTo>
                    <a:lnTo>
                      <a:pt x="42" y="15"/>
                    </a:lnTo>
                    <a:lnTo>
                      <a:pt x="45" y="7"/>
                    </a:lnTo>
                    <a:lnTo>
                      <a:pt x="40" y="7"/>
                    </a:lnTo>
                    <a:lnTo>
                      <a:pt x="38" y="15"/>
                    </a:lnTo>
                    <a:close/>
                    <a:moveTo>
                      <a:pt x="28" y="12"/>
                    </a:moveTo>
                    <a:lnTo>
                      <a:pt x="33" y="12"/>
                    </a:lnTo>
                    <a:lnTo>
                      <a:pt x="35" y="5"/>
                    </a:lnTo>
                    <a:lnTo>
                      <a:pt x="31" y="5"/>
                    </a:lnTo>
                    <a:lnTo>
                      <a:pt x="28" y="12"/>
                    </a:lnTo>
                    <a:close/>
                    <a:moveTo>
                      <a:pt x="19" y="12"/>
                    </a:moveTo>
                    <a:lnTo>
                      <a:pt x="23" y="12"/>
                    </a:lnTo>
                    <a:lnTo>
                      <a:pt x="26" y="5"/>
                    </a:lnTo>
                    <a:lnTo>
                      <a:pt x="21" y="5"/>
                    </a:lnTo>
                    <a:lnTo>
                      <a:pt x="19" y="12"/>
                    </a:lnTo>
                    <a:close/>
                    <a:moveTo>
                      <a:pt x="9" y="10"/>
                    </a:moveTo>
                    <a:lnTo>
                      <a:pt x="14" y="10"/>
                    </a:lnTo>
                    <a:lnTo>
                      <a:pt x="16" y="3"/>
                    </a:lnTo>
                    <a:lnTo>
                      <a:pt x="12" y="3"/>
                    </a:lnTo>
                    <a:lnTo>
                      <a:pt x="9" y="10"/>
                    </a:lnTo>
                    <a:close/>
                    <a:moveTo>
                      <a:pt x="0" y="7"/>
                    </a:moveTo>
                    <a:lnTo>
                      <a:pt x="4" y="10"/>
                    </a:lnTo>
                    <a:lnTo>
                      <a:pt x="7" y="3"/>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
              <p:cNvSpPr>
                <a:spLocks/>
              </p:cNvSpPr>
              <p:nvPr/>
            </p:nvSpPr>
            <p:spPr bwMode="auto">
              <a:xfrm>
                <a:off x="2400" y="1422"/>
                <a:ext cx="5" cy="7"/>
              </a:xfrm>
              <a:custGeom>
                <a:avLst/>
                <a:gdLst>
                  <a:gd name="T0" fmla="*/ 0 w 5"/>
                  <a:gd name="T1" fmla="*/ 7 h 7"/>
                  <a:gd name="T2" fmla="*/ 3 w 5"/>
                  <a:gd name="T3" fmla="*/ 7 h 7"/>
                  <a:gd name="T4" fmla="*/ 5 w 5"/>
                  <a:gd name="T5" fmla="*/ 0 h 7"/>
                  <a:gd name="T6" fmla="*/ 3 w 5"/>
                  <a:gd name="T7" fmla="*/ 0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3" y="7"/>
                    </a:lnTo>
                    <a:lnTo>
                      <a:pt x="5" y="0"/>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0"/>
              <p:cNvSpPr>
                <a:spLocks/>
              </p:cNvSpPr>
              <p:nvPr/>
            </p:nvSpPr>
            <p:spPr bwMode="auto">
              <a:xfrm>
                <a:off x="2400" y="1422"/>
                <a:ext cx="5" cy="7"/>
              </a:xfrm>
              <a:custGeom>
                <a:avLst/>
                <a:gdLst>
                  <a:gd name="T0" fmla="*/ 0 w 5"/>
                  <a:gd name="T1" fmla="*/ 7 h 7"/>
                  <a:gd name="T2" fmla="*/ 3 w 5"/>
                  <a:gd name="T3" fmla="*/ 7 h 7"/>
                  <a:gd name="T4" fmla="*/ 5 w 5"/>
                  <a:gd name="T5" fmla="*/ 0 h 7"/>
                  <a:gd name="T6" fmla="*/ 3 w 5"/>
                  <a:gd name="T7" fmla="*/ 0 h 7"/>
                </a:gdLst>
                <a:ahLst/>
                <a:cxnLst>
                  <a:cxn ang="0">
                    <a:pos x="T0" y="T1"/>
                  </a:cxn>
                  <a:cxn ang="0">
                    <a:pos x="T2" y="T3"/>
                  </a:cxn>
                  <a:cxn ang="0">
                    <a:pos x="T4" y="T5"/>
                  </a:cxn>
                  <a:cxn ang="0">
                    <a:pos x="T6" y="T7"/>
                  </a:cxn>
                </a:cxnLst>
                <a:rect l="0" t="0" r="r" b="b"/>
                <a:pathLst>
                  <a:path w="5" h="7">
                    <a:moveTo>
                      <a:pt x="0" y="7"/>
                    </a:moveTo>
                    <a:lnTo>
                      <a:pt x="3" y="7"/>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61"/>
              <p:cNvSpPr>
                <a:spLocks noChangeArrowheads="1"/>
              </p:cNvSpPr>
              <p:nvPr/>
            </p:nvSpPr>
            <p:spPr bwMode="auto">
              <a:xfrm>
                <a:off x="1285" y="1384"/>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2"/>
              <p:cNvSpPr>
                <a:spLocks/>
              </p:cNvSpPr>
              <p:nvPr/>
            </p:nvSpPr>
            <p:spPr bwMode="auto">
              <a:xfrm>
                <a:off x="1285" y="1384"/>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3"/>
              <p:cNvSpPr>
                <a:spLocks noEditPoints="1"/>
              </p:cNvSpPr>
              <p:nvPr/>
            </p:nvSpPr>
            <p:spPr bwMode="auto">
              <a:xfrm>
                <a:off x="1292" y="1384"/>
                <a:ext cx="983" cy="45"/>
              </a:xfrm>
              <a:custGeom>
                <a:avLst/>
                <a:gdLst>
                  <a:gd name="T0" fmla="*/ 969 w 983"/>
                  <a:gd name="T1" fmla="*/ 36 h 45"/>
                  <a:gd name="T2" fmla="*/ 954 w 983"/>
                  <a:gd name="T3" fmla="*/ 36 h 45"/>
                  <a:gd name="T4" fmla="*/ 936 w 983"/>
                  <a:gd name="T5" fmla="*/ 43 h 45"/>
                  <a:gd name="T6" fmla="*/ 912 w 983"/>
                  <a:gd name="T7" fmla="*/ 43 h 45"/>
                  <a:gd name="T8" fmla="*/ 902 w 983"/>
                  <a:gd name="T9" fmla="*/ 40 h 45"/>
                  <a:gd name="T10" fmla="*/ 886 w 983"/>
                  <a:gd name="T11" fmla="*/ 33 h 45"/>
                  <a:gd name="T12" fmla="*/ 872 w 983"/>
                  <a:gd name="T13" fmla="*/ 33 h 45"/>
                  <a:gd name="T14" fmla="*/ 853 w 983"/>
                  <a:gd name="T15" fmla="*/ 40 h 45"/>
                  <a:gd name="T16" fmla="*/ 829 w 983"/>
                  <a:gd name="T17" fmla="*/ 38 h 45"/>
                  <a:gd name="T18" fmla="*/ 820 w 983"/>
                  <a:gd name="T19" fmla="*/ 38 h 45"/>
                  <a:gd name="T20" fmla="*/ 801 w 983"/>
                  <a:gd name="T21" fmla="*/ 31 h 45"/>
                  <a:gd name="T22" fmla="*/ 786 w 983"/>
                  <a:gd name="T23" fmla="*/ 31 h 45"/>
                  <a:gd name="T24" fmla="*/ 767 w 983"/>
                  <a:gd name="T25" fmla="*/ 36 h 45"/>
                  <a:gd name="T26" fmla="*/ 744 w 983"/>
                  <a:gd name="T27" fmla="*/ 36 h 45"/>
                  <a:gd name="T28" fmla="*/ 734 w 983"/>
                  <a:gd name="T29" fmla="*/ 36 h 45"/>
                  <a:gd name="T30" fmla="*/ 715 w 983"/>
                  <a:gd name="T31" fmla="*/ 26 h 45"/>
                  <a:gd name="T32" fmla="*/ 701 w 983"/>
                  <a:gd name="T33" fmla="*/ 26 h 45"/>
                  <a:gd name="T34" fmla="*/ 682 w 983"/>
                  <a:gd name="T35" fmla="*/ 33 h 45"/>
                  <a:gd name="T36" fmla="*/ 658 w 983"/>
                  <a:gd name="T37" fmla="*/ 31 h 45"/>
                  <a:gd name="T38" fmla="*/ 649 w 983"/>
                  <a:gd name="T39" fmla="*/ 31 h 45"/>
                  <a:gd name="T40" fmla="*/ 630 w 983"/>
                  <a:gd name="T41" fmla="*/ 24 h 45"/>
                  <a:gd name="T42" fmla="*/ 616 w 983"/>
                  <a:gd name="T43" fmla="*/ 24 h 45"/>
                  <a:gd name="T44" fmla="*/ 597 w 983"/>
                  <a:gd name="T45" fmla="*/ 28 h 45"/>
                  <a:gd name="T46" fmla="*/ 573 w 983"/>
                  <a:gd name="T47" fmla="*/ 28 h 45"/>
                  <a:gd name="T48" fmla="*/ 564 w 983"/>
                  <a:gd name="T49" fmla="*/ 28 h 45"/>
                  <a:gd name="T50" fmla="*/ 545 w 983"/>
                  <a:gd name="T51" fmla="*/ 21 h 45"/>
                  <a:gd name="T52" fmla="*/ 531 w 983"/>
                  <a:gd name="T53" fmla="*/ 19 h 45"/>
                  <a:gd name="T54" fmla="*/ 512 w 983"/>
                  <a:gd name="T55" fmla="*/ 26 h 45"/>
                  <a:gd name="T56" fmla="*/ 488 w 983"/>
                  <a:gd name="T57" fmla="*/ 26 h 45"/>
                  <a:gd name="T58" fmla="*/ 478 w 983"/>
                  <a:gd name="T59" fmla="*/ 26 h 45"/>
                  <a:gd name="T60" fmla="*/ 462 w 983"/>
                  <a:gd name="T61" fmla="*/ 17 h 45"/>
                  <a:gd name="T62" fmla="*/ 448 w 983"/>
                  <a:gd name="T63" fmla="*/ 17 h 45"/>
                  <a:gd name="T64" fmla="*/ 429 w 983"/>
                  <a:gd name="T65" fmla="*/ 24 h 45"/>
                  <a:gd name="T66" fmla="*/ 405 w 983"/>
                  <a:gd name="T67" fmla="*/ 21 h 45"/>
                  <a:gd name="T68" fmla="*/ 396 w 983"/>
                  <a:gd name="T69" fmla="*/ 21 h 45"/>
                  <a:gd name="T70" fmla="*/ 377 w 983"/>
                  <a:gd name="T71" fmla="*/ 14 h 45"/>
                  <a:gd name="T72" fmla="*/ 362 w 983"/>
                  <a:gd name="T73" fmla="*/ 14 h 45"/>
                  <a:gd name="T74" fmla="*/ 344 w 983"/>
                  <a:gd name="T75" fmla="*/ 19 h 45"/>
                  <a:gd name="T76" fmla="*/ 320 w 983"/>
                  <a:gd name="T77" fmla="*/ 19 h 45"/>
                  <a:gd name="T78" fmla="*/ 310 w 983"/>
                  <a:gd name="T79" fmla="*/ 19 h 45"/>
                  <a:gd name="T80" fmla="*/ 291 w 983"/>
                  <a:gd name="T81" fmla="*/ 9 h 45"/>
                  <a:gd name="T82" fmla="*/ 277 w 983"/>
                  <a:gd name="T83" fmla="*/ 9 h 45"/>
                  <a:gd name="T84" fmla="*/ 258 w 983"/>
                  <a:gd name="T85" fmla="*/ 17 h 45"/>
                  <a:gd name="T86" fmla="*/ 235 w 983"/>
                  <a:gd name="T87" fmla="*/ 17 h 45"/>
                  <a:gd name="T88" fmla="*/ 225 w 983"/>
                  <a:gd name="T89" fmla="*/ 14 h 45"/>
                  <a:gd name="T90" fmla="*/ 206 w 983"/>
                  <a:gd name="T91" fmla="*/ 7 h 45"/>
                  <a:gd name="T92" fmla="*/ 192 w 983"/>
                  <a:gd name="T93" fmla="*/ 7 h 45"/>
                  <a:gd name="T94" fmla="*/ 173 w 983"/>
                  <a:gd name="T95" fmla="*/ 14 h 45"/>
                  <a:gd name="T96" fmla="*/ 149 w 983"/>
                  <a:gd name="T97" fmla="*/ 12 h 45"/>
                  <a:gd name="T98" fmla="*/ 140 w 983"/>
                  <a:gd name="T99" fmla="*/ 12 h 45"/>
                  <a:gd name="T100" fmla="*/ 121 w 983"/>
                  <a:gd name="T101" fmla="*/ 5 h 45"/>
                  <a:gd name="T102" fmla="*/ 107 w 983"/>
                  <a:gd name="T103" fmla="*/ 5 h 45"/>
                  <a:gd name="T104" fmla="*/ 88 w 983"/>
                  <a:gd name="T105" fmla="*/ 9 h 45"/>
                  <a:gd name="T106" fmla="*/ 64 w 983"/>
                  <a:gd name="T107" fmla="*/ 9 h 45"/>
                  <a:gd name="T108" fmla="*/ 55 w 983"/>
                  <a:gd name="T109" fmla="*/ 9 h 45"/>
                  <a:gd name="T110" fmla="*/ 38 w 983"/>
                  <a:gd name="T111" fmla="*/ 0 h 45"/>
                  <a:gd name="T112" fmla="*/ 24 w 983"/>
                  <a:gd name="T113" fmla="*/ 0 h 45"/>
                  <a:gd name="T114" fmla="*/ 2 w 983"/>
                  <a:gd name="T115"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3" h="45">
                    <a:moveTo>
                      <a:pt x="978" y="45"/>
                    </a:moveTo>
                    <a:lnTo>
                      <a:pt x="983" y="45"/>
                    </a:lnTo>
                    <a:lnTo>
                      <a:pt x="983" y="38"/>
                    </a:lnTo>
                    <a:lnTo>
                      <a:pt x="978" y="38"/>
                    </a:lnTo>
                    <a:lnTo>
                      <a:pt x="978" y="45"/>
                    </a:lnTo>
                    <a:close/>
                    <a:moveTo>
                      <a:pt x="969" y="43"/>
                    </a:moveTo>
                    <a:lnTo>
                      <a:pt x="973" y="45"/>
                    </a:lnTo>
                    <a:lnTo>
                      <a:pt x="973" y="38"/>
                    </a:lnTo>
                    <a:lnTo>
                      <a:pt x="969" y="36"/>
                    </a:lnTo>
                    <a:lnTo>
                      <a:pt x="969" y="43"/>
                    </a:lnTo>
                    <a:close/>
                    <a:moveTo>
                      <a:pt x="959" y="43"/>
                    </a:moveTo>
                    <a:lnTo>
                      <a:pt x="964" y="43"/>
                    </a:lnTo>
                    <a:lnTo>
                      <a:pt x="964" y="36"/>
                    </a:lnTo>
                    <a:lnTo>
                      <a:pt x="959" y="36"/>
                    </a:lnTo>
                    <a:lnTo>
                      <a:pt x="959" y="43"/>
                    </a:lnTo>
                    <a:close/>
                    <a:moveTo>
                      <a:pt x="950" y="43"/>
                    </a:moveTo>
                    <a:lnTo>
                      <a:pt x="954" y="43"/>
                    </a:lnTo>
                    <a:lnTo>
                      <a:pt x="954" y="36"/>
                    </a:lnTo>
                    <a:lnTo>
                      <a:pt x="950" y="36"/>
                    </a:lnTo>
                    <a:lnTo>
                      <a:pt x="950" y="43"/>
                    </a:lnTo>
                    <a:close/>
                    <a:moveTo>
                      <a:pt x="940" y="43"/>
                    </a:moveTo>
                    <a:lnTo>
                      <a:pt x="945" y="43"/>
                    </a:lnTo>
                    <a:lnTo>
                      <a:pt x="945" y="36"/>
                    </a:lnTo>
                    <a:lnTo>
                      <a:pt x="940" y="36"/>
                    </a:lnTo>
                    <a:lnTo>
                      <a:pt x="940" y="43"/>
                    </a:lnTo>
                    <a:close/>
                    <a:moveTo>
                      <a:pt x="931" y="43"/>
                    </a:moveTo>
                    <a:lnTo>
                      <a:pt x="936" y="43"/>
                    </a:lnTo>
                    <a:lnTo>
                      <a:pt x="936" y="36"/>
                    </a:lnTo>
                    <a:lnTo>
                      <a:pt x="933" y="36"/>
                    </a:lnTo>
                    <a:lnTo>
                      <a:pt x="931" y="43"/>
                    </a:lnTo>
                    <a:close/>
                    <a:moveTo>
                      <a:pt x="921" y="43"/>
                    </a:moveTo>
                    <a:lnTo>
                      <a:pt x="926" y="43"/>
                    </a:lnTo>
                    <a:lnTo>
                      <a:pt x="928" y="36"/>
                    </a:lnTo>
                    <a:lnTo>
                      <a:pt x="924" y="36"/>
                    </a:lnTo>
                    <a:lnTo>
                      <a:pt x="921" y="43"/>
                    </a:lnTo>
                    <a:close/>
                    <a:moveTo>
                      <a:pt x="912" y="43"/>
                    </a:moveTo>
                    <a:lnTo>
                      <a:pt x="917" y="43"/>
                    </a:lnTo>
                    <a:lnTo>
                      <a:pt x="919" y="36"/>
                    </a:lnTo>
                    <a:lnTo>
                      <a:pt x="914" y="36"/>
                    </a:lnTo>
                    <a:lnTo>
                      <a:pt x="912" y="43"/>
                    </a:lnTo>
                    <a:close/>
                    <a:moveTo>
                      <a:pt x="902" y="40"/>
                    </a:moveTo>
                    <a:lnTo>
                      <a:pt x="907" y="40"/>
                    </a:lnTo>
                    <a:lnTo>
                      <a:pt x="909" y="33"/>
                    </a:lnTo>
                    <a:lnTo>
                      <a:pt x="905" y="33"/>
                    </a:lnTo>
                    <a:lnTo>
                      <a:pt x="902" y="40"/>
                    </a:lnTo>
                    <a:close/>
                    <a:moveTo>
                      <a:pt x="893" y="40"/>
                    </a:moveTo>
                    <a:lnTo>
                      <a:pt x="898" y="40"/>
                    </a:lnTo>
                    <a:lnTo>
                      <a:pt x="900" y="33"/>
                    </a:lnTo>
                    <a:lnTo>
                      <a:pt x="895" y="33"/>
                    </a:lnTo>
                    <a:lnTo>
                      <a:pt x="893" y="40"/>
                    </a:lnTo>
                    <a:close/>
                    <a:moveTo>
                      <a:pt x="883" y="40"/>
                    </a:moveTo>
                    <a:lnTo>
                      <a:pt x="888" y="40"/>
                    </a:lnTo>
                    <a:lnTo>
                      <a:pt x="891" y="33"/>
                    </a:lnTo>
                    <a:lnTo>
                      <a:pt x="886" y="33"/>
                    </a:lnTo>
                    <a:lnTo>
                      <a:pt x="883" y="40"/>
                    </a:lnTo>
                    <a:close/>
                    <a:moveTo>
                      <a:pt x="876" y="40"/>
                    </a:moveTo>
                    <a:lnTo>
                      <a:pt x="881" y="40"/>
                    </a:lnTo>
                    <a:lnTo>
                      <a:pt x="881" y="33"/>
                    </a:lnTo>
                    <a:lnTo>
                      <a:pt x="876" y="33"/>
                    </a:lnTo>
                    <a:lnTo>
                      <a:pt x="876" y="40"/>
                    </a:lnTo>
                    <a:close/>
                    <a:moveTo>
                      <a:pt x="867" y="40"/>
                    </a:moveTo>
                    <a:lnTo>
                      <a:pt x="872" y="40"/>
                    </a:lnTo>
                    <a:lnTo>
                      <a:pt x="872" y="33"/>
                    </a:lnTo>
                    <a:lnTo>
                      <a:pt x="867" y="33"/>
                    </a:lnTo>
                    <a:lnTo>
                      <a:pt x="867" y="40"/>
                    </a:lnTo>
                    <a:close/>
                    <a:moveTo>
                      <a:pt x="857" y="40"/>
                    </a:moveTo>
                    <a:lnTo>
                      <a:pt x="862" y="40"/>
                    </a:lnTo>
                    <a:lnTo>
                      <a:pt x="862" y="33"/>
                    </a:lnTo>
                    <a:lnTo>
                      <a:pt x="857" y="33"/>
                    </a:lnTo>
                    <a:lnTo>
                      <a:pt x="857" y="40"/>
                    </a:lnTo>
                    <a:close/>
                    <a:moveTo>
                      <a:pt x="848" y="38"/>
                    </a:moveTo>
                    <a:lnTo>
                      <a:pt x="853" y="40"/>
                    </a:lnTo>
                    <a:lnTo>
                      <a:pt x="853" y="33"/>
                    </a:lnTo>
                    <a:lnTo>
                      <a:pt x="848" y="31"/>
                    </a:lnTo>
                    <a:lnTo>
                      <a:pt x="848" y="38"/>
                    </a:lnTo>
                    <a:close/>
                    <a:moveTo>
                      <a:pt x="838" y="38"/>
                    </a:moveTo>
                    <a:lnTo>
                      <a:pt x="843" y="38"/>
                    </a:lnTo>
                    <a:lnTo>
                      <a:pt x="843" y="31"/>
                    </a:lnTo>
                    <a:lnTo>
                      <a:pt x="838" y="31"/>
                    </a:lnTo>
                    <a:lnTo>
                      <a:pt x="838" y="38"/>
                    </a:lnTo>
                    <a:close/>
                    <a:moveTo>
                      <a:pt x="829" y="38"/>
                    </a:moveTo>
                    <a:lnTo>
                      <a:pt x="834" y="38"/>
                    </a:lnTo>
                    <a:lnTo>
                      <a:pt x="834" y="31"/>
                    </a:lnTo>
                    <a:lnTo>
                      <a:pt x="829" y="31"/>
                    </a:lnTo>
                    <a:lnTo>
                      <a:pt x="829" y="38"/>
                    </a:lnTo>
                    <a:close/>
                    <a:moveTo>
                      <a:pt x="820" y="38"/>
                    </a:moveTo>
                    <a:lnTo>
                      <a:pt x="824" y="38"/>
                    </a:lnTo>
                    <a:lnTo>
                      <a:pt x="824" y="31"/>
                    </a:lnTo>
                    <a:lnTo>
                      <a:pt x="820" y="31"/>
                    </a:lnTo>
                    <a:lnTo>
                      <a:pt x="820" y="38"/>
                    </a:lnTo>
                    <a:close/>
                    <a:moveTo>
                      <a:pt x="810" y="38"/>
                    </a:moveTo>
                    <a:lnTo>
                      <a:pt x="815" y="38"/>
                    </a:lnTo>
                    <a:lnTo>
                      <a:pt x="815" y="31"/>
                    </a:lnTo>
                    <a:lnTo>
                      <a:pt x="810" y="31"/>
                    </a:lnTo>
                    <a:lnTo>
                      <a:pt x="810" y="38"/>
                    </a:lnTo>
                    <a:close/>
                    <a:moveTo>
                      <a:pt x="801" y="38"/>
                    </a:moveTo>
                    <a:lnTo>
                      <a:pt x="805" y="38"/>
                    </a:lnTo>
                    <a:lnTo>
                      <a:pt x="805" y="31"/>
                    </a:lnTo>
                    <a:lnTo>
                      <a:pt x="801" y="31"/>
                    </a:lnTo>
                    <a:lnTo>
                      <a:pt x="801" y="38"/>
                    </a:lnTo>
                    <a:close/>
                    <a:moveTo>
                      <a:pt x="791" y="38"/>
                    </a:moveTo>
                    <a:lnTo>
                      <a:pt x="796" y="38"/>
                    </a:lnTo>
                    <a:lnTo>
                      <a:pt x="796" y="31"/>
                    </a:lnTo>
                    <a:lnTo>
                      <a:pt x="791" y="31"/>
                    </a:lnTo>
                    <a:lnTo>
                      <a:pt x="791" y="38"/>
                    </a:lnTo>
                    <a:close/>
                    <a:moveTo>
                      <a:pt x="782" y="36"/>
                    </a:moveTo>
                    <a:lnTo>
                      <a:pt x="786" y="38"/>
                    </a:lnTo>
                    <a:lnTo>
                      <a:pt x="786" y="31"/>
                    </a:lnTo>
                    <a:lnTo>
                      <a:pt x="782" y="28"/>
                    </a:lnTo>
                    <a:lnTo>
                      <a:pt x="782" y="36"/>
                    </a:lnTo>
                    <a:close/>
                    <a:moveTo>
                      <a:pt x="772" y="36"/>
                    </a:moveTo>
                    <a:lnTo>
                      <a:pt x="777" y="36"/>
                    </a:lnTo>
                    <a:lnTo>
                      <a:pt x="777" y="28"/>
                    </a:lnTo>
                    <a:lnTo>
                      <a:pt x="772" y="28"/>
                    </a:lnTo>
                    <a:lnTo>
                      <a:pt x="772" y="36"/>
                    </a:lnTo>
                    <a:close/>
                    <a:moveTo>
                      <a:pt x="763" y="36"/>
                    </a:moveTo>
                    <a:lnTo>
                      <a:pt x="767" y="36"/>
                    </a:lnTo>
                    <a:lnTo>
                      <a:pt x="767" y="28"/>
                    </a:lnTo>
                    <a:lnTo>
                      <a:pt x="763" y="28"/>
                    </a:lnTo>
                    <a:lnTo>
                      <a:pt x="763" y="36"/>
                    </a:lnTo>
                    <a:close/>
                    <a:moveTo>
                      <a:pt x="753" y="36"/>
                    </a:moveTo>
                    <a:lnTo>
                      <a:pt x="758" y="36"/>
                    </a:lnTo>
                    <a:lnTo>
                      <a:pt x="758" y="28"/>
                    </a:lnTo>
                    <a:lnTo>
                      <a:pt x="753" y="28"/>
                    </a:lnTo>
                    <a:lnTo>
                      <a:pt x="753" y="36"/>
                    </a:lnTo>
                    <a:close/>
                    <a:moveTo>
                      <a:pt x="744" y="36"/>
                    </a:moveTo>
                    <a:lnTo>
                      <a:pt x="748" y="36"/>
                    </a:lnTo>
                    <a:lnTo>
                      <a:pt x="748" y="28"/>
                    </a:lnTo>
                    <a:lnTo>
                      <a:pt x="744" y="28"/>
                    </a:lnTo>
                    <a:lnTo>
                      <a:pt x="744" y="36"/>
                    </a:lnTo>
                    <a:close/>
                    <a:moveTo>
                      <a:pt x="734" y="36"/>
                    </a:moveTo>
                    <a:lnTo>
                      <a:pt x="739" y="36"/>
                    </a:lnTo>
                    <a:lnTo>
                      <a:pt x="739" y="28"/>
                    </a:lnTo>
                    <a:lnTo>
                      <a:pt x="734" y="28"/>
                    </a:lnTo>
                    <a:lnTo>
                      <a:pt x="734" y="36"/>
                    </a:lnTo>
                    <a:close/>
                    <a:moveTo>
                      <a:pt x="725" y="36"/>
                    </a:moveTo>
                    <a:lnTo>
                      <a:pt x="730" y="36"/>
                    </a:lnTo>
                    <a:lnTo>
                      <a:pt x="730" y="28"/>
                    </a:lnTo>
                    <a:lnTo>
                      <a:pt x="725" y="28"/>
                    </a:lnTo>
                    <a:lnTo>
                      <a:pt x="725" y="36"/>
                    </a:lnTo>
                    <a:close/>
                    <a:moveTo>
                      <a:pt x="715" y="33"/>
                    </a:moveTo>
                    <a:lnTo>
                      <a:pt x="720" y="33"/>
                    </a:lnTo>
                    <a:lnTo>
                      <a:pt x="720" y="26"/>
                    </a:lnTo>
                    <a:lnTo>
                      <a:pt x="715" y="26"/>
                    </a:lnTo>
                    <a:lnTo>
                      <a:pt x="715" y="33"/>
                    </a:lnTo>
                    <a:close/>
                    <a:moveTo>
                      <a:pt x="706" y="33"/>
                    </a:moveTo>
                    <a:lnTo>
                      <a:pt x="711" y="33"/>
                    </a:lnTo>
                    <a:lnTo>
                      <a:pt x="711" y="26"/>
                    </a:lnTo>
                    <a:lnTo>
                      <a:pt x="706" y="26"/>
                    </a:lnTo>
                    <a:lnTo>
                      <a:pt x="706" y="33"/>
                    </a:lnTo>
                    <a:close/>
                    <a:moveTo>
                      <a:pt x="696" y="33"/>
                    </a:moveTo>
                    <a:lnTo>
                      <a:pt x="701" y="33"/>
                    </a:lnTo>
                    <a:lnTo>
                      <a:pt x="701" y="26"/>
                    </a:lnTo>
                    <a:lnTo>
                      <a:pt x="696" y="26"/>
                    </a:lnTo>
                    <a:lnTo>
                      <a:pt x="696" y="33"/>
                    </a:lnTo>
                    <a:close/>
                    <a:moveTo>
                      <a:pt x="687" y="33"/>
                    </a:moveTo>
                    <a:lnTo>
                      <a:pt x="692" y="33"/>
                    </a:lnTo>
                    <a:lnTo>
                      <a:pt x="692" y="26"/>
                    </a:lnTo>
                    <a:lnTo>
                      <a:pt x="687" y="26"/>
                    </a:lnTo>
                    <a:lnTo>
                      <a:pt x="687" y="33"/>
                    </a:lnTo>
                    <a:close/>
                    <a:moveTo>
                      <a:pt x="677" y="33"/>
                    </a:moveTo>
                    <a:lnTo>
                      <a:pt x="682" y="33"/>
                    </a:lnTo>
                    <a:lnTo>
                      <a:pt x="682" y="26"/>
                    </a:lnTo>
                    <a:lnTo>
                      <a:pt x="677" y="26"/>
                    </a:lnTo>
                    <a:lnTo>
                      <a:pt x="677" y="33"/>
                    </a:lnTo>
                    <a:close/>
                    <a:moveTo>
                      <a:pt x="668" y="33"/>
                    </a:moveTo>
                    <a:lnTo>
                      <a:pt x="673" y="33"/>
                    </a:lnTo>
                    <a:lnTo>
                      <a:pt x="673" y="26"/>
                    </a:lnTo>
                    <a:lnTo>
                      <a:pt x="668" y="26"/>
                    </a:lnTo>
                    <a:lnTo>
                      <a:pt x="668" y="33"/>
                    </a:lnTo>
                    <a:close/>
                    <a:moveTo>
                      <a:pt x="658" y="31"/>
                    </a:moveTo>
                    <a:lnTo>
                      <a:pt x="663" y="33"/>
                    </a:lnTo>
                    <a:lnTo>
                      <a:pt x="663" y="26"/>
                    </a:lnTo>
                    <a:lnTo>
                      <a:pt x="658" y="24"/>
                    </a:lnTo>
                    <a:lnTo>
                      <a:pt x="658" y="31"/>
                    </a:lnTo>
                    <a:close/>
                    <a:moveTo>
                      <a:pt x="649" y="31"/>
                    </a:moveTo>
                    <a:lnTo>
                      <a:pt x="654" y="31"/>
                    </a:lnTo>
                    <a:lnTo>
                      <a:pt x="654" y="24"/>
                    </a:lnTo>
                    <a:lnTo>
                      <a:pt x="649" y="24"/>
                    </a:lnTo>
                    <a:lnTo>
                      <a:pt x="649" y="31"/>
                    </a:lnTo>
                    <a:close/>
                    <a:moveTo>
                      <a:pt x="640" y="31"/>
                    </a:moveTo>
                    <a:lnTo>
                      <a:pt x="644" y="31"/>
                    </a:lnTo>
                    <a:lnTo>
                      <a:pt x="644" y="24"/>
                    </a:lnTo>
                    <a:lnTo>
                      <a:pt x="640" y="24"/>
                    </a:lnTo>
                    <a:lnTo>
                      <a:pt x="640" y="31"/>
                    </a:lnTo>
                    <a:close/>
                    <a:moveTo>
                      <a:pt x="630" y="31"/>
                    </a:moveTo>
                    <a:lnTo>
                      <a:pt x="635" y="31"/>
                    </a:lnTo>
                    <a:lnTo>
                      <a:pt x="635" y="24"/>
                    </a:lnTo>
                    <a:lnTo>
                      <a:pt x="630" y="24"/>
                    </a:lnTo>
                    <a:lnTo>
                      <a:pt x="630" y="31"/>
                    </a:lnTo>
                    <a:close/>
                    <a:moveTo>
                      <a:pt x="621" y="31"/>
                    </a:moveTo>
                    <a:lnTo>
                      <a:pt x="625" y="31"/>
                    </a:lnTo>
                    <a:lnTo>
                      <a:pt x="625" y="24"/>
                    </a:lnTo>
                    <a:lnTo>
                      <a:pt x="621" y="24"/>
                    </a:lnTo>
                    <a:lnTo>
                      <a:pt x="621" y="31"/>
                    </a:lnTo>
                    <a:close/>
                    <a:moveTo>
                      <a:pt x="611" y="31"/>
                    </a:moveTo>
                    <a:lnTo>
                      <a:pt x="616" y="31"/>
                    </a:lnTo>
                    <a:lnTo>
                      <a:pt x="616" y="24"/>
                    </a:lnTo>
                    <a:lnTo>
                      <a:pt x="611" y="24"/>
                    </a:lnTo>
                    <a:lnTo>
                      <a:pt x="611" y="31"/>
                    </a:lnTo>
                    <a:close/>
                    <a:moveTo>
                      <a:pt x="602" y="31"/>
                    </a:moveTo>
                    <a:lnTo>
                      <a:pt x="606" y="31"/>
                    </a:lnTo>
                    <a:lnTo>
                      <a:pt x="606" y="24"/>
                    </a:lnTo>
                    <a:lnTo>
                      <a:pt x="602" y="24"/>
                    </a:lnTo>
                    <a:lnTo>
                      <a:pt x="602" y="31"/>
                    </a:lnTo>
                    <a:close/>
                    <a:moveTo>
                      <a:pt x="592" y="28"/>
                    </a:moveTo>
                    <a:lnTo>
                      <a:pt x="597" y="28"/>
                    </a:lnTo>
                    <a:lnTo>
                      <a:pt x="597" y="21"/>
                    </a:lnTo>
                    <a:lnTo>
                      <a:pt x="592" y="21"/>
                    </a:lnTo>
                    <a:lnTo>
                      <a:pt x="592" y="28"/>
                    </a:lnTo>
                    <a:close/>
                    <a:moveTo>
                      <a:pt x="583" y="28"/>
                    </a:moveTo>
                    <a:lnTo>
                      <a:pt x="587" y="28"/>
                    </a:lnTo>
                    <a:lnTo>
                      <a:pt x="587" y="21"/>
                    </a:lnTo>
                    <a:lnTo>
                      <a:pt x="583" y="21"/>
                    </a:lnTo>
                    <a:lnTo>
                      <a:pt x="583" y="28"/>
                    </a:lnTo>
                    <a:close/>
                    <a:moveTo>
                      <a:pt x="573" y="28"/>
                    </a:moveTo>
                    <a:lnTo>
                      <a:pt x="578" y="28"/>
                    </a:lnTo>
                    <a:lnTo>
                      <a:pt x="578" y="21"/>
                    </a:lnTo>
                    <a:lnTo>
                      <a:pt x="573" y="21"/>
                    </a:lnTo>
                    <a:lnTo>
                      <a:pt x="573" y="28"/>
                    </a:lnTo>
                    <a:close/>
                    <a:moveTo>
                      <a:pt x="564" y="28"/>
                    </a:moveTo>
                    <a:lnTo>
                      <a:pt x="568" y="28"/>
                    </a:lnTo>
                    <a:lnTo>
                      <a:pt x="568" y="21"/>
                    </a:lnTo>
                    <a:lnTo>
                      <a:pt x="564" y="21"/>
                    </a:lnTo>
                    <a:lnTo>
                      <a:pt x="564" y="28"/>
                    </a:lnTo>
                    <a:close/>
                    <a:moveTo>
                      <a:pt x="554" y="28"/>
                    </a:moveTo>
                    <a:lnTo>
                      <a:pt x="559" y="28"/>
                    </a:lnTo>
                    <a:lnTo>
                      <a:pt x="559" y="21"/>
                    </a:lnTo>
                    <a:lnTo>
                      <a:pt x="554" y="21"/>
                    </a:lnTo>
                    <a:lnTo>
                      <a:pt x="554" y="28"/>
                    </a:lnTo>
                    <a:close/>
                    <a:moveTo>
                      <a:pt x="545" y="28"/>
                    </a:moveTo>
                    <a:lnTo>
                      <a:pt x="550" y="28"/>
                    </a:lnTo>
                    <a:lnTo>
                      <a:pt x="550" y="21"/>
                    </a:lnTo>
                    <a:lnTo>
                      <a:pt x="545" y="21"/>
                    </a:lnTo>
                    <a:lnTo>
                      <a:pt x="545" y="28"/>
                    </a:lnTo>
                    <a:close/>
                    <a:moveTo>
                      <a:pt x="535" y="26"/>
                    </a:moveTo>
                    <a:lnTo>
                      <a:pt x="540" y="28"/>
                    </a:lnTo>
                    <a:lnTo>
                      <a:pt x="540" y="21"/>
                    </a:lnTo>
                    <a:lnTo>
                      <a:pt x="535" y="19"/>
                    </a:lnTo>
                    <a:lnTo>
                      <a:pt x="535" y="26"/>
                    </a:lnTo>
                    <a:close/>
                    <a:moveTo>
                      <a:pt x="526" y="26"/>
                    </a:moveTo>
                    <a:lnTo>
                      <a:pt x="531" y="26"/>
                    </a:lnTo>
                    <a:lnTo>
                      <a:pt x="531" y="19"/>
                    </a:lnTo>
                    <a:lnTo>
                      <a:pt x="526" y="19"/>
                    </a:lnTo>
                    <a:lnTo>
                      <a:pt x="526" y="26"/>
                    </a:lnTo>
                    <a:close/>
                    <a:moveTo>
                      <a:pt x="516" y="26"/>
                    </a:moveTo>
                    <a:lnTo>
                      <a:pt x="521" y="26"/>
                    </a:lnTo>
                    <a:lnTo>
                      <a:pt x="521" y="19"/>
                    </a:lnTo>
                    <a:lnTo>
                      <a:pt x="516" y="19"/>
                    </a:lnTo>
                    <a:lnTo>
                      <a:pt x="516" y="26"/>
                    </a:lnTo>
                    <a:close/>
                    <a:moveTo>
                      <a:pt x="507" y="26"/>
                    </a:moveTo>
                    <a:lnTo>
                      <a:pt x="512" y="26"/>
                    </a:lnTo>
                    <a:lnTo>
                      <a:pt x="512" y="19"/>
                    </a:lnTo>
                    <a:lnTo>
                      <a:pt x="507" y="19"/>
                    </a:lnTo>
                    <a:lnTo>
                      <a:pt x="507" y="26"/>
                    </a:lnTo>
                    <a:close/>
                    <a:moveTo>
                      <a:pt x="497" y="26"/>
                    </a:moveTo>
                    <a:lnTo>
                      <a:pt x="502" y="26"/>
                    </a:lnTo>
                    <a:lnTo>
                      <a:pt x="502" y="19"/>
                    </a:lnTo>
                    <a:lnTo>
                      <a:pt x="497" y="19"/>
                    </a:lnTo>
                    <a:lnTo>
                      <a:pt x="497" y="26"/>
                    </a:lnTo>
                    <a:close/>
                    <a:moveTo>
                      <a:pt x="488" y="26"/>
                    </a:moveTo>
                    <a:lnTo>
                      <a:pt x="493" y="26"/>
                    </a:lnTo>
                    <a:lnTo>
                      <a:pt x="493" y="19"/>
                    </a:lnTo>
                    <a:lnTo>
                      <a:pt x="490" y="19"/>
                    </a:lnTo>
                    <a:lnTo>
                      <a:pt x="488" y="26"/>
                    </a:lnTo>
                    <a:close/>
                    <a:moveTo>
                      <a:pt x="478" y="26"/>
                    </a:moveTo>
                    <a:lnTo>
                      <a:pt x="483" y="26"/>
                    </a:lnTo>
                    <a:lnTo>
                      <a:pt x="486" y="19"/>
                    </a:lnTo>
                    <a:lnTo>
                      <a:pt x="481" y="19"/>
                    </a:lnTo>
                    <a:lnTo>
                      <a:pt x="478" y="26"/>
                    </a:lnTo>
                    <a:close/>
                    <a:moveTo>
                      <a:pt x="469" y="24"/>
                    </a:moveTo>
                    <a:lnTo>
                      <a:pt x="474" y="24"/>
                    </a:lnTo>
                    <a:lnTo>
                      <a:pt x="476" y="17"/>
                    </a:lnTo>
                    <a:lnTo>
                      <a:pt x="471" y="17"/>
                    </a:lnTo>
                    <a:lnTo>
                      <a:pt x="469" y="24"/>
                    </a:lnTo>
                    <a:close/>
                    <a:moveTo>
                      <a:pt x="460" y="24"/>
                    </a:moveTo>
                    <a:lnTo>
                      <a:pt x="464" y="24"/>
                    </a:lnTo>
                    <a:lnTo>
                      <a:pt x="467" y="17"/>
                    </a:lnTo>
                    <a:lnTo>
                      <a:pt x="462" y="17"/>
                    </a:lnTo>
                    <a:lnTo>
                      <a:pt x="460" y="24"/>
                    </a:lnTo>
                    <a:close/>
                    <a:moveTo>
                      <a:pt x="450" y="24"/>
                    </a:moveTo>
                    <a:lnTo>
                      <a:pt x="455" y="24"/>
                    </a:lnTo>
                    <a:lnTo>
                      <a:pt x="457" y="17"/>
                    </a:lnTo>
                    <a:lnTo>
                      <a:pt x="452" y="17"/>
                    </a:lnTo>
                    <a:lnTo>
                      <a:pt x="450" y="24"/>
                    </a:lnTo>
                    <a:close/>
                    <a:moveTo>
                      <a:pt x="441" y="24"/>
                    </a:moveTo>
                    <a:lnTo>
                      <a:pt x="445" y="24"/>
                    </a:lnTo>
                    <a:lnTo>
                      <a:pt x="448" y="17"/>
                    </a:lnTo>
                    <a:lnTo>
                      <a:pt x="443" y="17"/>
                    </a:lnTo>
                    <a:lnTo>
                      <a:pt x="441" y="24"/>
                    </a:lnTo>
                    <a:close/>
                    <a:moveTo>
                      <a:pt x="433" y="24"/>
                    </a:moveTo>
                    <a:lnTo>
                      <a:pt x="438" y="24"/>
                    </a:lnTo>
                    <a:lnTo>
                      <a:pt x="438" y="17"/>
                    </a:lnTo>
                    <a:lnTo>
                      <a:pt x="433" y="17"/>
                    </a:lnTo>
                    <a:lnTo>
                      <a:pt x="433" y="24"/>
                    </a:lnTo>
                    <a:close/>
                    <a:moveTo>
                      <a:pt x="424" y="24"/>
                    </a:moveTo>
                    <a:lnTo>
                      <a:pt x="429" y="24"/>
                    </a:lnTo>
                    <a:lnTo>
                      <a:pt x="429" y="17"/>
                    </a:lnTo>
                    <a:lnTo>
                      <a:pt x="424" y="17"/>
                    </a:lnTo>
                    <a:lnTo>
                      <a:pt x="424" y="24"/>
                    </a:lnTo>
                    <a:close/>
                    <a:moveTo>
                      <a:pt x="415" y="21"/>
                    </a:moveTo>
                    <a:lnTo>
                      <a:pt x="419" y="24"/>
                    </a:lnTo>
                    <a:lnTo>
                      <a:pt x="419" y="17"/>
                    </a:lnTo>
                    <a:lnTo>
                      <a:pt x="415" y="14"/>
                    </a:lnTo>
                    <a:lnTo>
                      <a:pt x="415" y="21"/>
                    </a:lnTo>
                    <a:close/>
                    <a:moveTo>
                      <a:pt x="405" y="21"/>
                    </a:moveTo>
                    <a:lnTo>
                      <a:pt x="410" y="21"/>
                    </a:lnTo>
                    <a:lnTo>
                      <a:pt x="410" y="14"/>
                    </a:lnTo>
                    <a:lnTo>
                      <a:pt x="405" y="14"/>
                    </a:lnTo>
                    <a:lnTo>
                      <a:pt x="405" y="21"/>
                    </a:lnTo>
                    <a:close/>
                    <a:moveTo>
                      <a:pt x="396" y="21"/>
                    </a:moveTo>
                    <a:lnTo>
                      <a:pt x="400" y="21"/>
                    </a:lnTo>
                    <a:lnTo>
                      <a:pt x="400" y="14"/>
                    </a:lnTo>
                    <a:lnTo>
                      <a:pt x="396" y="14"/>
                    </a:lnTo>
                    <a:lnTo>
                      <a:pt x="396" y="21"/>
                    </a:lnTo>
                    <a:close/>
                    <a:moveTo>
                      <a:pt x="386" y="21"/>
                    </a:moveTo>
                    <a:lnTo>
                      <a:pt x="391" y="21"/>
                    </a:lnTo>
                    <a:lnTo>
                      <a:pt x="391" y="14"/>
                    </a:lnTo>
                    <a:lnTo>
                      <a:pt x="386" y="14"/>
                    </a:lnTo>
                    <a:lnTo>
                      <a:pt x="386" y="21"/>
                    </a:lnTo>
                    <a:close/>
                    <a:moveTo>
                      <a:pt x="377" y="21"/>
                    </a:moveTo>
                    <a:lnTo>
                      <a:pt x="381" y="21"/>
                    </a:lnTo>
                    <a:lnTo>
                      <a:pt x="381" y="14"/>
                    </a:lnTo>
                    <a:lnTo>
                      <a:pt x="377" y="14"/>
                    </a:lnTo>
                    <a:lnTo>
                      <a:pt x="377" y="21"/>
                    </a:lnTo>
                    <a:close/>
                    <a:moveTo>
                      <a:pt x="367" y="21"/>
                    </a:moveTo>
                    <a:lnTo>
                      <a:pt x="372" y="21"/>
                    </a:lnTo>
                    <a:lnTo>
                      <a:pt x="372" y="14"/>
                    </a:lnTo>
                    <a:lnTo>
                      <a:pt x="367" y="14"/>
                    </a:lnTo>
                    <a:lnTo>
                      <a:pt x="367" y="21"/>
                    </a:lnTo>
                    <a:close/>
                    <a:moveTo>
                      <a:pt x="358" y="21"/>
                    </a:moveTo>
                    <a:lnTo>
                      <a:pt x="362" y="21"/>
                    </a:lnTo>
                    <a:lnTo>
                      <a:pt x="362" y="14"/>
                    </a:lnTo>
                    <a:lnTo>
                      <a:pt x="358" y="14"/>
                    </a:lnTo>
                    <a:lnTo>
                      <a:pt x="358" y="21"/>
                    </a:lnTo>
                    <a:close/>
                    <a:moveTo>
                      <a:pt x="348" y="19"/>
                    </a:moveTo>
                    <a:lnTo>
                      <a:pt x="353" y="19"/>
                    </a:lnTo>
                    <a:lnTo>
                      <a:pt x="353" y="12"/>
                    </a:lnTo>
                    <a:lnTo>
                      <a:pt x="348" y="12"/>
                    </a:lnTo>
                    <a:lnTo>
                      <a:pt x="348" y="19"/>
                    </a:lnTo>
                    <a:close/>
                    <a:moveTo>
                      <a:pt x="339" y="19"/>
                    </a:moveTo>
                    <a:lnTo>
                      <a:pt x="344" y="19"/>
                    </a:lnTo>
                    <a:lnTo>
                      <a:pt x="344" y="12"/>
                    </a:lnTo>
                    <a:lnTo>
                      <a:pt x="339" y="12"/>
                    </a:lnTo>
                    <a:lnTo>
                      <a:pt x="339" y="19"/>
                    </a:lnTo>
                    <a:close/>
                    <a:moveTo>
                      <a:pt x="329" y="19"/>
                    </a:moveTo>
                    <a:lnTo>
                      <a:pt x="334" y="19"/>
                    </a:lnTo>
                    <a:lnTo>
                      <a:pt x="334" y="12"/>
                    </a:lnTo>
                    <a:lnTo>
                      <a:pt x="329" y="12"/>
                    </a:lnTo>
                    <a:lnTo>
                      <a:pt x="329" y="19"/>
                    </a:lnTo>
                    <a:close/>
                    <a:moveTo>
                      <a:pt x="320" y="19"/>
                    </a:moveTo>
                    <a:lnTo>
                      <a:pt x="325" y="19"/>
                    </a:lnTo>
                    <a:lnTo>
                      <a:pt x="325" y="12"/>
                    </a:lnTo>
                    <a:lnTo>
                      <a:pt x="320" y="12"/>
                    </a:lnTo>
                    <a:lnTo>
                      <a:pt x="320" y="19"/>
                    </a:lnTo>
                    <a:close/>
                    <a:moveTo>
                      <a:pt x="310" y="19"/>
                    </a:moveTo>
                    <a:lnTo>
                      <a:pt x="315" y="19"/>
                    </a:lnTo>
                    <a:lnTo>
                      <a:pt x="315" y="12"/>
                    </a:lnTo>
                    <a:lnTo>
                      <a:pt x="310" y="12"/>
                    </a:lnTo>
                    <a:lnTo>
                      <a:pt x="310" y="19"/>
                    </a:lnTo>
                    <a:close/>
                    <a:moveTo>
                      <a:pt x="301" y="19"/>
                    </a:moveTo>
                    <a:lnTo>
                      <a:pt x="306" y="19"/>
                    </a:lnTo>
                    <a:lnTo>
                      <a:pt x="306" y="12"/>
                    </a:lnTo>
                    <a:lnTo>
                      <a:pt x="301" y="12"/>
                    </a:lnTo>
                    <a:lnTo>
                      <a:pt x="301" y="19"/>
                    </a:lnTo>
                    <a:close/>
                    <a:moveTo>
                      <a:pt x="291" y="17"/>
                    </a:moveTo>
                    <a:lnTo>
                      <a:pt x="296" y="19"/>
                    </a:lnTo>
                    <a:lnTo>
                      <a:pt x="296" y="12"/>
                    </a:lnTo>
                    <a:lnTo>
                      <a:pt x="291" y="9"/>
                    </a:lnTo>
                    <a:lnTo>
                      <a:pt x="291" y="17"/>
                    </a:lnTo>
                    <a:close/>
                    <a:moveTo>
                      <a:pt x="282" y="17"/>
                    </a:moveTo>
                    <a:lnTo>
                      <a:pt x="287" y="17"/>
                    </a:lnTo>
                    <a:lnTo>
                      <a:pt x="287" y="9"/>
                    </a:lnTo>
                    <a:lnTo>
                      <a:pt x="282" y="9"/>
                    </a:lnTo>
                    <a:lnTo>
                      <a:pt x="282" y="17"/>
                    </a:lnTo>
                    <a:close/>
                    <a:moveTo>
                      <a:pt x="272" y="17"/>
                    </a:moveTo>
                    <a:lnTo>
                      <a:pt x="277" y="17"/>
                    </a:lnTo>
                    <a:lnTo>
                      <a:pt x="277" y="9"/>
                    </a:lnTo>
                    <a:lnTo>
                      <a:pt x="272" y="9"/>
                    </a:lnTo>
                    <a:lnTo>
                      <a:pt x="272" y="17"/>
                    </a:lnTo>
                    <a:close/>
                    <a:moveTo>
                      <a:pt x="263" y="17"/>
                    </a:moveTo>
                    <a:lnTo>
                      <a:pt x="268" y="17"/>
                    </a:lnTo>
                    <a:lnTo>
                      <a:pt x="268" y="9"/>
                    </a:lnTo>
                    <a:lnTo>
                      <a:pt x="263" y="9"/>
                    </a:lnTo>
                    <a:lnTo>
                      <a:pt x="263" y="17"/>
                    </a:lnTo>
                    <a:close/>
                    <a:moveTo>
                      <a:pt x="254" y="17"/>
                    </a:moveTo>
                    <a:lnTo>
                      <a:pt x="258" y="17"/>
                    </a:lnTo>
                    <a:lnTo>
                      <a:pt x="258" y="9"/>
                    </a:lnTo>
                    <a:lnTo>
                      <a:pt x="254" y="9"/>
                    </a:lnTo>
                    <a:lnTo>
                      <a:pt x="254" y="17"/>
                    </a:lnTo>
                    <a:close/>
                    <a:moveTo>
                      <a:pt x="244" y="17"/>
                    </a:moveTo>
                    <a:lnTo>
                      <a:pt x="249" y="17"/>
                    </a:lnTo>
                    <a:lnTo>
                      <a:pt x="249" y="9"/>
                    </a:lnTo>
                    <a:lnTo>
                      <a:pt x="244" y="9"/>
                    </a:lnTo>
                    <a:lnTo>
                      <a:pt x="244" y="17"/>
                    </a:lnTo>
                    <a:close/>
                    <a:moveTo>
                      <a:pt x="235" y="17"/>
                    </a:moveTo>
                    <a:lnTo>
                      <a:pt x="239" y="17"/>
                    </a:lnTo>
                    <a:lnTo>
                      <a:pt x="239" y="9"/>
                    </a:lnTo>
                    <a:lnTo>
                      <a:pt x="235" y="9"/>
                    </a:lnTo>
                    <a:lnTo>
                      <a:pt x="235" y="17"/>
                    </a:lnTo>
                    <a:close/>
                    <a:moveTo>
                      <a:pt x="225" y="14"/>
                    </a:moveTo>
                    <a:lnTo>
                      <a:pt x="230" y="14"/>
                    </a:lnTo>
                    <a:lnTo>
                      <a:pt x="230" y="9"/>
                    </a:lnTo>
                    <a:lnTo>
                      <a:pt x="225" y="7"/>
                    </a:lnTo>
                    <a:lnTo>
                      <a:pt x="225" y="14"/>
                    </a:lnTo>
                    <a:close/>
                    <a:moveTo>
                      <a:pt x="216" y="14"/>
                    </a:moveTo>
                    <a:lnTo>
                      <a:pt x="220" y="14"/>
                    </a:lnTo>
                    <a:lnTo>
                      <a:pt x="220" y="7"/>
                    </a:lnTo>
                    <a:lnTo>
                      <a:pt x="216" y="7"/>
                    </a:lnTo>
                    <a:lnTo>
                      <a:pt x="216" y="14"/>
                    </a:lnTo>
                    <a:close/>
                    <a:moveTo>
                      <a:pt x="206" y="14"/>
                    </a:moveTo>
                    <a:lnTo>
                      <a:pt x="211" y="14"/>
                    </a:lnTo>
                    <a:lnTo>
                      <a:pt x="211" y="7"/>
                    </a:lnTo>
                    <a:lnTo>
                      <a:pt x="206" y="7"/>
                    </a:lnTo>
                    <a:lnTo>
                      <a:pt x="206" y="14"/>
                    </a:lnTo>
                    <a:close/>
                    <a:moveTo>
                      <a:pt x="197" y="14"/>
                    </a:moveTo>
                    <a:lnTo>
                      <a:pt x="201" y="14"/>
                    </a:lnTo>
                    <a:lnTo>
                      <a:pt x="201" y="7"/>
                    </a:lnTo>
                    <a:lnTo>
                      <a:pt x="197" y="7"/>
                    </a:lnTo>
                    <a:lnTo>
                      <a:pt x="197" y="14"/>
                    </a:lnTo>
                    <a:close/>
                    <a:moveTo>
                      <a:pt x="187" y="14"/>
                    </a:moveTo>
                    <a:lnTo>
                      <a:pt x="192" y="14"/>
                    </a:lnTo>
                    <a:lnTo>
                      <a:pt x="192" y="7"/>
                    </a:lnTo>
                    <a:lnTo>
                      <a:pt x="187" y="7"/>
                    </a:lnTo>
                    <a:lnTo>
                      <a:pt x="187" y="14"/>
                    </a:lnTo>
                    <a:close/>
                    <a:moveTo>
                      <a:pt x="178" y="14"/>
                    </a:moveTo>
                    <a:lnTo>
                      <a:pt x="182" y="14"/>
                    </a:lnTo>
                    <a:lnTo>
                      <a:pt x="182" y="7"/>
                    </a:lnTo>
                    <a:lnTo>
                      <a:pt x="178" y="7"/>
                    </a:lnTo>
                    <a:lnTo>
                      <a:pt x="178" y="14"/>
                    </a:lnTo>
                    <a:close/>
                    <a:moveTo>
                      <a:pt x="168" y="14"/>
                    </a:moveTo>
                    <a:lnTo>
                      <a:pt x="173" y="14"/>
                    </a:lnTo>
                    <a:lnTo>
                      <a:pt x="173" y="7"/>
                    </a:lnTo>
                    <a:lnTo>
                      <a:pt x="168" y="7"/>
                    </a:lnTo>
                    <a:lnTo>
                      <a:pt x="168" y="14"/>
                    </a:lnTo>
                    <a:close/>
                    <a:moveTo>
                      <a:pt x="159" y="12"/>
                    </a:moveTo>
                    <a:lnTo>
                      <a:pt x="164" y="12"/>
                    </a:lnTo>
                    <a:lnTo>
                      <a:pt x="164" y="5"/>
                    </a:lnTo>
                    <a:lnTo>
                      <a:pt x="159" y="5"/>
                    </a:lnTo>
                    <a:lnTo>
                      <a:pt x="159" y="12"/>
                    </a:lnTo>
                    <a:close/>
                    <a:moveTo>
                      <a:pt x="149" y="12"/>
                    </a:moveTo>
                    <a:lnTo>
                      <a:pt x="154" y="12"/>
                    </a:lnTo>
                    <a:lnTo>
                      <a:pt x="154" y="5"/>
                    </a:lnTo>
                    <a:lnTo>
                      <a:pt x="149" y="5"/>
                    </a:lnTo>
                    <a:lnTo>
                      <a:pt x="149" y="12"/>
                    </a:lnTo>
                    <a:close/>
                    <a:moveTo>
                      <a:pt x="140" y="12"/>
                    </a:moveTo>
                    <a:lnTo>
                      <a:pt x="145" y="12"/>
                    </a:lnTo>
                    <a:lnTo>
                      <a:pt x="145" y="5"/>
                    </a:lnTo>
                    <a:lnTo>
                      <a:pt x="140" y="5"/>
                    </a:lnTo>
                    <a:lnTo>
                      <a:pt x="140" y="12"/>
                    </a:lnTo>
                    <a:close/>
                    <a:moveTo>
                      <a:pt x="130" y="12"/>
                    </a:moveTo>
                    <a:lnTo>
                      <a:pt x="135" y="12"/>
                    </a:lnTo>
                    <a:lnTo>
                      <a:pt x="135" y="5"/>
                    </a:lnTo>
                    <a:lnTo>
                      <a:pt x="130" y="5"/>
                    </a:lnTo>
                    <a:lnTo>
                      <a:pt x="130" y="12"/>
                    </a:lnTo>
                    <a:close/>
                    <a:moveTo>
                      <a:pt x="121" y="12"/>
                    </a:moveTo>
                    <a:lnTo>
                      <a:pt x="126" y="12"/>
                    </a:lnTo>
                    <a:lnTo>
                      <a:pt x="126" y="5"/>
                    </a:lnTo>
                    <a:lnTo>
                      <a:pt x="121" y="5"/>
                    </a:lnTo>
                    <a:lnTo>
                      <a:pt x="121" y="12"/>
                    </a:lnTo>
                    <a:close/>
                    <a:moveTo>
                      <a:pt x="111" y="12"/>
                    </a:moveTo>
                    <a:lnTo>
                      <a:pt x="116" y="12"/>
                    </a:lnTo>
                    <a:lnTo>
                      <a:pt x="116" y="5"/>
                    </a:lnTo>
                    <a:lnTo>
                      <a:pt x="111" y="5"/>
                    </a:lnTo>
                    <a:lnTo>
                      <a:pt x="111" y="12"/>
                    </a:lnTo>
                    <a:close/>
                    <a:moveTo>
                      <a:pt x="102" y="9"/>
                    </a:moveTo>
                    <a:lnTo>
                      <a:pt x="107" y="12"/>
                    </a:lnTo>
                    <a:lnTo>
                      <a:pt x="107" y="5"/>
                    </a:lnTo>
                    <a:lnTo>
                      <a:pt x="102" y="2"/>
                    </a:lnTo>
                    <a:lnTo>
                      <a:pt x="102" y="9"/>
                    </a:lnTo>
                    <a:close/>
                    <a:moveTo>
                      <a:pt x="92" y="9"/>
                    </a:moveTo>
                    <a:lnTo>
                      <a:pt x="97" y="9"/>
                    </a:lnTo>
                    <a:lnTo>
                      <a:pt x="97" y="2"/>
                    </a:lnTo>
                    <a:lnTo>
                      <a:pt x="92" y="2"/>
                    </a:lnTo>
                    <a:lnTo>
                      <a:pt x="92" y="9"/>
                    </a:lnTo>
                    <a:close/>
                    <a:moveTo>
                      <a:pt x="83" y="9"/>
                    </a:moveTo>
                    <a:lnTo>
                      <a:pt x="88" y="9"/>
                    </a:lnTo>
                    <a:lnTo>
                      <a:pt x="88" y="2"/>
                    </a:lnTo>
                    <a:lnTo>
                      <a:pt x="83" y="2"/>
                    </a:lnTo>
                    <a:lnTo>
                      <a:pt x="83" y="9"/>
                    </a:lnTo>
                    <a:close/>
                    <a:moveTo>
                      <a:pt x="74" y="9"/>
                    </a:moveTo>
                    <a:lnTo>
                      <a:pt x="78" y="9"/>
                    </a:lnTo>
                    <a:lnTo>
                      <a:pt x="78" y="2"/>
                    </a:lnTo>
                    <a:lnTo>
                      <a:pt x="74" y="2"/>
                    </a:lnTo>
                    <a:lnTo>
                      <a:pt x="74" y="9"/>
                    </a:lnTo>
                    <a:close/>
                    <a:moveTo>
                      <a:pt x="64" y="9"/>
                    </a:moveTo>
                    <a:lnTo>
                      <a:pt x="69" y="9"/>
                    </a:lnTo>
                    <a:lnTo>
                      <a:pt x="69" y="2"/>
                    </a:lnTo>
                    <a:lnTo>
                      <a:pt x="64" y="2"/>
                    </a:lnTo>
                    <a:lnTo>
                      <a:pt x="64" y="9"/>
                    </a:lnTo>
                    <a:close/>
                    <a:moveTo>
                      <a:pt x="55" y="9"/>
                    </a:moveTo>
                    <a:lnTo>
                      <a:pt x="59" y="9"/>
                    </a:lnTo>
                    <a:lnTo>
                      <a:pt x="59" y="2"/>
                    </a:lnTo>
                    <a:lnTo>
                      <a:pt x="55" y="2"/>
                    </a:lnTo>
                    <a:lnTo>
                      <a:pt x="55" y="9"/>
                    </a:lnTo>
                    <a:close/>
                    <a:moveTo>
                      <a:pt x="45" y="9"/>
                    </a:moveTo>
                    <a:lnTo>
                      <a:pt x="50" y="9"/>
                    </a:lnTo>
                    <a:lnTo>
                      <a:pt x="50" y="2"/>
                    </a:lnTo>
                    <a:lnTo>
                      <a:pt x="47" y="2"/>
                    </a:lnTo>
                    <a:lnTo>
                      <a:pt x="45" y="9"/>
                    </a:lnTo>
                    <a:close/>
                    <a:moveTo>
                      <a:pt x="36" y="7"/>
                    </a:moveTo>
                    <a:lnTo>
                      <a:pt x="40" y="7"/>
                    </a:lnTo>
                    <a:lnTo>
                      <a:pt x="43" y="0"/>
                    </a:lnTo>
                    <a:lnTo>
                      <a:pt x="38" y="0"/>
                    </a:lnTo>
                    <a:lnTo>
                      <a:pt x="36" y="7"/>
                    </a:lnTo>
                    <a:close/>
                    <a:moveTo>
                      <a:pt x="26" y="7"/>
                    </a:moveTo>
                    <a:lnTo>
                      <a:pt x="31" y="7"/>
                    </a:lnTo>
                    <a:lnTo>
                      <a:pt x="33" y="0"/>
                    </a:lnTo>
                    <a:lnTo>
                      <a:pt x="29" y="0"/>
                    </a:lnTo>
                    <a:lnTo>
                      <a:pt x="26" y="7"/>
                    </a:lnTo>
                    <a:close/>
                    <a:moveTo>
                      <a:pt x="17" y="7"/>
                    </a:moveTo>
                    <a:lnTo>
                      <a:pt x="21" y="7"/>
                    </a:lnTo>
                    <a:lnTo>
                      <a:pt x="24" y="0"/>
                    </a:lnTo>
                    <a:lnTo>
                      <a:pt x="19" y="0"/>
                    </a:lnTo>
                    <a:lnTo>
                      <a:pt x="17" y="7"/>
                    </a:lnTo>
                    <a:close/>
                    <a:moveTo>
                      <a:pt x="7" y="7"/>
                    </a:moveTo>
                    <a:lnTo>
                      <a:pt x="12" y="7"/>
                    </a:lnTo>
                    <a:lnTo>
                      <a:pt x="14" y="0"/>
                    </a:lnTo>
                    <a:lnTo>
                      <a:pt x="10" y="0"/>
                    </a:lnTo>
                    <a:lnTo>
                      <a:pt x="7" y="7"/>
                    </a:lnTo>
                    <a:close/>
                    <a:moveTo>
                      <a:pt x="0" y="7"/>
                    </a:moveTo>
                    <a:lnTo>
                      <a:pt x="2" y="7"/>
                    </a:lnTo>
                    <a:lnTo>
                      <a:pt x="5" y="0"/>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64"/>
              <p:cNvSpPr>
                <a:spLocks noChangeArrowheads="1"/>
              </p:cNvSpPr>
              <p:nvPr/>
            </p:nvSpPr>
            <p:spPr bwMode="auto">
              <a:xfrm>
                <a:off x="2280" y="1422"/>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5"/>
              <p:cNvSpPr>
                <a:spLocks/>
              </p:cNvSpPr>
              <p:nvPr/>
            </p:nvSpPr>
            <p:spPr bwMode="auto">
              <a:xfrm>
                <a:off x="2280" y="1422"/>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66"/>
              <p:cNvSpPr>
                <a:spLocks noChangeArrowheads="1"/>
              </p:cNvSpPr>
              <p:nvPr/>
            </p:nvSpPr>
            <p:spPr bwMode="auto">
              <a:xfrm>
                <a:off x="1344" y="1460"/>
                <a:ext cx="50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weights</a:t>
                </a:r>
                <a:endParaRPr lang="zh-CN" altLang="zh-CN"/>
              </a:p>
            </p:txBody>
          </p:sp>
          <p:sp>
            <p:nvSpPr>
              <p:cNvPr id="74" name="Rectangle 67"/>
              <p:cNvSpPr>
                <a:spLocks noChangeArrowheads="1"/>
              </p:cNvSpPr>
              <p:nvPr/>
            </p:nvSpPr>
            <p:spPr bwMode="auto">
              <a:xfrm>
                <a:off x="594" y="1115"/>
                <a:ext cx="120"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Rectangle 68"/>
              <p:cNvSpPr>
                <a:spLocks noChangeArrowheads="1"/>
              </p:cNvSpPr>
              <p:nvPr/>
            </p:nvSpPr>
            <p:spPr bwMode="auto">
              <a:xfrm>
                <a:off x="594" y="1115"/>
                <a:ext cx="12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9"/>
              <p:cNvSpPr>
                <a:spLocks/>
              </p:cNvSpPr>
              <p:nvPr/>
            </p:nvSpPr>
            <p:spPr bwMode="auto">
              <a:xfrm>
                <a:off x="591" y="1113"/>
                <a:ext cx="128" cy="128"/>
              </a:xfrm>
              <a:custGeom>
                <a:avLst/>
                <a:gdLst>
                  <a:gd name="T0" fmla="*/ 3 w 128"/>
                  <a:gd name="T1" fmla="*/ 123 h 128"/>
                  <a:gd name="T2" fmla="*/ 3 w 128"/>
                  <a:gd name="T3" fmla="*/ 128 h 128"/>
                  <a:gd name="T4" fmla="*/ 128 w 128"/>
                  <a:gd name="T5" fmla="*/ 128 h 128"/>
                  <a:gd name="T6" fmla="*/ 128 w 128"/>
                  <a:gd name="T7" fmla="*/ 0 h 128"/>
                  <a:gd name="T8" fmla="*/ 0 w 128"/>
                  <a:gd name="T9" fmla="*/ 0 h 128"/>
                  <a:gd name="T10" fmla="*/ 0 w 128"/>
                  <a:gd name="T11" fmla="*/ 128 h 128"/>
                  <a:gd name="T12" fmla="*/ 3 w 128"/>
                  <a:gd name="T13" fmla="*/ 128 h 128"/>
                  <a:gd name="T14" fmla="*/ 3 w 128"/>
                  <a:gd name="T15" fmla="*/ 123 h 128"/>
                  <a:gd name="T16" fmla="*/ 7 w 128"/>
                  <a:gd name="T17" fmla="*/ 123 h 128"/>
                  <a:gd name="T18" fmla="*/ 7 w 128"/>
                  <a:gd name="T19" fmla="*/ 7 h 128"/>
                  <a:gd name="T20" fmla="*/ 121 w 128"/>
                  <a:gd name="T21" fmla="*/ 7 h 128"/>
                  <a:gd name="T22" fmla="*/ 121 w 128"/>
                  <a:gd name="T23" fmla="*/ 121 h 128"/>
                  <a:gd name="T24" fmla="*/ 3 w 128"/>
                  <a:gd name="T25" fmla="*/ 121 h 128"/>
                  <a:gd name="T26" fmla="*/ 3 w 128"/>
                  <a:gd name="T27" fmla="*/ 123 h 128"/>
                  <a:gd name="T28" fmla="*/ 7 w 128"/>
                  <a:gd name="T29" fmla="*/ 123 h 128"/>
                  <a:gd name="T30" fmla="*/ 3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3" y="123"/>
                    </a:moveTo>
                    <a:lnTo>
                      <a:pt x="3" y="128"/>
                    </a:lnTo>
                    <a:lnTo>
                      <a:pt x="128" y="128"/>
                    </a:lnTo>
                    <a:lnTo>
                      <a:pt x="128" y="0"/>
                    </a:lnTo>
                    <a:lnTo>
                      <a:pt x="0" y="0"/>
                    </a:lnTo>
                    <a:lnTo>
                      <a:pt x="0" y="128"/>
                    </a:lnTo>
                    <a:lnTo>
                      <a:pt x="3" y="128"/>
                    </a:lnTo>
                    <a:lnTo>
                      <a:pt x="3" y="123"/>
                    </a:lnTo>
                    <a:lnTo>
                      <a:pt x="7" y="123"/>
                    </a:lnTo>
                    <a:lnTo>
                      <a:pt x="7" y="7"/>
                    </a:lnTo>
                    <a:lnTo>
                      <a:pt x="121" y="7"/>
                    </a:lnTo>
                    <a:lnTo>
                      <a:pt x="121" y="121"/>
                    </a:lnTo>
                    <a:lnTo>
                      <a:pt x="3" y="121"/>
                    </a:lnTo>
                    <a:lnTo>
                      <a:pt x="3" y="123"/>
                    </a:lnTo>
                    <a:lnTo>
                      <a:pt x="7" y="123"/>
                    </a:lnTo>
                    <a:lnTo>
                      <a:pt x="3"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0"/>
              <p:cNvSpPr>
                <a:spLocks/>
              </p:cNvSpPr>
              <p:nvPr/>
            </p:nvSpPr>
            <p:spPr bwMode="auto">
              <a:xfrm>
                <a:off x="591" y="1113"/>
                <a:ext cx="128" cy="128"/>
              </a:xfrm>
              <a:custGeom>
                <a:avLst/>
                <a:gdLst>
                  <a:gd name="T0" fmla="*/ 3 w 128"/>
                  <a:gd name="T1" fmla="*/ 123 h 128"/>
                  <a:gd name="T2" fmla="*/ 3 w 128"/>
                  <a:gd name="T3" fmla="*/ 128 h 128"/>
                  <a:gd name="T4" fmla="*/ 128 w 128"/>
                  <a:gd name="T5" fmla="*/ 128 h 128"/>
                  <a:gd name="T6" fmla="*/ 128 w 128"/>
                  <a:gd name="T7" fmla="*/ 0 h 128"/>
                  <a:gd name="T8" fmla="*/ 0 w 128"/>
                  <a:gd name="T9" fmla="*/ 0 h 128"/>
                  <a:gd name="T10" fmla="*/ 0 w 128"/>
                  <a:gd name="T11" fmla="*/ 128 h 128"/>
                  <a:gd name="T12" fmla="*/ 3 w 128"/>
                  <a:gd name="T13" fmla="*/ 128 h 128"/>
                  <a:gd name="T14" fmla="*/ 3 w 128"/>
                  <a:gd name="T15" fmla="*/ 123 h 128"/>
                  <a:gd name="T16" fmla="*/ 7 w 128"/>
                  <a:gd name="T17" fmla="*/ 123 h 128"/>
                  <a:gd name="T18" fmla="*/ 7 w 128"/>
                  <a:gd name="T19" fmla="*/ 7 h 128"/>
                  <a:gd name="T20" fmla="*/ 121 w 128"/>
                  <a:gd name="T21" fmla="*/ 7 h 128"/>
                  <a:gd name="T22" fmla="*/ 121 w 128"/>
                  <a:gd name="T23" fmla="*/ 121 h 128"/>
                  <a:gd name="T24" fmla="*/ 3 w 128"/>
                  <a:gd name="T25" fmla="*/ 121 h 128"/>
                  <a:gd name="T26" fmla="*/ 3 w 128"/>
                  <a:gd name="T27" fmla="*/ 123 h 128"/>
                  <a:gd name="T28" fmla="*/ 7 w 128"/>
                  <a:gd name="T29" fmla="*/ 123 h 128"/>
                  <a:gd name="T30" fmla="*/ 3 w 128"/>
                  <a:gd name="T31"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28">
                    <a:moveTo>
                      <a:pt x="3" y="123"/>
                    </a:moveTo>
                    <a:lnTo>
                      <a:pt x="3" y="128"/>
                    </a:lnTo>
                    <a:lnTo>
                      <a:pt x="128" y="128"/>
                    </a:lnTo>
                    <a:lnTo>
                      <a:pt x="128" y="0"/>
                    </a:lnTo>
                    <a:lnTo>
                      <a:pt x="0" y="0"/>
                    </a:lnTo>
                    <a:lnTo>
                      <a:pt x="0" y="128"/>
                    </a:lnTo>
                    <a:lnTo>
                      <a:pt x="3" y="128"/>
                    </a:lnTo>
                    <a:lnTo>
                      <a:pt x="3" y="123"/>
                    </a:lnTo>
                    <a:lnTo>
                      <a:pt x="7" y="123"/>
                    </a:lnTo>
                    <a:lnTo>
                      <a:pt x="7" y="7"/>
                    </a:lnTo>
                    <a:lnTo>
                      <a:pt x="121" y="7"/>
                    </a:lnTo>
                    <a:lnTo>
                      <a:pt x="121" y="121"/>
                    </a:lnTo>
                    <a:lnTo>
                      <a:pt x="3" y="121"/>
                    </a:lnTo>
                    <a:lnTo>
                      <a:pt x="3" y="123"/>
                    </a:lnTo>
                    <a:lnTo>
                      <a:pt x="7" y="123"/>
                    </a:lnTo>
                    <a:lnTo>
                      <a:pt x="3" y="1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Rectangle 71"/>
              <p:cNvSpPr>
                <a:spLocks noChangeArrowheads="1"/>
              </p:cNvSpPr>
              <p:nvPr/>
            </p:nvSpPr>
            <p:spPr bwMode="auto">
              <a:xfrm>
                <a:off x="442" y="1153"/>
                <a:ext cx="355" cy="3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2"/>
              <p:cNvSpPr>
                <a:spLocks/>
              </p:cNvSpPr>
              <p:nvPr/>
            </p:nvSpPr>
            <p:spPr bwMode="auto">
              <a:xfrm>
                <a:off x="527" y="1153"/>
                <a:ext cx="270" cy="257"/>
              </a:xfrm>
              <a:custGeom>
                <a:avLst/>
                <a:gdLst>
                  <a:gd name="T0" fmla="*/ 270 w 270"/>
                  <a:gd name="T1" fmla="*/ 0 h 257"/>
                  <a:gd name="T2" fmla="*/ 192 w 270"/>
                  <a:gd name="T3" fmla="*/ 0 h 257"/>
                  <a:gd name="T4" fmla="*/ 192 w 270"/>
                  <a:gd name="T5" fmla="*/ 88 h 257"/>
                  <a:gd name="T6" fmla="*/ 67 w 270"/>
                  <a:gd name="T7" fmla="*/ 88 h 257"/>
                  <a:gd name="T8" fmla="*/ 64 w 270"/>
                  <a:gd name="T9" fmla="*/ 88 h 257"/>
                  <a:gd name="T10" fmla="*/ 64 w 270"/>
                  <a:gd name="T11" fmla="*/ 0 h 257"/>
                  <a:gd name="T12" fmla="*/ 0 w 270"/>
                  <a:gd name="T13" fmla="*/ 0 h 257"/>
                  <a:gd name="T14" fmla="*/ 0 w 270"/>
                  <a:gd name="T15" fmla="*/ 257 h 257"/>
                  <a:gd name="T16" fmla="*/ 270 w 270"/>
                  <a:gd name="T17" fmla="*/ 257 h 257"/>
                  <a:gd name="T18" fmla="*/ 270 w 270"/>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7">
                    <a:moveTo>
                      <a:pt x="270" y="0"/>
                    </a:moveTo>
                    <a:lnTo>
                      <a:pt x="192" y="0"/>
                    </a:lnTo>
                    <a:lnTo>
                      <a:pt x="192" y="88"/>
                    </a:lnTo>
                    <a:lnTo>
                      <a:pt x="67" y="88"/>
                    </a:lnTo>
                    <a:lnTo>
                      <a:pt x="64" y="88"/>
                    </a:lnTo>
                    <a:lnTo>
                      <a:pt x="64" y="0"/>
                    </a:lnTo>
                    <a:lnTo>
                      <a:pt x="0" y="0"/>
                    </a:lnTo>
                    <a:lnTo>
                      <a:pt x="0" y="257"/>
                    </a:lnTo>
                    <a:lnTo>
                      <a:pt x="270" y="257"/>
                    </a:lnTo>
                    <a:lnTo>
                      <a:pt x="2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3"/>
              <p:cNvSpPr>
                <a:spLocks/>
              </p:cNvSpPr>
              <p:nvPr/>
            </p:nvSpPr>
            <p:spPr bwMode="auto">
              <a:xfrm>
                <a:off x="527" y="1153"/>
                <a:ext cx="270" cy="257"/>
              </a:xfrm>
              <a:custGeom>
                <a:avLst/>
                <a:gdLst>
                  <a:gd name="T0" fmla="*/ 270 w 270"/>
                  <a:gd name="T1" fmla="*/ 0 h 257"/>
                  <a:gd name="T2" fmla="*/ 192 w 270"/>
                  <a:gd name="T3" fmla="*/ 0 h 257"/>
                  <a:gd name="T4" fmla="*/ 192 w 270"/>
                  <a:gd name="T5" fmla="*/ 88 h 257"/>
                  <a:gd name="T6" fmla="*/ 67 w 270"/>
                  <a:gd name="T7" fmla="*/ 88 h 257"/>
                  <a:gd name="T8" fmla="*/ 64 w 270"/>
                  <a:gd name="T9" fmla="*/ 88 h 257"/>
                  <a:gd name="T10" fmla="*/ 64 w 270"/>
                  <a:gd name="T11" fmla="*/ 0 h 257"/>
                  <a:gd name="T12" fmla="*/ 0 w 270"/>
                  <a:gd name="T13" fmla="*/ 0 h 257"/>
                  <a:gd name="T14" fmla="*/ 0 w 270"/>
                  <a:gd name="T15" fmla="*/ 257 h 257"/>
                  <a:gd name="T16" fmla="*/ 270 w 270"/>
                  <a:gd name="T17" fmla="*/ 257 h 257"/>
                  <a:gd name="T18" fmla="*/ 270 w 270"/>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257">
                    <a:moveTo>
                      <a:pt x="270" y="0"/>
                    </a:moveTo>
                    <a:lnTo>
                      <a:pt x="192" y="0"/>
                    </a:lnTo>
                    <a:lnTo>
                      <a:pt x="192" y="88"/>
                    </a:lnTo>
                    <a:lnTo>
                      <a:pt x="67" y="88"/>
                    </a:lnTo>
                    <a:lnTo>
                      <a:pt x="64" y="88"/>
                    </a:lnTo>
                    <a:lnTo>
                      <a:pt x="64" y="0"/>
                    </a:lnTo>
                    <a:lnTo>
                      <a:pt x="0" y="0"/>
                    </a:lnTo>
                    <a:lnTo>
                      <a:pt x="0" y="257"/>
                    </a:lnTo>
                    <a:lnTo>
                      <a:pt x="270" y="257"/>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4"/>
              <p:cNvSpPr>
                <a:spLocks noEditPoints="1"/>
              </p:cNvSpPr>
              <p:nvPr/>
            </p:nvSpPr>
            <p:spPr bwMode="auto">
              <a:xfrm>
                <a:off x="520" y="1153"/>
                <a:ext cx="277" cy="264"/>
              </a:xfrm>
              <a:custGeom>
                <a:avLst/>
                <a:gdLst>
                  <a:gd name="T0" fmla="*/ 5 w 277"/>
                  <a:gd name="T1" fmla="*/ 259 h 264"/>
                  <a:gd name="T2" fmla="*/ 5 w 277"/>
                  <a:gd name="T3" fmla="*/ 259 h 264"/>
                  <a:gd name="T4" fmla="*/ 7 w 277"/>
                  <a:gd name="T5" fmla="*/ 259 h 264"/>
                  <a:gd name="T6" fmla="*/ 5 w 277"/>
                  <a:gd name="T7" fmla="*/ 259 h 264"/>
                  <a:gd name="T8" fmla="*/ 7 w 277"/>
                  <a:gd name="T9" fmla="*/ 259 h 264"/>
                  <a:gd name="T10" fmla="*/ 7 w 277"/>
                  <a:gd name="T11" fmla="*/ 259 h 264"/>
                  <a:gd name="T12" fmla="*/ 7 w 277"/>
                  <a:gd name="T13" fmla="*/ 0 h 264"/>
                  <a:gd name="T14" fmla="*/ 0 w 277"/>
                  <a:gd name="T15" fmla="*/ 0 h 264"/>
                  <a:gd name="T16" fmla="*/ 0 w 277"/>
                  <a:gd name="T17" fmla="*/ 264 h 264"/>
                  <a:gd name="T18" fmla="*/ 5 w 277"/>
                  <a:gd name="T19" fmla="*/ 264 h 264"/>
                  <a:gd name="T20" fmla="*/ 277 w 277"/>
                  <a:gd name="T21" fmla="*/ 264 h 264"/>
                  <a:gd name="T22" fmla="*/ 277 w 277"/>
                  <a:gd name="T23" fmla="*/ 257 h 264"/>
                  <a:gd name="T24" fmla="*/ 7 w 277"/>
                  <a:gd name="T25" fmla="*/ 257 h 264"/>
                  <a:gd name="T26" fmla="*/ 7 w 277"/>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264">
                    <a:moveTo>
                      <a:pt x="5" y="259"/>
                    </a:moveTo>
                    <a:lnTo>
                      <a:pt x="5" y="259"/>
                    </a:lnTo>
                    <a:lnTo>
                      <a:pt x="7" y="259"/>
                    </a:lnTo>
                    <a:lnTo>
                      <a:pt x="5" y="259"/>
                    </a:lnTo>
                    <a:close/>
                    <a:moveTo>
                      <a:pt x="7" y="259"/>
                    </a:moveTo>
                    <a:lnTo>
                      <a:pt x="7" y="259"/>
                    </a:lnTo>
                    <a:close/>
                    <a:moveTo>
                      <a:pt x="7" y="0"/>
                    </a:moveTo>
                    <a:lnTo>
                      <a:pt x="0" y="0"/>
                    </a:lnTo>
                    <a:lnTo>
                      <a:pt x="0" y="264"/>
                    </a:lnTo>
                    <a:lnTo>
                      <a:pt x="5" y="264"/>
                    </a:lnTo>
                    <a:lnTo>
                      <a:pt x="277" y="264"/>
                    </a:lnTo>
                    <a:lnTo>
                      <a:pt x="277" y="257"/>
                    </a:lnTo>
                    <a:lnTo>
                      <a:pt x="7" y="257"/>
                    </a:lnTo>
                    <a:lnTo>
                      <a:pt x="7" y="0"/>
                    </a:lnTo>
                    <a:close/>
                  </a:path>
                </a:pathLst>
              </a:custGeom>
              <a:solidFill>
                <a:srgbClr val="D5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5"/>
              <p:cNvSpPr>
                <a:spLocks noEditPoints="1"/>
              </p:cNvSpPr>
              <p:nvPr/>
            </p:nvSpPr>
            <p:spPr bwMode="auto">
              <a:xfrm>
                <a:off x="520" y="1153"/>
                <a:ext cx="277" cy="264"/>
              </a:xfrm>
              <a:custGeom>
                <a:avLst/>
                <a:gdLst>
                  <a:gd name="T0" fmla="*/ 5 w 277"/>
                  <a:gd name="T1" fmla="*/ 259 h 264"/>
                  <a:gd name="T2" fmla="*/ 5 w 277"/>
                  <a:gd name="T3" fmla="*/ 259 h 264"/>
                  <a:gd name="T4" fmla="*/ 7 w 277"/>
                  <a:gd name="T5" fmla="*/ 259 h 264"/>
                  <a:gd name="T6" fmla="*/ 5 w 277"/>
                  <a:gd name="T7" fmla="*/ 259 h 264"/>
                  <a:gd name="T8" fmla="*/ 7 w 277"/>
                  <a:gd name="T9" fmla="*/ 259 h 264"/>
                  <a:gd name="T10" fmla="*/ 7 w 277"/>
                  <a:gd name="T11" fmla="*/ 259 h 264"/>
                  <a:gd name="T12" fmla="*/ 7 w 277"/>
                  <a:gd name="T13" fmla="*/ 0 h 264"/>
                  <a:gd name="T14" fmla="*/ 0 w 277"/>
                  <a:gd name="T15" fmla="*/ 0 h 264"/>
                  <a:gd name="T16" fmla="*/ 0 w 277"/>
                  <a:gd name="T17" fmla="*/ 264 h 264"/>
                  <a:gd name="T18" fmla="*/ 5 w 277"/>
                  <a:gd name="T19" fmla="*/ 264 h 264"/>
                  <a:gd name="T20" fmla="*/ 277 w 277"/>
                  <a:gd name="T21" fmla="*/ 264 h 264"/>
                  <a:gd name="T22" fmla="*/ 277 w 277"/>
                  <a:gd name="T23" fmla="*/ 257 h 264"/>
                  <a:gd name="T24" fmla="*/ 7 w 277"/>
                  <a:gd name="T25" fmla="*/ 257 h 264"/>
                  <a:gd name="T26" fmla="*/ 7 w 277"/>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264">
                    <a:moveTo>
                      <a:pt x="5" y="259"/>
                    </a:moveTo>
                    <a:lnTo>
                      <a:pt x="5" y="259"/>
                    </a:lnTo>
                    <a:lnTo>
                      <a:pt x="7" y="259"/>
                    </a:lnTo>
                    <a:lnTo>
                      <a:pt x="5" y="259"/>
                    </a:lnTo>
                    <a:moveTo>
                      <a:pt x="7" y="259"/>
                    </a:moveTo>
                    <a:lnTo>
                      <a:pt x="7" y="259"/>
                    </a:lnTo>
                    <a:moveTo>
                      <a:pt x="7" y="0"/>
                    </a:moveTo>
                    <a:lnTo>
                      <a:pt x="0" y="0"/>
                    </a:lnTo>
                    <a:lnTo>
                      <a:pt x="0" y="264"/>
                    </a:lnTo>
                    <a:lnTo>
                      <a:pt x="5" y="264"/>
                    </a:lnTo>
                    <a:lnTo>
                      <a:pt x="277" y="264"/>
                    </a:lnTo>
                    <a:lnTo>
                      <a:pt x="277" y="257"/>
                    </a:lnTo>
                    <a:lnTo>
                      <a:pt x="7" y="25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Rectangle 76"/>
              <p:cNvSpPr>
                <a:spLocks noChangeArrowheads="1"/>
              </p:cNvSpPr>
              <p:nvPr/>
            </p:nvSpPr>
            <p:spPr bwMode="auto">
              <a:xfrm>
                <a:off x="598" y="1153"/>
                <a:ext cx="114" cy="81"/>
              </a:xfrm>
              <a:prstGeom prst="rect">
                <a:avLst/>
              </a:prstGeom>
              <a:solidFill>
                <a:srgbClr val="B1B1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Rectangle 77"/>
              <p:cNvSpPr>
                <a:spLocks noChangeArrowheads="1"/>
              </p:cNvSpPr>
              <p:nvPr/>
            </p:nvSpPr>
            <p:spPr bwMode="auto">
              <a:xfrm>
                <a:off x="598" y="1153"/>
                <a:ext cx="114"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8"/>
              <p:cNvSpPr>
                <a:spLocks noEditPoints="1"/>
              </p:cNvSpPr>
              <p:nvPr/>
            </p:nvSpPr>
            <p:spPr bwMode="auto">
              <a:xfrm>
                <a:off x="591" y="1153"/>
                <a:ext cx="128" cy="88"/>
              </a:xfrm>
              <a:custGeom>
                <a:avLst/>
                <a:gdLst>
                  <a:gd name="T0" fmla="*/ 3 w 128"/>
                  <a:gd name="T1" fmla="*/ 83 h 88"/>
                  <a:gd name="T2" fmla="*/ 3 w 128"/>
                  <a:gd name="T3" fmla="*/ 83 h 88"/>
                  <a:gd name="T4" fmla="*/ 7 w 128"/>
                  <a:gd name="T5" fmla="*/ 83 h 88"/>
                  <a:gd name="T6" fmla="*/ 3 w 128"/>
                  <a:gd name="T7" fmla="*/ 83 h 88"/>
                  <a:gd name="T8" fmla="*/ 7 w 128"/>
                  <a:gd name="T9" fmla="*/ 83 h 88"/>
                  <a:gd name="T10" fmla="*/ 7 w 128"/>
                  <a:gd name="T11" fmla="*/ 83 h 88"/>
                  <a:gd name="T12" fmla="*/ 128 w 128"/>
                  <a:gd name="T13" fmla="*/ 0 h 88"/>
                  <a:gd name="T14" fmla="*/ 121 w 128"/>
                  <a:gd name="T15" fmla="*/ 0 h 88"/>
                  <a:gd name="T16" fmla="*/ 121 w 128"/>
                  <a:gd name="T17" fmla="*/ 81 h 88"/>
                  <a:gd name="T18" fmla="*/ 7 w 128"/>
                  <a:gd name="T19" fmla="*/ 81 h 88"/>
                  <a:gd name="T20" fmla="*/ 7 w 128"/>
                  <a:gd name="T21" fmla="*/ 0 h 88"/>
                  <a:gd name="T22" fmla="*/ 0 w 128"/>
                  <a:gd name="T23" fmla="*/ 0 h 88"/>
                  <a:gd name="T24" fmla="*/ 0 w 128"/>
                  <a:gd name="T25" fmla="*/ 88 h 88"/>
                  <a:gd name="T26" fmla="*/ 3 w 128"/>
                  <a:gd name="T27" fmla="*/ 88 h 88"/>
                  <a:gd name="T28" fmla="*/ 128 w 128"/>
                  <a:gd name="T29" fmla="*/ 88 h 88"/>
                  <a:gd name="T30" fmla="*/ 128 w 128"/>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88">
                    <a:moveTo>
                      <a:pt x="3" y="83"/>
                    </a:moveTo>
                    <a:lnTo>
                      <a:pt x="3" y="83"/>
                    </a:lnTo>
                    <a:lnTo>
                      <a:pt x="7" y="83"/>
                    </a:lnTo>
                    <a:lnTo>
                      <a:pt x="3" y="83"/>
                    </a:lnTo>
                    <a:close/>
                    <a:moveTo>
                      <a:pt x="7" y="83"/>
                    </a:moveTo>
                    <a:lnTo>
                      <a:pt x="7" y="83"/>
                    </a:lnTo>
                    <a:close/>
                    <a:moveTo>
                      <a:pt x="128" y="0"/>
                    </a:moveTo>
                    <a:lnTo>
                      <a:pt x="121" y="0"/>
                    </a:lnTo>
                    <a:lnTo>
                      <a:pt x="121" y="81"/>
                    </a:lnTo>
                    <a:lnTo>
                      <a:pt x="7" y="81"/>
                    </a:lnTo>
                    <a:lnTo>
                      <a:pt x="7" y="0"/>
                    </a:lnTo>
                    <a:lnTo>
                      <a:pt x="0" y="0"/>
                    </a:lnTo>
                    <a:lnTo>
                      <a:pt x="0" y="88"/>
                    </a:lnTo>
                    <a:lnTo>
                      <a:pt x="3" y="88"/>
                    </a:lnTo>
                    <a:lnTo>
                      <a:pt x="128" y="88"/>
                    </a:lnTo>
                    <a:lnTo>
                      <a:pt x="128"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9"/>
              <p:cNvSpPr>
                <a:spLocks noEditPoints="1"/>
              </p:cNvSpPr>
              <p:nvPr/>
            </p:nvSpPr>
            <p:spPr bwMode="auto">
              <a:xfrm>
                <a:off x="591" y="1153"/>
                <a:ext cx="128" cy="88"/>
              </a:xfrm>
              <a:custGeom>
                <a:avLst/>
                <a:gdLst>
                  <a:gd name="T0" fmla="*/ 3 w 128"/>
                  <a:gd name="T1" fmla="*/ 83 h 88"/>
                  <a:gd name="T2" fmla="*/ 3 w 128"/>
                  <a:gd name="T3" fmla="*/ 83 h 88"/>
                  <a:gd name="T4" fmla="*/ 7 w 128"/>
                  <a:gd name="T5" fmla="*/ 83 h 88"/>
                  <a:gd name="T6" fmla="*/ 3 w 128"/>
                  <a:gd name="T7" fmla="*/ 83 h 88"/>
                  <a:gd name="T8" fmla="*/ 7 w 128"/>
                  <a:gd name="T9" fmla="*/ 83 h 88"/>
                  <a:gd name="T10" fmla="*/ 7 w 128"/>
                  <a:gd name="T11" fmla="*/ 83 h 88"/>
                  <a:gd name="T12" fmla="*/ 128 w 128"/>
                  <a:gd name="T13" fmla="*/ 0 h 88"/>
                  <a:gd name="T14" fmla="*/ 121 w 128"/>
                  <a:gd name="T15" fmla="*/ 0 h 88"/>
                  <a:gd name="T16" fmla="*/ 121 w 128"/>
                  <a:gd name="T17" fmla="*/ 81 h 88"/>
                  <a:gd name="T18" fmla="*/ 7 w 128"/>
                  <a:gd name="T19" fmla="*/ 81 h 88"/>
                  <a:gd name="T20" fmla="*/ 7 w 128"/>
                  <a:gd name="T21" fmla="*/ 0 h 88"/>
                  <a:gd name="T22" fmla="*/ 0 w 128"/>
                  <a:gd name="T23" fmla="*/ 0 h 88"/>
                  <a:gd name="T24" fmla="*/ 0 w 128"/>
                  <a:gd name="T25" fmla="*/ 88 h 88"/>
                  <a:gd name="T26" fmla="*/ 3 w 128"/>
                  <a:gd name="T27" fmla="*/ 88 h 88"/>
                  <a:gd name="T28" fmla="*/ 128 w 128"/>
                  <a:gd name="T29" fmla="*/ 88 h 88"/>
                  <a:gd name="T30" fmla="*/ 128 w 128"/>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88">
                    <a:moveTo>
                      <a:pt x="3" y="83"/>
                    </a:moveTo>
                    <a:lnTo>
                      <a:pt x="3" y="83"/>
                    </a:lnTo>
                    <a:lnTo>
                      <a:pt x="7" y="83"/>
                    </a:lnTo>
                    <a:lnTo>
                      <a:pt x="3" y="83"/>
                    </a:lnTo>
                    <a:moveTo>
                      <a:pt x="7" y="83"/>
                    </a:moveTo>
                    <a:lnTo>
                      <a:pt x="7" y="83"/>
                    </a:lnTo>
                    <a:moveTo>
                      <a:pt x="128" y="0"/>
                    </a:moveTo>
                    <a:lnTo>
                      <a:pt x="121" y="0"/>
                    </a:lnTo>
                    <a:lnTo>
                      <a:pt x="121" y="81"/>
                    </a:lnTo>
                    <a:lnTo>
                      <a:pt x="7" y="81"/>
                    </a:lnTo>
                    <a:lnTo>
                      <a:pt x="7" y="0"/>
                    </a:lnTo>
                    <a:lnTo>
                      <a:pt x="0" y="0"/>
                    </a:lnTo>
                    <a:lnTo>
                      <a:pt x="0" y="88"/>
                    </a:lnTo>
                    <a:lnTo>
                      <a:pt x="3" y="88"/>
                    </a:lnTo>
                    <a:lnTo>
                      <a:pt x="128" y="88"/>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0"/>
              <p:cNvSpPr>
                <a:spLocks noEditPoints="1"/>
              </p:cNvSpPr>
              <p:nvPr/>
            </p:nvSpPr>
            <p:spPr bwMode="auto">
              <a:xfrm>
                <a:off x="435" y="1146"/>
                <a:ext cx="369" cy="371"/>
              </a:xfrm>
              <a:custGeom>
                <a:avLst/>
                <a:gdLst>
                  <a:gd name="T0" fmla="*/ 2 w 369"/>
                  <a:gd name="T1" fmla="*/ 369 h 371"/>
                  <a:gd name="T2" fmla="*/ 2 w 369"/>
                  <a:gd name="T3" fmla="*/ 369 h 371"/>
                  <a:gd name="T4" fmla="*/ 7 w 369"/>
                  <a:gd name="T5" fmla="*/ 369 h 371"/>
                  <a:gd name="T6" fmla="*/ 2 w 369"/>
                  <a:gd name="T7" fmla="*/ 369 h 371"/>
                  <a:gd name="T8" fmla="*/ 7 w 369"/>
                  <a:gd name="T9" fmla="*/ 369 h 371"/>
                  <a:gd name="T10" fmla="*/ 7 w 369"/>
                  <a:gd name="T11" fmla="*/ 369 h 371"/>
                  <a:gd name="T12" fmla="*/ 85 w 369"/>
                  <a:gd name="T13" fmla="*/ 0 h 371"/>
                  <a:gd name="T14" fmla="*/ 0 w 369"/>
                  <a:gd name="T15" fmla="*/ 0 h 371"/>
                  <a:gd name="T16" fmla="*/ 0 w 369"/>
                  <a:gd name="T17" fmla="*/ 371 h 371"/>
                  <a:gd name="T18" fmla="*/ 2 w 369"/>
                  <a:gd name="T19" fmla="*/ 371 h 371"/>
                  <a:gd name="T20" fmla="*/ 369 w 369"/>
                  <a:gd name="T21" fmla="*/ 371 h 371"/>
                  <a:gd name="T22" fmla="*/ 369 w 369"/>
                  <a:gd name="T23" fmla="*/ 271 h 371"/>
                  <a:gd name="T24" fmla="*/ 362 w 369"/>
                  <a:gd name="T25" fmla="*/ 271 h 371"/>
                  <a:gd name="T26" fmla="*/ 362 w 369"/>
                  <a:gd name="T27" fmla="*/ 364 h 371"/>
                  <a:gd name="T28" fmla="*/ 7 w 369"/>
                  <a:gd name="T29" fmla="*/ 364 h 371"/>
                  <a:gd name="T30" fmla="*/ 7 w 369"/>
                  <a:gd name="T31" fmla="*/ 7 h 371"/>
                  <a:gd name="T32" fmla="*/ 85 w 369"/>
                  <a:gd name="T33" fmla="*/ 7 h 371"/>
                  <a:gd name="T34" fmla="*/ 85 w 369"/>
                  <a:gd name="T3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371">
                    <a:moveTo>
                      <a:pt x="2" y="369"/>
                    </a:moveTo>
                    <a:lnTo>
                      <a:pt x="2" y="369"/>
                    </a:lnTo>
                    <a:lnTo>
                      <a:pt x="7" y="369"/>
                    </a:lnTo>
                    <a:lnTo>
                      <a:pt x="2" y="369"/>
                    </a:lnTo>
                    <a:close/>
                    <a:moveTo>
                      <a:pt x="7" y="369"/>
                    </a:moveTo>
                    <a:lnTo>
                      <a:pt x="7" y="369"/>
                    </a:lnTo>
                    <a:close/>
                    <a:moveTo>
                      <a:pt x="85" y="0"/>
                    </a:moveTo>
                    <a:lnTo>
                      <a:pt x="0" y="0"/>
                    </a:lnTo>
                    <a:lnTo>
                      <a:pt x="0" y="371"/>
                    </a:lnTo>
                    <a:lnTo>
                      <a:pt x="2" y="371"/>
                    </a:lnTo>
                    <a:lnTo>
                      <a:pt x="369" y="371"/>
                    </a:lnTo>
                    <a:lnTo>
                      <a:pt x="369" y="271"/>
                    </a:lnTo>
                    <a:lnTo>
                      <a:pt x="362" y="271"/>
                    </a:lnTo>
                    <a:lnTo>
                      <a:pt x="362" y="364"/>
                    </a:lnTo>
                    <a:lnTo>
                      <a:pt x="7" y="364"/>
                    </a:lnTo>
                    <a:lnTo>
                      <a:pt x="7" y="7"/>
                    </a:lnTo>
                    <a:lnTo>
                      <a:pt x="85" y="7"/>
                    </a:lnTo>
                    <a:lnTo>
                      <a:pt x="85"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1"/>
              <p:cNvSpPr>
                <a:spLocks noEditPoints="1"/>
              </p:cNvSpPr>
              <p:nvPr/>
            </p:nvSpPr>
            <p:spPr bwMode="auto">
              <a:xfrm>
                <a:off x="435" y="1146"/>
                <a:ext cx="369" cy="371"/>
              </a:xfrm>
              <a:custGeom>
                <a:avLst/>
                <a:gdLst>
                  <a:gd name="T0" fmla="*/ 2 w 369"/>
                  <a:gd name="T1" fmla="*/ 369 h 371"/>
                  <a:gd name="T2" fmla="*/ 2 w 369"/>
                  <a:gd name="T3" fmla="*/ 369 h 371"/>
                  <a:gd name="T4" fmla="*/ 7 w 369"/>
                  <a:gd name="T5" fmla="*/ 369 h 371"/>
                  <a:gd name="T6" fmla="*/ 2 w 369"/>
                  <a:gd name="T7" fmla="*/ 369 h 371"/>
                  <a:gd name="T8" fmla="*/ 7 w 369"/>
                  <a:gd name="T9" fmla="*/ 369 h 371"/>
                  <a:gd name="T10" fmla="*/ 7 w 369"/>
                  <a:gd name="T11" fmla="*/ 369 h 371"/>
                  <a:gd name="T12" fmla="*/ 85 w 369"/>
                  <a:gd name="T13" fmla="*/ 0 h 371"/>
                  <a:gd name="T14" fmla="*/ 0 w 369"/>
                  <a:gd name="T15" fmla="*/ 0 h 371"/>
                  <a:gd name="T16" fmla="*/ 0 w 369"/>
                  <a:gd name="T17" fmla="*/ 371 h 371"/>
                  <a:gd name="T18" fmla="*/ 2 w 369"/>
                  <a:gd name="T19" fmla="*/ 371 h 371"/>
                  <a:gd name="T20" fmla="*/ 369 w 369"/>
                  <a:gd name="T21" fmla="*/ 371 h 371"/>
                  <a:gd name="T22" fmla="*/ 369 w 369"/>
                  <a:gd name="T23" fmla="*/ 271 h 371"/>
                  <a:gd name="T24" fmla="*/ 362 w 369"/>
                  <a:gd name="T25" fmla="*/ 271 h 371"/>
                  <a:gd name="T26" fmla="*/ 362 w 369"/>
                  <a:gd name="T27" fmla="*/ 364 h 371"/>
                  <a:gd name="T28" fmla="*/ 7 w 369"/>
                  <a:gd name="T29" fmla="*/ 364 h 371"/>
                  <a:gd name="T30" fmla="*/ 7 w 369"/>
                  <a:gd name="T31" fmla="*/ 7 h 371"/>
                  <a:gd name="T32" fmla="*/ 85 w 369"/>
                  <a:gd name="T33" fmla="*/ 7 h 371"/>
                  <a:gd name="T34" fmla="*/ 85 w 369"/>
                  <a:gd name="T3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9" h="371">
                    <a:moveTo>
                      <a:pt x="2" y="369"/>
                    </a:moveTo>
                    <a:lnTo>
                      <a:pt x="2" y="369"/>
                    </a:lnTo>
                    <a:lnTo>
                      <a:pt x="7" y="369"/>
                    </a:lnTo>
                    <a:lnTo>
                      <a:pt x="2" y="369"/>
                    </a:lnTo>
                    <a:moveTo>
                      <a:pt x="7" y="369"/>
                    </a:moveTo>
                    <a:lnTo>
                      <a:pt x="7" y="369"/>
                    </a:lnTo>
                    <a:moveTo>
                      <a:pt x="85" y="0"/>
                    </a:moveTo>
                    <a:lnTo>
                      <a:pt x="0" y="0"/>
                    </a:lnTo>
                    <a:lnTo>
                      <a:pt x="0" y="371"/>
                    </a:lnTo>
                    <a:lnTo>
                      <a:pt x="2" y="371"/>
                    </a:lnTo>
                    <a:lnTo>
                      <a:pt x="369" y="371"/>
                    </a:lnTo>
                    <a:lnTo>
                      <a:pt x="369" y="271"/>
                    </a:lnTo>
                    <a:lnTo>
                      <a:pt x="362" y="271"/>
                    </a:lnTo>
                    <a:lnTo>
                      <a:pt x="362" y="364"/>
                    </a:lnTo>
                    <a:lnTo>
                      <a:pt x="7" y="364"/>
                    </a:lnTo>
                    <a:lnTo>
                      <a:pt x="7" y="7"/>
                    </a:lnTo>
                    <a:lnTo>
                      <a:pt x="85" y="7"/>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2"/>
              <p:cNvSpPr>
                <a:spLocks noEditPoints="1"/>
              </p:cNvSpPr>
              <p:nvPr/>
            </p:nvSpPr>
            <p:spPr bwMode="auto">
              <a:xfrm>
                <a:off x="527" y="1146"/>
                <a:ext cx="277" cy="264"/>
              </a:xfrm>
              <a:custGeom>
                <a:avLst/>
                <a:gdLst>
                  <a:gd name="T0" fmla="*/ 64 w 277"/>
                  <a:gd name="T1" fmla="*/ 0 h 264"/>
                  <a:gd name="T2" fmla="*/ 0 w 277"/>
                  <a:gd name="T3" fmla="*/ 0 h 264"/>
                  <a:gd name="T4" fmla="*/ 0 w 277"/>
                  <a:gd name="T5" fmla="*/ 7 h 264"/>
                  <a:gd name="T6" fmla="*/ 64 w 277"/>
                  <a:gd name="T7" fmla="*/ 7 h 264"/>
                  <a:gd name="T8" fmla="*/ 64 w 277"/>
                  <a:gd name="T9" fmla="*/ 0 h 264"/>
                  <a:gd name="T10" fmla="*/ 277 w 277"/>
                  <a:gd name="T11" fmla="*/ 0 h 264"/>
                  <a:gd name="T12" fmla="*/ 192 w 277"/>
                  <a:gd name="T13" fmla="*/ 0 h 264"/>
                  <a:gd name="T14" fmla="*/ 192 w 277"/>
                  <a:gd name="T15" fmla="*/ 7 h 264"/>
                  <a:gd name="T16" fmla="*/ 270 w 277"/>
                  <a:gd name="T17" fmla="*/ 7 h 264"/>
                  <a:gd name="T18" fmla="*/ 270 w 277"/>
                  <a:gd name="T19" fmla="*/ 264 h 264"/>
                  <a:gd name="T20" fmla="*/ 277 w 277"/>
                  <a:gd name="T21" fmla="*/ 264 h 264"/>
                  <a:gd name="T22" fmla="*/ 277 w 277"/>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64">
                    <a:moveTo>
                      <a:pt x="64" y="0"/>
                    </a:moveTo>
                    <a:lnTo>
                      <a:pt x="0" y="0"/>
                    </a:lnTo>
                    <a:lnTo>
                      <a:pt x="0" y="7"/>
                    </a:lnTo>
                    <a:lnTo>
                      <a:pt x="64" y="7"/>
                    </a:lnTo>
                    <a:lnTo>
                      <a:pt x="64" y="0"/>
                    </a:lnTo>
                    <a:close/>
                    <a:moveTo>
                      <a:pt x="277" y="0"/>
                    </a:moveTo>
                    <a:lnTo>
                      <a:pt x="192" y="0"/>
                    </a:lnTo>
                    <a:lnTo>
                      <a:pt x="192" y="7"/>
                    </a:lnTo>
                    <a:lnTo>
                      <a:pt x="270" y="7"/>
                    </a:lnTo>
                    <a:lnTo>
                      <a:pt x="270" y="264"/>
                    </a:lnTo>
                    <a:lnTo>
                      <a:pt x="277" y="264"/>
                    </a:lnTo>
                    <a:lnTo>
                      <a:pt x="277" y="0"/>
                    </a:ln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3"/>
              <p:cNvSpPr>
                <a:spLocks noEditPoints="1"/>
              </p:cNvSpPr>
              <p:nvPr/>
            </p:nvSpPr>
            <p:spPr bwMode="auto">
              <a:xfrm>
                <a:off x="527" y="1146"/>
                <a:ext cx="277" cy="264"/>
              </a:xfrm>
              <a:custGeom>
                <a:avLst/>
                <a:gdLst>
                  <a:gd name="T0" fmla="*/ 64 w 277"/>
                  <a:gd name="T1" fmla="*/ 0 h 264"/>
                  <a:gd name="T2" fmla="*/ 0 w 277"/>
                  <a:gd name="T3" fmla="*/ 0 h 264"/>
                  <a:gd name="T4" fmla="*/ 0 w 277"/>
                  <a:gd name="T5" fmla="*/ 7 h 264"/>
                  <a:gd name="T6" fmla="*/ 64 w 277"/>
                  <a:gd name="T7" fmla="*/ 7 h 264"/>
                  <a:gd name="T8" fmla="*/ 64 w 277"/>
                  <a:gd name="T9" fmla="*/ 0 h 264"/>
                  <a:gd name="T10" fmla="*/ 277 w 277"/>
                  <a:gd name="T11" fmla="*/ 0 h 264"/>
                  <a:gd name="T12" fmla="*/ 192 w 277"/>
                  <a:gd name="T13" fmla="*/ 0 h 264"/>
                  <a:gd name="T14" fmla="*/ 192 w 277"/>
                  <a:gd name="T15" fmla="*/ 7 h 264"/>
                  <a:gd name="T16" fmla="*/ 270 w 277"/>
                  <a:gd name="T17" fmla="*/ 7 h 264"/>
                  <a:gd name="T18" fmla="*/ 270 w 277"/>
                  <a:gd name="T19" fmla="*/ 264 h 264"/>
                  <a:gd name="T20" fmla="*/ 277 w 277"/>
                  <a:gd name="T21" fmla="*/ 264 h 264"/>
                  <a:gd name="T22" fmla="*/ 277 w 277"/>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64">
                    <a:moveTo>
                      <a:pt x="64" y="0"/>
                    </a:moveTo>
                    <a:lnTo>
                      <a:pt x="0" y="0"/>
                    </a:lnTo>
                    <a:lnTo>
                      <a:pt x="0" y="7"/>
                    </a:lnTo>
                    <a:lnTo>
                      <a:pt x="64" y="7"/>
                    </a:lnTo>
                    <a:lnTo>
                      <a:pt x="64" y="0"/>
                    </a:lnTo>
                    <a:moveTo>
                      <a:pt x="277" y="0"/>
                    </a:moveTo>
                    <a:lnTo>
                      <a:pt x="192" y="0"/>
                    </a:lnTo>
                    <a:lnTo>
                      <a:pt x="192" y="7"/>
                    </a:lnTo>
                    <a:lnTo>
                      <a:pt x="270" y="7"/>
                    </a:lnTo>
                    <a:lnTo>
                      <a:pt x="270" y="264"/>
                    </a:lnTo>
                    <a:lnTo>
                      <a:pt x="277" y="264"/>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4"/>
              <p:cNvSpPr>
                <a:spLocks noEditPoints="1"/>
              </p:cNvSpPr>
              <p:nvPr/>
            </p:nvSpPr>
            <p:spPr bwMode="auto">
              <a:xfrm>
                <a:off x="520" y="1146"/>
                <a:ext cx="284" cy="271"/>
              </a:xfrm>
              <a:custGeom>
                <a:avLst/>
                <a:gdLst>
                  <a:gd name="T0" fmla="*/ 284 w 284"/>
                  <a:gd name="T1" fmla="*/ 264 h 271"/>
                  <a:gd name="T2" fmla="*/ 277 w 284"/>
                  <a:gd name="T3" fmla="*/ 264 h 271"/>
                  <a:gd name="T4" fmla="*/ 277 w 284"/>
                  <a:gd name="T5" fmla="*/ 271 h 271"/>
                  <a:gd name="T6" fmla="*/ 284 w 284"/>
                  <a:gd name="T7" fmla="*/ 271 h 271"/>
                  <a:gd name="T8" fmla="*/ 284 w 284"/>
                  <a:gd name="T9" fmla="*/ 264 h 271"/>
                  <a:gd name="T10" fmla="*/ 7 w 284"/>
                  <a:gd name="T11" fmla="*/ 0 h 271"/>
                  <a:gd name="T12" fmla="*/ 0 w 284"/>
                  <a:gd name="T13" fmla="*/ 0 h 271"/>
                  <a:gd name="T14" fmla="*/ 0 w 284"/>
                  <a:gd name="T15" fmla="*/ 7 h 271"/>
                  <a:gd name="T16" fmla="*/ 7 w 284"/>
                  <a:gd name="T17" fmla="*/ 7 h 271"/>
                  <a:gd name="T18" fmla="*/ 7 w 284"/>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71">
                    <a:moveTo>
                      <a:pt x="284" y="264"/>
                    </a:moveTo>
                    <a:lnTo>
                      <a:pt x="277" y="264"/>
                    </a:lnTo>
                    <a:lnTo>
                      <a:pt x="277" y="271"/>
                    </a:lnTo>
                    <a:lnTo>
                      <a:pt x="284" y="271"/>
                    </a:lnTo>
                    <a:lnTo>
                      <a:pt x="284" y="264"/>
                    </a:lnTo>
                    <a:close/>
                    <a:moveTo>
                      <a:pt x="7" y="0"/>
                    </a:moveTo>
                    <a:lnTo>
                      <a:pt x="0" y="0"/>
                    </a:lnTo>
                    <a:lnTo>
                      <a:pt x="0" y="7"/>
                    </a:lnTo>
                    <a:lnTo>
                      <a:pt x="7" y="7"/>
                    </a:lnTo>
                    <a:lnTo>
                      <a:pt x="7" y="0"/>
                    </a:lnTo>
                    <a:close/>
                  </a:path>
                </a:pathLst>
              </a:custGeom>
              <a:solidFill>
                <a:srgbClr val="807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5"/>
              <p:cNvSpPr>
                <a:spLocks noEditPoints="1"/>
              </p:cNvSpPr>
              <p:nvPr/>
            </p:nvSpPr>
            <p:spPr bwMode="auto">
              <a:xfrm>
                <a:off x="520" y="1146"/>
                <a:ext cx="284" cy="271"/>
              </a:xfrm>
              <a:custGeom>
                <a:avLst/>
                <a:gdLst>
                  <a:gd name="T0" fmla="*/ 284 w 284"/>
                  <a:gd name="T1" fmla="*/ 264 h 271"/>
                  <a:gd name="T2" fmla="*/ 277 w 284"/>
                  <a:gd name="T3" fmla="*/ 264 h 271"/>
                  <a:gd name="T4" fmla="*/ 277 w 284"/>
                  <a:gd name="T5" fmla="*/ 271 h 271"/>
                  <a:gd name="T6" fmla="*/ 284 w 284"/>
                  <a:gd name="T7" fmla="*/ 271 h 271"/>
                  <a:gd name="T8" fmla="*/ 284 w 284"/>
                  <a:gd name="T9" fmla="*/ 264 h 271"/>
                  <a:gd name="T10" fmla="*/ 7 w 284"/>
                  <a:gd name="T11" fmla="*/ 0 h 271"/>
                  <a:gd name="T12" fmla="*/ 0 w 284"/>
                  <a:gd name="T13" fmla="*/ 0 h 271"/>
                  <a:gd name="T14" fmla="*/ 0 w 284"/>
                  <a:gd name="T15" fmla="*/ 7 h 271"/>
                  <a:gd name="T16" fmla="*/ 7 w 284"/>
                  <a:gd name="T17" fmla="*/ 7 h 271"/>
                  <a:gd name="T18" fmla="*/ 7 w 284"/>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71">
                    <a:moveTo>
                      <a:pt x="284" y="264"/>
                    </a:moveTo>
                    <a:lnTo>
                      <a:pt x="277" y="264"/>
                    </a:lnTo>
                    <a:lnTo>
                      <a:pt x="277" y="271"/>
                    </a:lnTo>
                    <a:lnTo>
                      <a:pt x="284" y="271"/>
                    </a:lnTo>
                    <a:lnTo>
                      <a:pt x="284" y="264"/>
                    </a:lnTo>
                    <a:moveTo>
                      <a:pt x="7" y="0"/>
                    </a:moveTo>
                    <a:lnTo>
                      <a:pt x="0" y="0"/>
                    </a:lnTo>
                    <a:lnTo>
                      <a:pt x="0" y="7"/>
                    </a:lnTo>
                    <a:lnTo>
                      <a:pt x="7" y="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Rectangle 86"/>
              <p:cNvSpPr>
                <a:spLocks noChangeArrowheads="1"/>
              </p:cNvSpPr>
              <p:nvPr/>
            </p:nvSpPr>
            <p:spPr bwMode="auto">
              <a:xfrm>
                <a:off x="598" y="1146"/>
                <a:ext cx="114" cy="7"/>
              </a:xfrm>
              <a:prstGeom prst="rect">
                <a:avLst/>
              </a:prstGeom>
              <a:solidFill>
                <a:srgbClr val="5452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Rectangle 87"/>
              <p:cNvSpPr>
                <a:spLocks noChangeArrowheads="1"/>
              </p:cNvSpPr>
              <p:nvPr/>
            </p:nvSpPr>
            <p:spPr bwMode="auto">
              <a:xfrm>
                <a:off x="598" y="1146"/>
                <a:ext cx="114"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8"/>
              <p:cNvSpPr>
                <a:spLocks noEditPoints="1"/>
              </p:cNvSpPr>
              <p:nvPr/>
            </p:nvSpPr>
            <p:spPr bwMode="auto">
              <a:xfrm>
                <a:off x="591" y="1146"/>
                <a:ext cx="128" cy="7"/>
              </a:xfrm>
              <a:custGeom>
                <a:avLst/>
                <a:gdLst>
                  <a:gd name="T0" fmla="*/ 7 w 128"/>
                  <a:gd name="T1" fmla="*/ 0 h 7"/>
                  <a:gd name="T2" fmla="*/ 0 w 128"/>
                  <a:gd name="T3" fmla="*/ 0 h 7"/>
                  <a:gd name="T4" fmla="*/ 0 w 128"/>
                  <a:gd name="T5" fmla="*/ 7 h 7"/>
                  <a:gd name="T6" fmla="*/ 7 w 128"/>
                  <a:gd name="T7" fmla="*/ 7 h 7"/>
                  <a:gd name="T8" fmla="*/ 7 w 128"/>
                  <a:gd name="T9" fmla="*/ 0 h 7"/>
                  <a:gd name="T10" fmla="*/ 128 w 128"/>
                  <a:gd name="T11" fmla="*/ 0 h 7"/>
                  <a:gd name="T12" fmla="*/ 121 w 128"/>
                  <a:gd name="T13" fmla="*/ 0 h 7"/>
                  <a:gd name="T14" fmla="*/ 121 w 128"/>
                  <a:gd name="T15" fmla="*/ 7 h 7"/>
                  <a:gd name="T16" fmla="*/ 128 w 128"/>
                  <a:gd name="T17" fmla="*/ 7 h 7"/>
                  <a:gd name="T18" fmla="*/ 128 w 12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
                    <a:moveTo>
                      <a:pt x="7" y="0"/>
                    </a:moveTo>
                    <a:lnTo>
                      <a:pt x="0" y="0"/>
                    </a:lnTo>
                    <a:lnTo>
                      <a:pt x="0" y="7"/>
                    </a:lnTo>
                    <a:lnTo>
                      <a:pt x="7" y="7"/>
                    </a:lnTo>
                    <a:lnTo>
                      <a:pt x="7" y="0"/>
                    </a:lnTo>
                    <a:close/>
                    <a:moveTo>
                      <a:pt x="128" y="0"/>
                    </a:moveTo>
                    <a:lnTo>
                      <a:pt x="121" y="0"/>
                    </a:lnTo>
                    <a:lnTo>
                      <a:pt x="121" y="7"/>
                    </a:lnTo>
                    <a:lnTo>
                      <a:pt x="128" y="7"/>
                    </a:lnTo>
                    <a:lnTo>
                      <a:pt x="1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9"/>
              <p:cNvSpPr>
                <a:spLocks noEditPoints="1"/>
              </p:cNvSpPr>
              <p:nvPr/>
            </p:nvSpPr>
            <p:spPr bwMode="auto">
              <a:xfrm>
                <a:off x="591" y="1146"/>
                <a:ext cx="128" cy="7"/>
              </a:xfrm>
              <a:custGeom>
                <a:avLst/>
                <a:gdLst>
                  <a:gd name="T0" fmla="*/ 7 w 128"/>
                  <a:gd name="T1" fmla="*/ 0 h 7"/>
                  <a:gd name="T2" fmla="*/ 0 w 128"/>
                  <a:gd name="T3" fmla="*/ 0 h 7"/>
                  <a:gd name="T4" fmla="*/ 0 w 128"/>
                  <a:gd name="T5" fmla="*/ 7 h 7"/>
                  <a:gd name="T6" fmla="*/ 7 w 128"/>
                  <a:gd name="T7" fmla="*/ 7 h 7"/>
                  <a:gd name="T8" fmla="*/ 7 w 128"/>
                  <a:gd name="T9" fmla="*/ 0 h 7"/>
                  <a:gd name="T10" fmla="*/ 128 w 128"/>
                  <a:gd name="T11" fmla="*/ 0 h 7"/>
                  <a:gd name="T12" fmla="*/ 121 w 128"/>
                  <a:gd name="T13" fmla="*/ 0 h 7"/>
                  <a:gd name="T14" fmla="*/ 121 w 128"/>
                  <a:gd name="T15" fmla="*/ 7 h 7"/>
                  <a:gd name="T16" fmla="*/ 128 w 128"/>
                  <a:gd name="T17" fmla="*/ 7 h 7"/>
                  <a:gd name="T18" fmla="*/ 128 w 12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7">
                    <a:moveTo>
                      <a:pt x="7" y="0"/>
                    </a:moveTo>
                    <a:lnTo>
                      <a:pt x="0" y="0"/>
                    </a:lnTo>
                    <a:lnTo>
                      <a:pt x="0" y="7"/>
                    </a:lnTo>
                    <a:lnTo>
                      <a:pt x="7" y="7"/>
                    </a:lnTo>
                    <a:lnTo>
                      <a:pt x="7" y="0"/>
                    </a:lnTo>
                    <a:moveTo>
                      <a:pt x="128" y="0"/>
                    </a:moveTo>
                    <a:lnTo>
                      <a:pt x="121" y="0"/>
                    </a:lnTo>
                    <a:lnTo>
                      <a:pt x="121" y="7"/>
                    </a:lnTo>
                    <a:lnTo>
                      <a:pt x="128" y="7"/>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0"/>
              <p:cNvSpPr>
                <a:spLocks/>
              </p:cNvSpPr>
              <p:nvPr/>
            </p:nvSpPr>
            <p:spPr bwMode="auto">
              <a:xfrm>
                <a:off x="920" y="725"/>
                <a:ext cx="10" cy="5"/>
              </a:xfrm>
              <a:custGeom>
                <a:avLst/>
                <a:gdLst>
                  <a:gd name="T0" fmla="*/ 0 w 10"/>
                  <a:gd name="T1" fmla="*/ 3 h 5"/>
                  <a:gd name="T2" fmla="*/ 3 w 10"/>
                  <a:gd name="T3" fmla="*/ 5 h 5"/>
                  <a:gd name="T4" fmla="*/ 10 w 10"/>
                  <a:gd name="T5" fmla="*/ 0 h 5"/>
                  <a:gd name="T6" fmla="*/ 7 w 10"/>
                  <a:gd name="T7" fmla="*/ 0 h 5"/>
                  <a:gd name="T8" fmla="*/ 0 w 10"/>
                  <a:gd name="T9" fmla="*/ 3 h 5"/>
                </a:gdLst>
                <a:ahLst/>
                <a:cxnLst>
                  <a:cxn ang="0">
                    <a:pos x="T0" y="T1"/>
                  </a:cxn>
                  <a:cxn ang="0">
                    <a:pos x="T2" y="T3"/>
                  </a:cxn>
                  <a:cxn ang="0">
                    <a:pos x="T4" y="T5"/>
                  </a:cxn>
                  <a:cxn ang="0">
                    <a:pos x="T6" y="T7"/>
                  </a:cxn>
                  <a:cxn ang="0">
                    <a:pos x="T8" y="T9"/>
                  </a:cxn>
                </a:cxnLst>
                <a:rect l="0" t="0" r="r" b="b"/>
                <a:pathLst>
                  <a:path w="10" h="5">
                    <a:moveTo>
                      <a:pt x="0" y="3"/>
                    </a:moveTo>
                    <a:lnTo>
                      <a:pt x="3" y="5"/>
                    </a:lnTo>
                    <a:lnTo>
                      <a:pt x="10" y="0"/>
                    </a:lnTo>
                    <a:lnTo>
                      <a:pt x="7"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1"/>
              <p:cNvSpPr>
                <a:spLocks/>
              </p:cNvSpPr>
              <p:nvPr/>
            </p:nvSpPr>
            <p:spPr bwMode="auto">
              <a:xfrm>
                <a:off x="920" y="725"/>
                <a:ext cx="10" cy="5"/>
              </a:xfrm>
              <a:custGeom>
                <a:avLst/>
                <a:gdLst>
                  <a:gd name="T0" fmla="*/ 0 w 10"/>
                  <a:gd name="T1" fmla="*/ 3 h 5"/>
                  <a:gd name="T2" fmla="*/ 3 w 10"/>
                  <a:gd name="T3" fmla="*/ 5 h 5"/>
                  <a:gd name="T4" fmla="*/ 10 w 10"/>
                  <a:gd name="T5" fmla="*/ 0 h 5"/>
                  <a:gd name="T6" fmla="*/ 7 w 10"/>
                  <a:gd name="T7" fmla="*/ 0 h 5"/>
                </a:gdLst>
                <a:ahLst/>
                <a:cxnLst>
                  <a:cxn ang="0">
                    <a:pos x="T0" y="T1"/>
                  </a:cxn>
                  <a:cxn ang="0">
                    <a:pos x="T2" y="T3"/>
                  </a:cxn>
                  <a:cxn ang="0">
                    <a:pos x="T4" y="T5"/>
                  </a:cxn>
                  <a:cxn ang="0">
                    <a:pos x="T6" y="T7"/>
                  </a:cxn>
                </a:cxnLst>
                <a:rect l="0" t="0" r="r" b="b"/>
                <a:pathLst>
                  <a:path w="10" h="5">
                    <a:moveTo>
                      <a:pt x="0" y="3"/>
                    </a:moveTo>
                    <a:lnTo>
                      <a:pt x="3" y="5"/>
                    </a:lnTo>
                    <a:lnTo>
                      <a:pt x="10"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2"/>
              <p:cNvSpPr>
                <a:spLocks noEditPoints="1"/>
              </p:cNvSpPr>
              <p:nvPr/>
            </p:nvSpPr>
            <p:spPr bwMode="auto">
              <a:xfrm>
                <a:off x="925" y="730"/>
                <a:ext cx="298" cy="471"/>
              </a:xfrm>
              <a:custGeom>
                <a:avLst/>
                <a:gdLst>
                  <a:gd name="T0" fmla="*/ 289 w 298"/>
                  <a:gd name="T1" fmla="*/ 466 h 471"/>
                  <a:gd name="T2" fmla="*/ 284 w 298"/>
                  <a:gd name="T3" fmla="*/ 459 h 471"/>
                  <a:gd name="T4" fmla="*/ 280 w 298"/>
                  <a:gd name="T5" fmla="*/ 449 h 471"/>
                  <a:gd name="T6" fmla="*/ 275 w 298"/>
                  <a:gd name="T7" fmla="*/ 442 h 471"/>
                  <a:gd name="T8" fmla="*/ 270 w 298"/>
                  <a:gd name="T9" fmla="*/ 435 h 471"/>
                  <a:gd name="T10" fmla="*/ 263 w 298"/>
                  <a:gd name="T11" fmla="*/ 426 h 471"/>
                  <a:gd name="T12" fmla="*/ 258 w 298"/>
                  <a:gd name="T13" fmla="*/ 418 h 471"/>
                  <a:gd name="T14" fmla="*/ 253 w 298"/>
                  <a:gd name="T15" fmla="*/ 409 h 471"/>
                  <a:gd name="T16" fmla="*/ 249 w 298"/>
                  <a:gd name="T17" fmla="*/ 402 h 471"/>
                  <a:gd name="T18" fmla="*/ 244 w 298"/>
                  <a:gd name="T19" fmla="*/ 392 h 471"/>
                  <a:gd name="T20" fmla="*/ 239 w 298"/>
                  <a:gd name="T21" fmla="*/ 385 h 471"/>
                  <a:gd name="T22" fmla="*/ 235 w 298"/>
                  <a:gd name="T23" fmla="*/ 378 h 471"/>
                  <a:gd name="T24" fmla="*/ 227 w 298"/>
                  <a:gd name="T25" fmla="*/ 369 h 471"/>
                  <a:gd name="T26" fmla="*/ 223 w 298"/>
                  <a:gd name="T27" fmla="*/ 361 h 471"/>
                  <a:gd name="T28" fmla="*/ 218 w 298"/>
                  <a:gd name="T29" fmla="*/ 352 h 471"/>
                  <a:gd name="T30" fmla="*/ 213 w 298"/>
                  <a:gd name="T31" fmla="*/ 345 h 471"/>
                  <a:gd name="T32" fmla="*/ 208 w 298"/>
                  <a:gd name="T33" fmla="*/ 338 h 471"/>
                  <a:gd name="T34" fmla="*/ 204 w 298"/>
                  <a:gd name="T35" fmla="*/ 328 h 471"/>
                  <a:gd name="T36" fmla="*/ 199 w 298"/>
                  <a:gd name="T37" fmla="*/ 321 h 471"/>
                  <a:gd name="T38" fmla="*/ 192 w 298"/>
                  <a:gd name="T39" fmla="*/ 311 h 471"/>
                  <a:gd name="T40" fmla="*/ 187 w 298"/>
                  <a:gd name="T41" fmla="*/ 304 h 471"/>
                  <a:gd name="T42" fmla="*/ 182 w 298"/>
                  <a:gd name="T43" fmla="*/ 295 h 471"/>
                  <a:gd name="T44" fmla="*/ 178 w 298"/>
                  <a:gd name="T45" fmla="*/ 288 h 471"/>
                  <a:gd name="T46" fmla="*/ 173 w 298"/>
                  <a:gd name="T47" fmla="*/ 281 h 471"/>
                  <a:gd name="T48" fmla="*/ 168 w 298"/>
                  <a:gd name="T49" fmla="*/ 271 h 471"/>
                  <a:gd name="T50" fmla="*/ 163 w 298"/>
                  <a:gd name="T51" fmla="*/ 264 h 471"/>
                  <a:gd name="T52" fmla="*/ 156 w 298"/>
                  <a:gd name="T53" fmla="*/ 254 h 471"/>
                  <a:gd name="T54" fmla="*/ 152 w 298"/>
                  <a:gd name="T55" fmla="*/ 247 h 471"/>
                  <a:gd name="T56" fmla="*/ 147 w 298"/>
                  <a:gd name="T57" fmla="*/ 240 h 471"/>
                  <a:gd name="T58" fmla="*/ 142 w 298"/>
                  <a:gd name="T59" fmla="*/ 231 h 471"/>
                  <a:gd name="T60" fmla="*/ 137 w 298"/>
                  <a:gd name="T61" fmla="*/ 223 h 471"/>
                  <a:gd name="T62" fmla="*/ 133 w 298"/>
                  <a:gd name="T63" fmla="*/ 214 h 471"/>
                  <a:gd name="T64" fmla="*/ 128 w 298"/>
                  <a:gd name="T65" fmla="*/ 207 h 471"/>
                  <a:gd name="T66" fmla="*/ 121 w 298"/>
                  <a:gd name="T67" fmla="*/ 200 h 471"/>
                  <a:gd name="T68" fmla="*/ 116 w 298"/>
                  <a:gd name="T69" fmla="*/ 190 h 471"/>
                  <a:gd name="T70" fmla="*/ 111 w 298"/>
                  <a:gd name="T71" fmla="*/ 183 h 471"/>
                  <a:gd name="T72" fmla="*/ 107 w 298"/>
                  <a:gd name="T73" fmla="*/ 174 h 471"/>
                  <a:gd name="T74" fmla="*/ 102 w 298"/>
                  <a:gd name="T75" fmla="*/ 166 h 471"/>
                  <a:gd name="T76" fmla="*/ 97 w 298"/>
                  <a:gd name="T77" fmla="*/ 157 h 471"/>
                  <a:gd name="T78" fmla="*/ 92 w 298"/>
                  <a:gd name="T79" fmla="*/ 150 h 471"/>
                  <a:gd name="T80" fmla="*/ 85 w 298"/>
                  <a:gd name="T81" fmla="*/ 143 h 471"/>
                  <a:gd name="T82" fmla="*/ 81 w 298"/>
                  <a:gd name="T83" fmla="*/ 133 h 471"/>
                  <a:gd name="T84" fmla="*/ 76 w 298"/>
                  <a:gd name="T85" fmla="*/ 126 h 471"/>
                  <a:gd name="T86" fmla="*/ 71 w 298"/>
                  <a:gd name="T87" fmla="*/ 117 h 471"/>
                  <a:gd name="T88" fmla="*/ 66 w 298"/>
                  <a:gd name="T89" fmla="*/ 109 h 471"/>
                  <a:gd name="T90" fmla="*/ 62 w 298"/>
                  <a:gd name="T91" fmla="*/ 102 h 471"/>
                  <a:gd name="T92" fmla="*/ 57 w 298"/>
                  <a:gd name="T93" fmla="*/ 93 h 471"/>
                  <a:gd name="T94" fmla="*/ 50 w 298"/>
                  <a:gd name="T95" fmla="*/ 86 h 471"/>
                  <a:gd name="T96" fmla="*/ 45 w 298"/>
                  <a:gd name="T97" fmla="*/ 76 h 471"/>
                  <a:gd name="T98" fmla="*/ 40 w 298"/>
                  <a:gd name="T99" fmla="*/ 69 h 471"/>
                  <a:gd name="T100" fmla="*/ 36 w 298"/>
                  <a:gd name="T101" fmla="*/ 62 h 471"/>
                  <a:gd name="T102" fmla="*/ 31 w 298"/>
                  <a:gd name="T103" fmla="*/ 52 h 471"/>
                  <a:gd name="T104" fmla="*/ 26 w 298"/>
                  <a:gd name="T105" fmla="*/ 45 h 471"/>
                  <a:gd name="T106" fmla="*/ 21 w 298"/>
                  <a:gd name="T107" fmla="*/ 36 h 471"/>
                  <a:gd name="T108" fmla="*/ 14 w 298"/>
                  <a:gd name="T109" fmla="*/ 29 h 471"/>
                  <a:gd name="T110" fmla="*/ 10 w 298"/>
                  <a:gd name="T111" fmla="*/ 19 h 471"/>
                  <a:gd name="T112" fmla="*/ 5 w 298"/>
                  <a:gd name="T113" fmla="*/ 12 h 471"/>
                  <a:gd name="T114" fmla="*/ 0 w 298"/>
                  <a:gd name="T115" fmla="*/ 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471">
                    <a:moveTo>
                      <a:pt x="289" y="466"/>
                    </a:moveTo>
                    <a:lnTo>
                      <a:pt x="291" y="471"/>
                    </a:lnTo>
                    <a:lnTo>
                      <a:pt x="298" y="466"/>
                    </a:lnTo>
                    <a:lnTo>
                      <a:pt x="296" y="464"/>
                    </a:lnTo>
                    <a:lnTo>
                      <a:pt x="289" y="466"/>
                    </a:lnTo>
                    <a:close/>
                    <a:moveTo>
                      <a:pt x="284" y="459"/>
                    </a:moveTo>
                    <a:lnTo>
                      <a:pt x="287" y="461"/>
                    </a:lnTo>
                    <a:lnTo>
                      <a:pt x="294" y="459"/>
                    </a:lnTo>
                    <a:lnTo>
                      <a:pt x="291" y="454"/>
                    </a:lnTo>
                    <a:lnTo>
                      <a:pt x="284" y="459"/>
                    </a:lnTo>
                    <a:close/>
                    <a:moveTo>
                      <a:pt x="280" y="449"/>
                    </a:moveTo>
                    <a:lnTo>
                      <a:pt x="282" y="454"/>
                    </a:lnTo>
                    <a:lnTo>
                      <a:pt x="287" y="449"/>
                    </a:lnTo>
                    <a:lnTo>
                      <a:pt x="284" y="447"/>
                    </a:lnTo>
                    <a:lnTo>
                      <a:pt x="280" y="449"/>
                    </a:lnTo>
                    <a:close/>
                    <a:moveTo>
                      <a:pt x="275" y="442"/>
                    </a:moveTo>
                    <a:lnTo>
                      <a:pt x="277" y="447"/>
                    </a:lnTo>
                    <a:lnTo>
                      <a:pt x="282" y="442"/>
                    </a:lnTo>
                    <a:lnTo>
                      <a:pt x="280" y="437"/>
                    </a:lnTo>
                    <a:lnTo>
                      <a:pt x="275" y="442"/>
                    </a:lnTo>
                    <a:close/>
                    <a:moveTo>
                      <a:pt x="270" y="435"/>
                    </a:moveTo>
                    <a:lnTo>
                      <a:pt x="272" y="437"/>
                    </a:lnTo>
                    <a:lnTo>
                      <a:pt x="277" y="435"/>
                    </a:lnTo>
                    <a:lnTo>
                      <a:pt x="275" y="430"/>
                    </a:lnTo>
                    <a:lnTo>
                      <a:pt x="270" y="435"/>
                    </a:lnTo>
                    <a:close/>
                    <a:moveTo>
                      <a:pt x="263" y="426"/>
                    </a:moveTo>
                    <a:lnTo>
                      <a:pt x="265" y="430"/>
                    </a:lnTo>
                    <a:lnTo>
                      <a:pt x="272" y="426"/>
                    </a:lnTo>
                    <a:lnTo>
                      <a:pt x="270" y="421"/>
                    </a:lnTo>
                    <a:lnTo>
                      <a:pt x="263" y="426"/>
                    </a:lnTo>
                    <a:close/>
                    <a:moveTo>
                      <a:pt x="258" y="418"/>
                    </a:moveTo>
                    <a:lnTo>
                      <a:pt x="261" y="421"/>
                    </a:lnTo>
                    <a:lnTo>
                      <a:pt x="268" y="418"/>
                    </a:lnTo>
                    <a:lnTo>
                      <a:pt x="265" y="414"/>
                    </a:lnTo>
                    <a:lnTo>
                      <a:pt x="258" y="418"/>
                    </a:lnTo>
                    <a:close/>
                    <a:moveTo>
                      <a:pt x="253" y="409"/>
                    </a:moveTo>
                    <a:lnTo>
                      <a:pt x="256" y="414"/>
                    </a:lnTo>
                    <a:lnTo>
                      <a:pt x="263" y="409"/>
                    </a:lnTo>
                    <a:lnTo>
                      <a:pt x="261" y="407"/>
                    </a:lnTo>
                    <a:lnTo>
                      <a:pt x="253" y="409"/>
                    </a:lnTo>
                    <a:close/>
                    <a:moveTo>
                      <a:pt x="249" y="402"/>
                    </a:moveTo>
                    <a:lnTo>
                      <a:pt x="251" y="407"/>
                    </a:lnTo>
                    <a:lnTo>
                      <a:pt x="258" y="402"/>
                    </a:lnTo>
                    <a:lnTo>
                      <a:pt x="256" y="397"/>
                    </a:lnTo>
                    <a:lnTo>
                      <a:pt x="249" y="402"/>
                    </a:lnTo>
                    <a:close/>
                    <a:moveTo>
                      <a:pt x="244" y="392"/>
                    </a:moveTo>
                    <a:lnTo>
                      <a:pt x="246" y="397"/>
                    </a:lnTo>
                    <a:lnTo>
                      <a:pt x="251" y="395"/>
                    </a:lnTo>
                    <a:lnTo>
                      <a:pt x="249" y="390"/>
                    </a:lnTo>
                    <a:lnTo>
                      <a:pt x="244" y="392"/>
                    </a:lnTo>
                    <a:close/>
                    <a:moveTo>
                      <a:pt x="239" y="385"/>
                    </a:moveTo>
                    <a:lnTo>
                      <a:pt x="242" y="390"/>
                    </a:lnTo>
                    <a:lnTo>
                      <a:pt x="246" y="385"/>
                    </a:lnTo>
                    <a:lnTo>
                      <a:pt x="244" y="380"/>
                    </a:lnTo>
                    <a:lnTo>
                      <a:pt x="239" y="385"/>
                    </a:lnTo>
                    <a:close/>
                    <a:moveTo>
                      <a:pt x="235" y="378"/>
                    </a:moveTo>
                    <a:lnTo>
                      <a:pt x="237" y="380"/>
                    </a:lnTo>
                    <a:lnTo>
                      <a:pt x="242" y="378"/>
                    </a:lnTo>
                    <a:lnTo>
                      <a:pt x="239" y="373"/>
                    </a:lnTo>
                    <a:lnTo>
                      <a:pt x="235" y="378"/>
                    </a:lnTo>
                    <a:close/>
                    <a:moveTo>
                      <a:pt x="227" y="369"/>
                    </a:moveTo>
                    <a:lnTo>
                      <a:pt x="230" y="373"/>
                    </a:lnTo>
                    <a:lnTo>
                      <a:pt x="237" y="369"/>
                    </a:lnTo>
                    <a:lnTo>
                      <a:pt x="235" y="366"/>
                    </a:lnTo>
                    <a:lnTo>
                      <a:pt x="227" y="369"/>
                    </a:lnTo>
                    <a:close/>
                    <a:moveTo>
                      <a:pt x="223" y="361"/>
                    </a:moveTo>
                    <a:lnTo>
                      <a:pt x="225" y="364"/>
                    </a:lnTo>
                    <a:lnTo>
                      <a:pt x="232" y="361"/>
                    </a:lnTo>
                    <a:lnTo>
                      <a:pt x="230" y="357"/>
                    </a:lnTo>
                    <a:lnTo>
                      <a:pt x="223" y="361"/>
                    </a:lnTo>
                    <a:close/>
                    <a:moveTo>
                      <a:pt x="218" y="352"/>
                    </a:moveTo>
                    <a:lnTo>
                      <a:pt x="220" y="357"/>
                    </a:lnTo>
                    <a:lnTo>
                      <a:pt x="227" y="352"/>
                    </a:lnTo>
                    <a:lnTo>
                      <a:pt x="225" y="350"/>
                    </a:lnTo>
                    <a:lnTo>
                      <a:pt x="218" y="352"/>
                    </a:lnTo>
                    <a:close/>
                    <a:moveTo>
                      <a:pt x="213" y="345"/>
                    </a:moveTo>
                    <a:lnTo>
                      <a:pt x="216" y="350"/>
                    </a:lnTo>
                    <a:lnTo>
                      <a:pt x="223" y="345"/>
                    </a:lnTo>
                    <a:lnTo>
                      <a:pt x="220" y="340"/>
                    </a:lnTo>
                    <a:lnTo>
                      <a:pt x="213" y="345"/>
                    </a:lnTo>
                    <a:close/>
                    <a:moveTo>
                      <a:pt x="208" y="338"/>
                    </a:moveTo>
                    <a:lnTo>
                      <a:pt x="211" y="340"/>
                    </a:lnTo>
                    <a:lnTo>
                      <a:pt x="216" y="338"/>
                    </a:lnTo>
                    <a:lnTo>
                      <a:pt x="213" y="333"/>
                    </a:lnTo>
                    <a:lnTo>
                      <a:pt x="208" y="338"/>
                    </a:lnTo>
                    <a:close/>
                    <a:moveTo>
                      <a:pt x="204" y="328"/>
                    </a:moveTo>
                    <a:lnTo>
                      <a:pt x="206" y="333"/>
                    </a:lnTo>
                    <a:lnTo>
                      <a:pt x="211" y="328"/>
                    </a:lnTo>
                    <a:lnTo>
                      <a:pt x="208" y="326"/>
                    </a:lnTo>
                    <a:lnTo>
                      <a:pt x="204" y="328"/>
                    </a:lnTo>
                    <a:close/>
                    <a:moveTo>
                      <a:pt x="199" y="321"/>
                    </a:moveTo>
                    <a:lnTo>
                      <a:pt x="201" y="323"/>
                    </a:lnTo>
                    <a:lnTo>
                      <a:pt x="206" y="321"/>
                    </a:lnTo>
                    <a:lnTo>
                      <a:pt x="204" y="316"/>
                    </a:lnTo>
                    <a:lnTo>
                      <a:pt x="199" y="321"/>
                    </a:lnTo>
                    <a:close/>
                    <a:moveTo>
                      <a:pt x="192" y="311"/>
                    </a:moveTo>
                    <a:lnTo>
                      <a:pt x="194" y="316"/>
                    </a:lnTo>
                    <a:lnTo>
                      <a:pt x="201" y="311"/>
                    </a:lnTo>
                    <a:lnTo>
                      <a:pt x="199" y="309"/>
                    </a:lnTo>
                    <a:lnTo>
                      <a:pt x="192" y="311"/>
                    </a:lnTo>
                    <a:close/>
                    <a:moveTo>
                      <a:pt x="187" y="304"/>
                    </a:moveTo>
                    <a:lnTo>
                      <a:pt x="190" y="309"/>
                    </a:lnTo>
                    <a:lnTo>
                      <a:pt x="197" y="304"/>
                    </a:lnTo>
                    <a:lnTo>
                      <a:pt x="194" y="300"/>
                    </a:lnTo>
                    <a:lnTo>
                      <a:pt x="187" y="304"/>
                    </a:lnTo>
                    <a:close/>
                    <a:moveTo>
                      <a:pt x="182" y="295"/>
                    </a:moveTo>
                    <a:lnTo>
                      <a:pt x="185" y="300"/>
                    </a:lnTo>
                    <a:lnTo>
                      <a:pt x="192" y="297"/>
                    </a:lnTo>
                    <a:lnTo>
                      <a:pt x="190" y="292"/>
                    </a:lnTo>
                    <a:lnTo>
                      <a:pt x="182" y="295"/>
                    </a:lnTo>
                    <a:close/>
                    <a:moveTo>
                      <a:pt x="178" y="288"/>
                    </a:moveTo>
                    <a:lnTo>
                      <a:pt x="180" y="292"/>
                    </a:lnTo>
                    <a:lnTo>
                      <a:pt x="187" y="288"/>
                    </a:lnTo>
                    <a:lnTo>
                      <a:pt x="185" y="283"/>
                    </a:lnTo>
                    <a:lnTo>
                      <a:pt x="178" y="288"/>
                    </a:lnTo>
                    <a:close/>
                    <a:moveTo>
                      <a:pt x="173" y="281"/>
                    </a:moveTo>
                    <a:lnTo>
                      <a:pt x="175" y="283"/>
                    </a:lnTo>
                    <a:lnTo>
                      <a:pt x="180" y="281"/>
                    </a:lnTo>
                    <a:lnTo>
                      <a:pt x="178" y="276"/>
                    </a:lnTo>
                    <a:lnTo>
                      <a:pt x="173" y="281"/>
                    </a:lnTo>
                    <a:close/>
                    <a:moveTo>
                      <a:pt x="168" y="271"/>
                    </a:moveTo>
                    <a:lnTo>
                      <a:pt x="171" y="276"/>
                    </a:lnTo>
                    <a:lnTo>
                      <a:pt x="175" y="271"/>
                    </a:lnTo>
                    <a:lnTo>
                      <a:pt x="173" y="269"/>
                    </a:lnTo>
                    <a:lnTo>
                      <a:pt x="168" y="271"/>
                    </a:lnTo>
                    <a:close/>
                    <a:moveTo>
                      <a:pt x="163" y="264"/>
                    </a:moveTo>
                    <a:lnTo>
                      <a:pt x="166" y="269"/>
                    </a:lnTo>
                    <a:lnTo>
                      <a:pt x="171" y="264"/>
                    </a:lnTo>
                    <a:lnTo>
                      <a:pt x="168" y="259"/>
                    </a:lnTo>
                    <a:lnTo>
                      <a:pt x="163" y="264"/>
                    </a:lnTo>
                    <a:close/>
                    <a:moveTo>
                      <a:pt x="156" y="254"/>
                    </a:moveTo>
                    <a:lnTo>
                      <a:pt x="161" y="259"/>
                    </a:lnTo>
                    <a:lnTo>
                      <a:pt x="166" y="257"/>
                    </a:lnTo>
                    <a:lnTo>
                      <a:pt x="163" y="252"/>
                    </a:lnTo>
                    <a:lnTo>
                      <a:pt x="156" y="254"/>
                    </a:lnTo>
                    <a:close/>
                    <a:moveTo>
                      <a:pt x="152" y="247"/>
                    </a:moveTo>
                    <a:lnTo>
                      <a:pt x="154" y="252"/>
                    </a:lnTo>
                    <a:lnTo>
                      <a:pt x="161" y="247"/>
                    </a:lnTo>
                    <a:lnTo>
                      <a:pt x="159" y="243"/>
                    </a:lnTo>
                    <a:lnTo>
                      <a:pt x="152" y="247"/>
                    </a:lnTo>
                    <a:close/>
                    <a:moveTo>
                      <a:pt x="147" y="240"/>
                    </a:moveTo>
                    <a:lnTo>
                      <a:pt x="149" y="243"/>
                    </a:lnTo>
                    <a:lnTo>
                      <a:pt x="156" y="240"/>
                    </a:lnTo>
                    <a:lnTo>
                      <a:pt x="154" y="235"/>
                    </a:lnTo>
                    <a:lnTo>
                      <a:pt x="147" y="240"/>
                    </a:lnTo>
                    <a:close/>
                    <a:moveTo>
                      <a:pt x="142" y="231"/>
                    </a:moveTo>
                    <a:lnTo>
                      <a:pt x="145" y="235"/>
                    </a:lnTo>
                    <a:lnTo>
                      <a:pt x="152" y="231"/>
                    </a:lnTo>
                    <a:lnTo>
                      <a:pt x="149" y="228"/>
                    </a:lnTo>
                    <a:lnTo>
                      <a:pt x="142" y="231"/>
                    </a:lnTo>
                    <a:close/>
                    <a:moveTo>
                      <a:pt x="137" y="223"/>
                    </a:moveTo>
                    <a:lnTo>
                      <a:pt x="140" y="226"/>
                    </a:lnTo>
                    <a:lnTo>
                      <a:pt x="145" y="223"/>
                    </a:lnTo>
                    <a:lnTo>
                      <a:pt x="142" y="219"/>
                    </a:lnTo>
                    <a:lnTo>
                      <a:pt x="137" y="223"/>
                    </a:lnTo>
                    <a:close/>
                    <a:moveTo>
                      <a:pt x="133" y="214"/>
                    </a:moveTo>
                    <a:lnTo>
                      <a:pt x="135" y="219"/>
                    </a:lnTo>
                    <a:lnTo>
                      <a:pt x="140" y="214"/>
                    </a:lnTo>
                    <a:lnTo>
                      <a:pt x="137" y="212"/>
                    </a:lnTo>
                    <a:lnTo>
                      <a:pt x="133" y="214"/>
                    </a:lnTo>
                    <a:close/>
                    <a:moveTo>
                      <a:pt x="128" y="207"/>
                    </a:moveTo>
                    <a:lnTo>
                      <a:pt x="130" y="212"/>
                    </a:lnTo>
                    <a:lnTo>
                      <a:pt x="135" y="207"/>
                    </a:lnTo>
                    <a:lnTo>
                      <a:pt x="133" y="202"/>
                    </a:lnTo>
                    <a:lnTo>
                      <a:pt x="128" y="207"/>
                    </a:lnTo>
                    <a:close/>
                    <a:moveTo>
                      <a:pt x="121" y="200"/>
                    </a:moveTo>
                    <a:lnTo>
                      <a:pt x="126" y="202"/>
                    </a:lnTo>
                    <a:lnTo>
                      <a:pt x="130" y="200"/>
                    </a:lnTo>
                    <a:lnTo>
                      <a:pt x="128" y="195"/>
                    </a:lnTo>
                    <a:lnTo>
                      <a:pt x="121" y="200"/>
                    </a:lnTo>
                    <a:close/>
                    <a:moveTo>
                      <a:pt x="116" y="190"/>
                    </a:moveTo>
                    <a:lnTo>
                      <a:pt x="118" y="195"/>
                    </a:lnTo>
                    <a:lnTo>
                      <a:pt x="126" y="190"/>
                    </a:lnTo>
                    <a:lnTo>
                      <a:pt x="123" y="188"/>
                    </a:lnTo>
                    <a:lnTo>
                      <a:pt x="116" y="190"/>
                    </a:lnTo>
                    <a:close/>
                    <a:moveTo>
                      <a:pt x="111" y="183"/>
                    </a:moveTo>
                    <a:lnTo>
                      <a:pt x="114" y="185"/>
                    </a:lnTo>
                    <a:lnTo>
                      <a:pt x="121" y="183"/>
                    </a:lnTo>
                    <a:lnTo>
                      <a:pt x="118" y="178"/>
                    </a:lnTo>
                    <a:lnTo>
                      <a:pt x="111" y="183"/>
                    </a:lnTo>
                    <a:close/>
                    <a:moveTo>
                      <a:pt x="107" y="174"/>
                    </a:moveTo>
                    <a:lnTo>
                      <a:pt x="109" y="178"/>
                    </a:lnTo>
                    <a:lnTo>
                      <a:pt x="116" y="174"/>
                    </a:lnTo>
                    <a:lnTo>
                      <a:pt x="114" y="171"/>
                    </a:lnTo>
                    <a:lnTo>
                      <a:pt x="107" y="174"/>
                    </a:lnTo>
                    <a:close/>
                    <a:moveTo>
                      <a:pt x="102" y="166"/>
                    </a:moveTo>
                    <a:lnTo>
                      <a:pt x="104" y="171"/>
                    </a:lnTo>
                    <a:lnTo>
                      <a:pt x="109" y="166"/>
                    </a:lnTo>
                    <a:lnTo>
                      <a:pt x="107" y="162"/>
                    </a:lnTo>
                    <a:lnTo>
                      <a:pt x="102" y="166"/>
                    </a:lnTo>
                    <a:close/>
                    <a:moveTo>
                      <a:pt x="97" y="157"/>
                    </a:moveTo>
                    <a:lnTo>
                      <a:pt x="100" y="162"/>
                    </a:lnTo>
                    <a:lnTo>
                      <a:pt x="104" y="159"/>
                    </a:lnTo>
                    <a:lnTo>
                      <a:pt x="102" y="155"/>
                    </a:lnTo>
                    <a:lnTo>
                      <a:pt x="97" y="157"/>
                    </a:lnTo>
                    <a:close/>
                    <a:moveTo>
                      <a:pt x="92" y="150"/>
                    </a:moveTo>
                    <a:lnTo>
                      <a:pt x="95" y="155"/>
                    </a:lnTo>
                    <a:lnTo>
                      <a:pt x="100" y="150"/>
                    </a:lnTo>
                    <a:lnTo>
                      <a:pt x="97" y="145"/>
                    </a:lnTo>
                    <a:lnTo>
                      <a:pt x="92" y="150"/>
                    </a:lnTo>
                    <a:close/>
                    <a:moveTo>
                      <a:pt x="85" y="143"/>
                    </a:moveTo>
                    <a:lnTo>
                      <a:pt x="90" y="145"/>
                    </a:lnTo>
                    <a:lnTo>
                      <a:pt x="95" y="143"/>
                    </a:lnTo>
                    <a:lnTo>
                      <a:pt x="92" y="138"/>
                    </a:lnTo>
                    <a:lnTo>
                      <a:pt x="85" y="143"/>
                    </a:lnTo>
                    <a:close/>
                    <a:moveTo>
                      <a:pt x="81" y="133"/>
                    </a:moveTo>
                    <a:lnTo>
                      <a:pt x="83" y="138"/>
                    </a:lnTo>
                    <a:lnTo>
                      <a:pt x="90" y="133"/>
                    </a:lnTo>
                    <a:lnTo>
                      <a:pt x="88" y="131"/>
                    </a:lnTo>
                    <a:lnTo>
                      <a:pt x="81" y="133"/>
                    </a:lnTo>
                    <a:close/>
                    <a:moveTo>
                      <a:pt x="76" y="126"/>
                    </a:moveTo>
                    <a:lnTo>
                      <a:pt x="78" y="131"/>
                    </a:lnTo>
                    <a:lnTo>
                      <a:pt x="85" y="126"/>
                    </a:lnTo>
                    <a:lnTo>
                      <a:pt x="83" y="121"/>
                    </a:lnTo>
                    <a:lnTo>
                      <a:pt x="76" y="126"/>
                    </a:lnTo>
                    <a:close/>
                    <a:moveTo>
                      <a:pt x="71" y="117"/>
                    </a:moveTo>
                    <a:lnTo>
                      <a:pt x="73" y="121"/>
                    </a:lnTo>
                    <a:lnTo>
                      <a:pt x="81" y="119"/>
                    </a:lnTo>
                    <a:lnTo>
                      <a:pt x="78" y="114"/>
                    </a:lnTo>
                    <a:lnTo>
                      <a:pt x="71" y="117"/>
                    </a:lnTo>
                    <a:close/>
                    <a:moveTo>
                      <a:pt x="66" y="109"/>
                    </a:moveTo>
                    <a:lnTo>
                      <a:pt x="69" y="114"/>
                    </a:lnTo>
                    <a:lnTo>
                      <a:pt x="73" y="109"/>
                    </a:lnTo>
                    <a:lnTo>
                      <a:pt x="71" y="105"/>
                    </a:lnTo>
                    <a:lnTo>
                      <a:pt x="66" y="109"/>
                    </a:lnTo>
                    <a:close/>
                    <a:moveTo>
                      <a:pt x="62" y="102"/>
                    </a:moveTo>
                    <a:lnTo>
                      <a:pt x="64" y="105"/>
                    </a:lnTo>
                    <a:lnTo>
                      <a:pt x="69" y="102"/>
                    </a:lnTo>
                    <a:lnTo>
                      <a:pt x="66" y="97"/>
                    </a:lnTo>
                    <a:lnTo>
                      <a:pt x="62" y="102"/>
                    </a:lnTo>
                    <a:close/>
                    <a:moveTo>
                      <a:pt x="57" y="93"/>
                    </a:moveTo>
                    <a:lnTo>
                      <a:pt x="59" y="97"/>
                    </a:lnTo>
                    <a:lnTo>
                      <a:pt x="64" y="93"/>
                    </a:lnTo>
                    <a:lnTo>
                      <a:pt x="62" y="90"/>
                    </a:lnTo>
                    <a:lnTo>
                      <a:pt x="57" y="93"/>
                    </a:lnTo>
                    <a:close/>
                    <a:moveTo>
                      <a:pt x="50" y="86"/>
                    </a:moveTo>
                    <a:lnTo>
                      <a:pt x="55" y="88"/>
                    </a:lnTo>
                    <a:lnTo>
                      <a:pt x="59" y="86"/>
                    </a:lnTo>
                    <a:lnTo>
                      <a:pt x="57" y="81"/>
                    </a:lnTo>
                    <a:lnTo>
                      <a:pt x="50" y="86"/>
                    </a:lnTo>
                    <a:close/>
                    <a:moveTo>
                      <a:pt x="45" y="76"/>
                    </a:moveTo>
                    <a:lnTo>
                      <a:pt x="47" y="81"/>
                    </a:lnTo>
                    <a:lnTo>
                      <a:pt x="55" y="76"/>
                    </a:lnTo>
                    <a:lnTo>
                      <a:pt x="52" y="74"/>
                    </a:lnTo>
                    <a:lnTo>
                      <a:pt x="45" y="76"/>
                    </a:lnTo>
                    <a:close/>
                    <a:moveTo>
                      <a:pt x="40" y="69"/>
                    </a:moveTo>
                    <a:lnTo>
                      <a:pt x="43" y="74"/>
                    </a:lnTo>
                    <a:lnTo>
                      <a:pt x="50" y="69"/>
                    </a:lnTo>
                    <a:lnTo>
                      <a:pt x="47" y="64"/>
                    </a:lnTo>
                    <a:lnTo>
                      <a:pt x="40" y="69"/>
                    </a:lnTo>
                    <a:close/>
                    <a:moveTo>
                      <a:pt x="36" y="62"/>
                    </a:moveTo>
                    <a:lnTo>
                      <a:pt x="38" y="64"/>
                    </a:lnTo>
                    <a:lnTo>
                      <a:pt x="45" y="62"/>
                    </a:lnTo>
                    <a:lnTo>
                      <a:pt x="43" y="57"/>
                    </a:lnTo>
                    <a:lnTo>
                      <a:pt x="36" y="62"/>
                    </a:lnTo>
                    <a:close/>
                    <a:moveTo>
                      <a:pt x="31" y="52"/>
                    </a:moveTo>
                    <a:lnTo>
                      <a:pt x="33" y="57"/>
                    </a:lnTo>
                    <a:lnTo>
                      <a:pt x="40" y="52"/>
                    </a:lnTo>
                    <a:lnTo>
                      <a:pt x="36" y="50"/>
                    </a:lnTo>
                    <a:lnTo>
                      <a:pt x="31" y="52"/>
                    </a:lnTo>
                    <a:close/>
                    <a:moveTo>
                      <a:pt x="26" y="45"/>
                    </a:moveTo>
                    <a:lnTo>
                      <a:pt x="28" y="48"/>
                    </a:lnTo>
                    <a:lnTo>
                      <a:pt x="33" y="45"/>
                    </a:lnTo>
                    <a:lnTo>
                      <a:pt x="31" y="40"/>
                    </a:lnTo>
                    <a:lnTo>
                      <a:pt x="26" y="45"/>
                    </a:lnTo>
                    <a:close/>
                    <a:moveTo>
                      <a:pt x="21" y="36"/>
                    </a:moveTo>
                    <a:lnTo>
                      <a:pt x="24" y="40"/>
                    </a:lnTo>
                    <a:lnTo>
                      <a:pt x="28" y="36"/>
                    </a:lnTo>
                    <a:lnTo>
                      <a:pt x="26" y="33"/>
                    </a:lnTo>
                    <a:lnTo>
                      <a:pt x="21" y="36"/>
                    </a:lnTo>
                    <a:close/>
                    <a:moveTo>
                      <a:pt x="14" y="29"/>
                    </a:moveTo>
                    <a:lnTo>
                      <a:pt x="19" y="33"/>
                    </a:lnTo>
                    <a:lnTo>
                      <a:pt x="24" y="29"/>
                    </a:lnTo>
                    <a:lnTo>
                      <a:pt x="21" y="24"/>
                    </a:lnTo>
                    <a:lnTo>
                      <a:pt x="14" y="29"/>
                    </a:lnTo>
                    <a:close/>
                    <a:moveTo>
                      <a:pt x="10" y="19"/>
                    </a:moveTo>
                    <a:lnTo>
                      <a:pt x="12" y="24"/>
                    </a:lnTo>
                    <a:lnTo>
                      <a:pt x="19" y="21"/>
                    </a:lnTo>
                    <a:lnTo>
                      <a:pt x="17" y="17"/>
                    </a:lnTo>
                    <a:lnTo>
                      <a:pt x="10" y="19"/>
                    </a:lnTo>
                    <a:close/>
                    <a:moveTo>
                      <a:pt x="5" y="12"/>
                    </a:moveTo>
                    <a:lnTo>
                      <a:pt x="7" y="17"/>
                    </a:lnTo>
                    <a:lnTo>
                      <a:pt x="14" y="12"/>
                    </a:lnTo>
                    <a:lnTo>
                      <a:pt x="12" y="7"/>
                    </a:lnTo>
                    <a:lnTo>
                      <a:pt x="5" y="12"/>
                    </a:lnTo>
                    <a:close/>
                    <a:moveTo>
                      <a:pt x="0" y="5"/>
                    </a:moveTo>
                    <a:lnTo>
                      <a:pt x="2" y="7"/>
                    </a:lnTo>
                    <a:lnTo>
                      <a:pt x="10" y="5"/>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3"/>
              <p:cNvSpPr>
                <a:spLocks/>
              </p:cNvSpPr>
              <p:nvPr/>
            </p:nvSpPr>
            <p:spPr bwMode="auto">
              <a:xfrm>
                <a:off x="1219" y="1201"/>
                <a:ext cx="7" cy="5"/>
              </a:xfrm>
              <a:custGeom>
                <a:avLst/>
                <a:gdLst>
                  <a:gd name="T0" fmla="*/ 0 w 7"/>
                  <a:gd name="T1" fmla="*/ 5 h 5"/>
                  <a:gd name="T2" fmla="*/ 2 w 7"/>
                  <a:gd name="T3" fmla="*/ 5 h 5"/>
                  <a:gd name="T4" fmla="*/ 7 w 7"/>
                  <a:gd name="T5" fmla="*/ 2 h 5"/>
                  <a:gd name="T6" fmla="*/ 7 w 7"/>
                  <a:gd name="T7" fmla="*/ 0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2" y="5"/>
                    </a:lnTo>
                    <a:lnTo>
                      <a:pt x="7" y="2"/>
                    </a:lnTo>
                    <a:lnTo>
                      <a:pt x="7"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4"/>
              <p:cNvSpPr>
                <a:spLocks/>
              </p:cNvSpPr>
              <p:nvPr/>
            </p:nvSpPr>
            <p:spPr bwMode="auto">
              <a:xfrm>
                <a:off x="1219" y="1201"/>
                <a:ext cx="7" cy="5"/>
              </a:xfrm>
              <a:custGeom>
                <a:avLst/>
                <a:gdLst>
                  <a:gd name="T0" fmla="*/ 0 w 7"/>
                  <a:gd name="T1" fmla="*/ 5 h 5"/>
                  <a:gd name="T2" fmla="*/ 2 w 7"/>
                  <a:gd name="T3" fmla="*/ 5 h 5"/>
                  <a:gd name="T4" fmla="*/ 7 w 7"/>
                  <a:gd name="T5" fmla="*/ 2 h 5"/>
                  <a:gd name="T6" fmla="*/ 7 w 7"/>
                  <a:gd name="T7" fmla="*/ 0 h 5"/>
                </a:gdLst>
                <a:ahLst/>
                <a:cxnLst>
                  <a:cxn ang="0">
                    <a:pos x="T0" y="T1"/>
                  </a:cxn>
                  <a:cxn ang="0">
                    <a:pos x="T2" y="T3"/>
                  </a:cxn>
                  <a:cxn ang="0">
                    <a:pos x="T4" y="T5"/>
                  </a:cxn>
                  <a:cxn ang="0">
                    <a:pos x="T6" y="T7"/>
                  </a:cxn>
                </a:cxnLst>
                <a:rect l="0" t="0" r="r" b="b"/>
                <a:pathLst>
                  <a:path w="7" h="5">
                    <a:moveTo>
                      <a:pt x="0" y="5"/>
                    </a:moveTo>
                    <a:lnTo>
                      <a:pt x="2" y="5"/>
                    </a:lnTo>
                    <a:lnTo>
                      <a:pt x="7" y="2"/>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Rectangle 95"/>
              <p:cNvSpPr>
                <a:spLocks noChangeArrowheads="1"/>
              </p:cNvSpPr>
              <p:nvPr/>
            </p:nvSpPr>
            <p:spPr bwMode="auto">
              <a:xfrm>
                <a:off x="461" y="1241"/>
                <a:ext cx="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96"/>
              <p:cNvSpPr>
                <a:spLocks/>
              </p:cNvSpPr>
              <p:nvPr/>
            </p:nvSpPr>
            <p:spPr bwMode="auto">
              <a:xfrm>
                <a:off x="461" y="1241"/>
                <a:ext cx="2" cy="7"/>
              </a:xfrm>
              <a:custGeom>
                <a:avLst/>
                <a:gdLst>
                  <a:gd name="T0" fmla="*/ 0 w 2"/>
                  <a:gd name="T1" fmla="*/ 7 h 7"/>
                  <a:gd name="T2" fmla="*/ 2 w 2"/>
                  <a:gd name="T3" fmla="*/ 7 h 7"/>
                  <a:gd name="T4" fmla="*/ 2 w 2"/>
                  <a:gd name="T5" fmla="*/ 0 h 7"/>
                  <a:gd name="T6" fmla="*/ 0 w 2"/>
                  <a:gd name="T7" fmla="*/ 0 h 7"/>
                </a:gdLst>
                <a:ahLst/>
                <a:cxnLst>
                  <a:cxn ang="0">
                    <a:pos x="T0" y="T1"/>
                  </a:cxn>
                  <a:cxn ang="0">
                    <a:pos x="T2" y="T3"/>
                  </a:cxn>
                  <a:cxn ang="0">
                    <a:pos x="T4" y="T5"/>
                  </a:cxn>
                  <a:cxn ang="0">
                    <a:pos x="T6" y="T7"/>
                  </a:cxn>
                </a:cxnLst>
                <a:rect l="0" t="0" r="r" b="b"/>
                <a:pathLst>
                  <a:path w="2" h="7">
                    <a:moveTo>
                      <a:pt x="0" y="7"/>
                    </a:moveTo>
                    <a:lnTo>
                      <a:pt x="2" y="7"/>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7"/>
              <p:cNvSpPr>
                <a:spLocks noEditPoints="1"/>
              </p:cNvSpPr>
              <p:nvPr/>
            </p:nvSpPr>
            <p:spPr bwMode="auto">
              <a:xfrm>
                <a:off x="468" y="1241"/>
                <a:ext cx="689" cy="29"/>
              </a:xfrm>
              <a:custGeom>
                <a:avLst/>
                <a:gdLst>
                  <a:gd name="T0" fmla="*/ 673 w 689"/>
                  <a:gd name="T1" fmla="*/ 26 h 29"/>
                  <a:gd name="T2" fmla="*/ 668 w 689"/>
                  <a:gd name="T3" fmla="*/ 26 h 29"/>
                  <a:gd name="T4" fmla="*/ 661 w 689"/>
                  <a:gd name="T5" fmla="*/ 19 h 29"/>
                  <a:gd name="T6" fmla="*/ 647 w 689"/>
                  <a:gd name="T7" fmla="*/ 19 h 29"/>
                  <a:gd name="T8" fmla="*/ 635 w 689"/>
                  <a:gd name="T9" fmla="*/ 26 h 29"/>
                  <a:gd name="T10" fmla="*/ 616 w 689"/>
                  <a:gd name="T11" fmla="*/ 26 h 29"/>
                  <a:gd name="T12" fmla="*/ 611 w 689"/>
                  <a:gd name="T13" fmla="*/ 26 h 29"/>
                  <a:gd name="T14" fmla="*/ 604 w 689"/>
                  <a:gd name="T15" fmla="*/ 17 h 29"/>
                  <a:gd name="T16" fmla="*/ 590 w 689"/>
                  <a:gd name="T17" fmla="*/ 17 h 29"/>
                  <a:gd name="T18" fmla="*/ 578 w 689"/>
                  <a:gd name="T19" fmla="*/ 24 h 29"/>
                  <a:gd name="T20" fmla="*/ 559 w 689"/>
                  <a:gd name="T21" fmla="*/ 24 h 29"/>
                  <a:gd name="T22" fmla="*/ 554 w 689"/>
                  <a:gd name="T23" fmla="*/ 24 h 29"/>
                  <a:gd name="T24" fmla="*/ 547 w 689"/>
                  <a:gd name="T25" fmla="*/ 17 h 29"/>
                  <a:gd name="T26" fmla="*/ 533 w 689"/>
                  <a:gd name="T27" fmla="*/ 17 h 29"/>
                  <a:gd name="T28" fmla="*/ 521 w 689"/>
                  <a:gd name="T29" fmla="*/ 22 h 29"/>
                  <a:gd name="T30" fmla="*/ 502 w 689"/>
                  <a:gd name="T31" fmla="*/ 22 h 29"/>
                  <a:gd name="T32" fmla="*/ 497 w 689"/>
                  <a:gd name="T33" fmla="*/ 22 h 29"/>
                  <a:gd name="T34" fmla="*/ 490 w 689"/>
                  <a:gd name="T35" fmla="*/ 14 h 29"/>
                  <a:gd name="T36" fmla="*/ 476 w 689"/>
                  <a:gd name="T37" fmla="*/ 14 h 29"/>
                  <a:gd name="T38" fmla="*/ 464 w 689"/>
                  <a:gd name="T39" fmla="*/ 22 h 29"/>
                  <a:gd name="T40" fmla="*/ 445 w 689"/>
                  <a:gd name="T41" fmla="*/ 19 h 29"/>
                  <a:gd name="T42" fmla="*/ 440 w 689"/>
                  <a:gd name="T43" fmla="*/ 19 h 29"/>
                  <a:gd name="T44" fmla="*/ 433 w 689"/>
                  <a:gd name="T45" fmla="*/ 12 h 29"/>
                  <a:gd name="T46" fmla="*/ 417 w 689"/>
                  <a:gd name="T47" fmla="*/ 12 h 29"/>
                  <a:gd name="T48" fmla="*/ 407 w 689"/>
                  <a:gd name="T49" fmla="*/ 19 h 29"/>
                  <a:gd name="T50" fmla="*/ 388 w 689"/>
                  <a:gd name="T51" fmla="*/ 19 h 29"/>
                  <a:gd name="T52" fmla="*/ 384 w 689"/>
                  <a:gd name="T53" fmla="*/ 19 h 29"/>
                  <a:gd name="T54" fmla="*/ 374 w 689"/>
                  <a:gd name="T55" fmla="*/ 12 h 29"/>
                  <a:gd name="T56" fmla="*/ 360 w 689"/>
                  <a:gd name="T57" fmla="*/ 10 h 29"/>
                  <a:gd name="T58" fmla="*/ 350 w 689"/>
                  <a:gd name="T59" fmla="*/ 17 h 29"/>
                  <a:gd name="T60" fmla="*/ 332 w 689"/>
                  <a:gd name="T61" fmla="*/ 17 h 29"/>
                  <a:gd name="T62" fmla="*/ 327 w 689"/>
                  <a:gd name="T63" fmla="*/ 17 h 29"/>
                  <a:gd name="T64" fmla="*/ 317 w 689"/>
                  <a:gd name="T65" fmla="*/ 10 h 29"/>
                  <a:gd name="T66" fmla="*/ 303 w 689"/>
                  <a:gd name="T67" fmla="*/ 10 h 29"/>
                  <a:gd name="T68" fmla="*/ 294 w 689"/>
                  <a:gd name="T69" fmla="*/ 17 h 29"/>
                  <a:gd name="T70" fmla="*/ 275 w 689"/>
                  <a:gd name="T71" fmla="*/ 14 h 29"/>
                  <a:gd name="T72" fmla="*/ 270 w 689"/>
                  <a:gd name="T73" fmla="*/ 14 h 29"/>
                  <a:gd name="T74" fmla="*/ 261 w 689"/>
                  <a:gd name="T75" fmla="*/ 7 h 29"/>
                  <a:gd name="T76" fmla="*/ 246 w 689"/>
                  <a:gd name="T77" fmla="*/ 7 h 29"/>
                  <a:gd name="T78" fmla="*/ 237 w 689"/>
                  <a:gd name="T79" fmla="*/ 14 h 29"/>
                  <a:gd name="T80" fmla="*/ 218 w 689"/>
                  <a:gd name="T81" fmla="*/ 14 h 29"/>
                  <a:gd name="T82" fmla="*/ 213 w 689"/>
                  <a:gd name="T83" fmla="*/ 14 h 29"/>
                  <a:gd name="T84" fmla="*/ 204 w 689"/>
                  <a:gd name="T85" fmla="*/ 5 h 29"/>
                  <a:gd name="T86" fmla="*/ 189 w 689"/>
                  <a:gd name="T87" fmla="*/ 5 h 29"/>
                  <a:gd name="T88" fmla="*/ 180 w 689"/>
                  <a:gd name="T89" fmla="*/ 12 h 29"/>
                  <a:gd name="T90" fmla="*/ 161 w 689"/>
                  <a:gd name="T91" fmla="*/ 12 h 29"/>
                  <a:gd name="T92" fmla="*/ 156 w 689"/>
                  <a:gd name="T93" fmla="*/ 12 h 29"/>
                  <a:gd name="T94" fmla="*/ 147 w 689"/>
                  <a:gd name="T95" fmla="*/ 5 h 29"/>
                  <a:gd name="T96" fmla="*/ 133 w 689"/>
                  <a:gd name="T97" fmla="*/ 5 h 29"/>
                  <a:gd name="T98" fmla="*/ 123 w 689"/>
                  <a:gd name="T99" fmla="*/ 10 h 29"/>
                  <a:gd name="T100" fmla="*/ 104 w 689"/>
                  <a:gd name="T101" fmla="*/ 10 h 29"/>
                  <a:gd name="T102" fmla="*/ 99 w 689"/>
                  <a:gd name="T103" fmla="*/ 10 h 29"/>
                  <a:gd name="T104" fmla="*/ 90 w 689"/>
                  <a:gd name="T105" fmla="*/ 3 h 29"/>
                  <a:gd name="T106" fmla="*/ 76 w 689"/>
                  <a:gd name="T107" fmla="*/ 3 h 29"/>
                  <a:gd name="T108" fmla="*/ 66 w 689"/>
                  <a:gd name="T109" fmla="*/ 10 h 29"/>
                  <a:gd name="T110" fmla="*/ 47 w 689"/>
                  <a:gd name="T111" fmla="*/ 7 h 29"/>
                  <a:gd name="T112" fmla="*/ 43 w 689"/>
                  <a:gd name="T113" fmla="*/ 7 h 29"/>
                  <a:gd name="T114" fmla="*/ 33 w 689"/>
                  <a:gd name="T115" fmla="*/ 0 h 29"/>
                  <a:gd name="T116" fmla="*/ 19 w 689"/>
                  <a:gd name="T117" fmla="*/ 0 h 29"/>
                  <a:gd name="T118" fmla="*/ 9 w 689"/>
                  <a:gd name="T11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9" h="29">
                    <a:moveTo>
                      <a:pt x="682" y="26"/>
                    </a:moveTo>
                    <a:lnTo>
                      <a:pt x="687" y="29"/>
                    </a:lnTo>
                    <a:lnTo>
                      <a:pt x="689" y="22"/>
                    </a:lnTo>
                    <a:lnTo>
                      <a:pt x="684" y="19"/>
                    </a:lnTo>
                    <a:lnTo>
                      <a:pt x="682" y="26"/>
                    </a:lnTo>
                    <a:close/>
                    <a:moveTo>
                      <a:pt x="673" y="26"/>
                    </a:moveTo>
                    <a:lnTo>
                      <a:pt x="677" y="26"/>
                    </a:lnTo>
                    <a:lnTo>
                      <a:pt x="680" y="19"/>
                    </a:lnTo>
                    <a:lnTo>
                      <a:pt x="675" y="19"/>
                    </a:lnTo>
                    <a:lnTo>
                      <a:pt x="673" y="26"/>
                    </a:lnTo>
                    <a:close/>
                    <a:moveTo>
                      <a:pt x="663" y="26"/>
                    </a:moveTo>
                    <a:lnTo>
                      <a:pt x="668" y="26"/>
                    </a:lnTo>
                    <a:lnTo>
                      <a:pt x="670" y="19"/>
                    </a:lnTo>
                    <a:lnTo>
                      <a:pt x="665" y="19"/>
                    </a:lnTo>
                    <a:lnTo>
                      <a:pt x="663" y="26"/>
                    </a:lnTo>
                    <a:close/>
                    <a:moveTo>
                      <a:pt x="654" y="26"/>
                    </a:moveTo>
                    <a:lnTo>
                      <a:pt x="658" y="26"/>
                    </a:lnTo>
                    <a:lnTo>
                      <a:pt x="661" y="19"/>
                    </a:lnTo>
                    <a:lnTo>
                      <a:pt x="656" y="19"/>
                    </a:lnTo>
                    <a:lnTo>
                      <a:pt x="654" y="26"/>
                    </a:lnTo>
                    <a:close/>
                    <a:moveTo>
                      <a:pt x="644" y="26"/>
                    </a:moveTo>
                    <a:lnTo>
                      <a:pt x="649" y="26"/>
                    </a:lnTo>
                    <a:lnTo>
                      <a:pt x="651" y="19"/>
                    </a:lnTo>
                    <a:lnTo>
                      <a:pt x="647" y="19"/>
                    </a:lnTo>
                    <a:lnTo>
                      <a:pt x="644" y="26"/>
                    </a:lnTo>
                    <a:close/>
                    <a:moveTo>
                      <a:pt x="635" y="26"/>
                    </a:moveTo>
                    <a:lnTo>
                      <a:pt x="639" y="26"/>
                    </a:lnTo>
                    <a:lnTo>
                      <a:pt x="642" y="19"/>
                    </a:lnTo>
                    <a:lnTo>
                      <a:pt x="637" y="19"/>
                    </a:lnTo>
                    <a:lnTo>
                      <a:pt x="635" y="26"/>
                    </a:lnTo>
                    <a:close/>
                    <a:moveTo>
                      <a:pt x="625" y="26"/>
                    </a:moveTo>
                    <a:lnTo>
                      <a:pt x="630" y="26"/>
                    </a:lnTo>
                    <a:lnTo>
                      <a:pt x="632" y="19"/>
                    </a:lnTo>
                    <a:lnTo>
                      <a:pt x="628" y="19"/>
                    </a:lnTo>
                    <a:lnTo>
                      <a:pt x="625" y="26"/>
                    </a:lnTo>
                    <a:close/>
                    <a:moveTo>
                      <a:pt x="616" y="26"/>
                    </a:moveTo>
                    <a:lnTo>
                      <a:pt x="620" y="26"/>
                    </a:lnTo>
                    <a:lnTo>
                      <a:pt x="623" y="19"/>
                    </a:lnTo>
                    <a:lnTo>
                      <a:pt x="618" y="19"/>
                    </a:lnTo>
                    <a:lnTo>
                      <a:pt x="616" y="26"/>
                    </a:lnTo>
                    <a:close/>
                    <a:moveTo>
                      <a:pt x="606" y="26"/>
                    </a:moveTo>
                    <a:lnTo>
                      <a:pt x="611" y="26"/>
                    </a:lnTo>
                    <a:lnTo>
                      <a:pt x="613" y="19"/>
                    </a:lnTo>
                    <a:lnTo>
                      <a:pt x="609" y="19"/>
                    </a:lnTo>
                    <a:lnTo>
                      <a:pt x="606" y="26"/>
                    </a:lnTo>
                    <a:close/>
                    <a:moveTo>
                      <a:pt x="597" y="24"/>
                    </a:moveTo>
                    <a:lnTo>
                      <a:pt x="602" y="24"/>
                    </a:lnTo>
                    <a:lnTo>
                      <a:pt x="604" y="17"/>
                    </a:lnTo>
                    <a:lnTo>
                      <a:pt x="599" y="17"/>
                    </a:lnTo>
                    <a:lnTo>
                      <a:pt x="597" y="24"/>
                    </a:lnTo>
                    <a:close/>
                    <a:moveTo>
                      <a:pt x="587" y="24"/>
                    </a:moveTo>
                    <a:lnTo>
                      <a:pt x="592" y="24"/>
                    </a:lnTo>
                    <a:lnTo>
                      <a:pt x="594" y="17"/>
                    </a:lnTo>
                    <a:lnTo>
                      <a:pt x="590" y="17"/>
                    </a:lnTo>
                    <a:lnTo>
                      <a:pt x="587" y="24"/>
                    </a:lnTo>
                    <a:close/>
                    <a:moveTo>
                      <a:pt x="578" y="24"/>
                    </a:moveTo>
                    <a:lnTo>
                      <a:pt x="583" y="24"/>
                    </a:lnTo>
                    <a:lnTo>
                      <a:pt x="585" y="17"/>
                    </a:lnTo>
                    <a:lnTo>
                      <a:pt x="580" y="17"/>
                    </a:lnTo>
                    <a:lnTo>
                      <a:pt x="578" y="24"/>
                    </a:lnTo>
                    <a:close/>
                    <a:moveTo>
                      <a:pt x="568" y="24"/>
                    </a:moveTo>
                    <a:lnTo>
                      <a:pt x="573" y="24"/>
                    </a:lnTo>
                    <a:lnTo>
                      <a:pt x="575" y="17"/>
                    </a:lnTo>
                    <a:lnTo>
                      <a:pt x="571" y="17"/>
                    </a:lnTo>
                    <a:lnTo>
                      <a:pt x="568" y="24"/>
                    </a:lnTo>
                    <a:close/>
                    <a:moveTo>
                      <a:pt x="559" y="24"/>
                    </a:moveTo>
                    <a:lnTo>
                      <a:pt x="564" y="24"/>
                    </a:lnTo>
                    <a:lnTo>
                      <a:pt x="566" y="17"/>
                    </a:lnTo>
                    <a:lnTo>
                      <a:pt x="561" y="17"/>
                    </a:lnTo>
                    <a:lnTo>
                      <a:pt x="559" y="24"/>
                    </a:lnTo>
                    <a:close/>
                    <a:moveTo>
                      <a:pt x="549" y="24"/>
                    </a:moveTo>
                    <a:lnTo>
                      <a:pt x="554" y="24"/>
                    </a:lnTo>
                    <a:lnTo>
                      <a:pt x="557" y="17"/>
                    </a:lnTo>
                    <a:lnTo>
                      <a:pt x="552" y="17"/>
                    </a:lnTo>
                    <a:lnTo>
                      <a:pt x="549" y="24"/>
                    </a:lnTo>
                    <a:close/>
                    <a:moveTo>
                      <a:pt x="540" y="24"/>
                    </a:moveTo>
                    <a:lnTo>
                      <a:pt x="545" y="24"/>
                    </a:lnTo>
                    <a:lnTo>
                      <a:pt x="547" y="17"/>
                    </a:lnTo>
                    <a:lnTo>
                      <a:pt x="542" y="17"/>
                    </a:lnTo>
                    <a:lnTo>
                      <a:pt x="540" y="24"/>
                    </a:lnTo>
                    <a:close/>
                    <a:moveTo>
                      <a:pt x="530" y="24"/>
                    </a:moveTo>
                    <a:lnTo>
                      <a:pt x="535" y="24"/>
                    </a:lnTo>
                    <a:lnTo>
                      <a:pt x="538" y="17"/>
                    </a:lnTo>
                    <a:lnTo>
                      <a:pt x="533" y="17"/>
                    </a:lnTo>
                    <a:lnTo>
                      <a:pt x="530" y="24"/>
                    </a:lnTo>
                    <a:close/>
                    <a:moveTo>
                      <a:pt x="521" y="22"/>
                    </a:moveTo>
                    <a:lnTo>
                      <a:pt x="526" y="24"/>
                    </a:lnTo>
                    <a:lnTo>
                      <a:pt x="528" y="17"/>
                    </a:lnTo>
                    <a:lnTo>
                      <a:pt x="523" y="14"/>
                    </a:lnTo>
                    <a:lnTo>
                      <a:pt x="521" y="22"/>
                    </a:lnTo>
                    <a:close/>
                    <a:moveTo>
                      <a:pt x="512" y="22"/>
                    </a:moveTo>
                    <a:lnTo>
                      <a:pt x="516" y="22"/>
                    </a:lnTo>
                    <a:lnTo>
                      <a:pt x="519" y="14"/>
                    </a:lnTo>
                    <a:lnTo>
                      <a:pt x="514" y="14"/>
                    </a:lnTo>
                    <a:lnTo>
                      <a:pt x="512" y="22"/>
                    </a:lnTo>
                    <a:close/>
                    <a:moveTo>
                      <a:pt x="502" y="22"/>
                    </a:moveTo>
                    <a:lnTo>
                      <a:pt x="507" y="22"/>
                    </a:lnTo>
                    <a:lnTo>
                      <a:pt x="509" y="14"/>
                    </a:lnTo>
                    <a:lnTo>
                      <a:pt x="504" y="14"/>
                    </a:lnTo>
                    <a:lnTo>
                      <a:pt x="502" y="22"/>
                    </a:lnTo>
                    <a:close/>
                    <a:moveTo>
                      <a:pt x="493" y="22"/>
                    </a:moveTo>
                    <a:lnTo>
                      <a:pt x="497" y="22"/>
                    </a:lnTo>
                    <a:lnTo>
                      <a:pt x="500" y="14"/>
                    </a:lnTo>
                    <a:lnTo>
                      <a:pt x="495" y="14"/>
                    </a:lnTo>
                    <a:lnTo>
                      <a:pt x="493" y="22"/>
                    </a:lnTo>
                    <a:close/>
                    <a:moveTo>
                      <a:pt x="483" y="22"/>
                    </a:moveTo>
                    <a:lnTo>
                      <a:pt x="488" y="22"/>
                    </a:lnTo>
                    <a:lnTo>
                      <a:pt x="490" y="14"/>
                    </a:lnTo>
                    <a:lnTo>
                      <a:pt x="485" y="14"/>
                    </a:lnTo>
                    <a:lnTo>
                      <a:pt x="483" y="22"/>
                    </a:lnTo>
                    <a:close/>
                    <a:moveTo>
                      <a:pt x="474" y="22"/>
                    </a:moveTo>
                    <a:lnTo>
                      <a:pt x="478" y="22"/>
                    </a:lnTo>
                    <a:lnTo>
                      <a:pt x="481" y="14"/>
                    </a:lnTo>
                    <a:lnTo>
                      <a:pt x="476" y="14"/>
                    </a:lnTo>
                    <a:lnTo>
                      <a:pt x="474" y="22"/>
                    </a:lnTo>
                    <a:close/>
                    <a:moveTo>
                      <a:pt x="464" y="22"/>
                    </a:moveTo>
                    <a:lnTo>
                      <a:pt x="469" y="22"/>
                    </a:lnTo>
                    <a:lnTo>
                      <a:pt x="471" y="14"/>
                    </a:lnTo>
                    <a:lnTo>
                      <a:pt x="467" y="14"/>
                    </a:lnTo>
                    <a:lnTo>
                      <a:pt x="464" y="22"/>
                    </a:lnTo>
                    <a:close/>
                    <a:moveTo>
                      <a:pt x="455" y="22"/>
                    </a:moveTo>
                    <a:lnTo>
                      <a:pt x="459" y="22"/>
                    </a:lnTo>
                    <a:lnTo>
                      <a:pt x="462" y="14"/>
                    </a:lnTo>
                    <a:lnTo>
                      <a:pt x="457" y="14"/>
                    </a:lnTo>
                    <a:lnTo>
                      <a:pt x="455" y="22"/>
                    </a:lnTo>
                    <a:close/>
                    <a:moveTo>
                      <a:pt x="445" y="19"/>
                    </a:moveTo>
                    <a:lnTo>
                      <a:pt x="450" y="22"/>
                    </a:lnTo>
                    <a:lnTo>
                      <a:pt x="452" y="14"/>
                    </a:lnTo>
                    <a:lnTo>
                      <a:pt x="448" y="12"/>
                    </a:lnTo>
                    <a:lnTo>
                      <a:pt x="445" y="19"/>
                    </a:lnTo>
                    <a:close/>
                    <a:moveTo>
                      <a:pt x="436" y="19"/>
                    </a:moveTo>
                    <a:lnTo>
                      <a:pt x="440" y="19"/>
                    </a:lnTo>
                    <a:lnTo>
                      <a:pt x="443" y="12"/>
                    </a:lnTo>
                    <a:lnTo>
                      <a:pt x="438" y="12"/>
                    </a:lnTo>
                    <a:lnTo>
                      <a:pt x="436" y="19"/>
                    </a:lnTo>
                    <a:close/>
                    <a:moveTo>
                      <a:pt x="426" y="19"/>
                    </a:moveTo>
                    <a:lnTo>
                      <a:pt x="431" y="19"/>
                    </a:lnTo>
                    <a:lnTo>
                      <a:pt x="433" y="12"/>
                    </a:lnTo>
                    <a:lnTo>
                      <a:pt x="426" y="12"/>
                    </a:lnTo>
                    <a:lnTo>
                      <a:pt x="426" y="19"/>
                    </a:lnTo>
                    <a:close/>
                    <a:moveTo>
                      <a:pt x="417" y="19"/>
                    </a:moveTo>
                    <a:lnTo>
                      <a:pt x="422" y="19"/>
                    </a:lnTo>
                    <a:lnTo>
                      <a:pt x="422" y="12"/>
                    </a:lnTo>
                    <a:lnTo>
                      <a:pt x="417" y="12"/>
                    </a:lnTo>
                    <a:lnTo>
                      <a:pt x="417" y="19"/>
                    </a:lnTo>
                    <a:close/>
                    <a:moveTo>
                      <a:pt x="407" y="19"/>
                    </a:moveTo>
                    <a:lnTo>
                      <a:pt x="412" y="19"/>
                    </a:lnTo>
                    <a:lnTo>
                      <a:pt x="412" y="12"/>
                    </a:lnTo>
                    <a:lnTo>
                      <a:pt x="407" y="12"/>
                    </a:lnTo>
                    <a:lnTo>
                      <a:pt x="407" y="19"/>
                    </a:lnTo>
                    <a:close/>
                    <a:moveTo>
                      <a:pt x="398" y="19"/>
                    </a:moveTo>
                    <a:lnTo>
                      <a:pt x="403" y="19"/>
                    </a:lnTo>
                    <a:lnTo>
                      <a:pt x="403" y="12"/>
                    </a:lnTo>
                    <a:lnTo>
                      <a:pt x="398" y="12"/>
                    </a:lnTo>
                    <a:lnTo>
                      <a:pt x="398" y="19"/>
                    </a:lnTo>
                    <a:close/>
                    <a:moveTo>
                      <a:pt x="388" y="19"/>
                    </a:moveTo>
                    <a:lnTo>
                      <a:pt x="393" y="19"/>
                    </a:lnTo>
                    <a:lnTo>
                      <a:pt x="393" y="12"/>
                    </a:lnTo>
                    <a:lnTo>
                      <a:pt x="388" y="12"/>
                    </a:lnTo>
                    <a:lnTo>
                      <a:pt x="388" y="19"/>
                    </a:lnTo>
                    <a:close/>
                    <a:moveTo>
                      <a:pt x="379" y="19"/>
                    </a:moveTo>
                    <a:lnTo>
                      <a:pt x="384" y="19"/>
                    </a:lnTo>
                    <a:lnTo>
                      <a:pt x="384" y="12"/>
                    </a:lnTo>
                    <a:lnTo>
                      <a:pt x="379" y="12"/>
                    </a:lnTo>
                    <a:lnTo>
                      <a:pt x="379" y="19"/>
                    </a:lnTo>
                    <a:close/>
                    <a:moveTo>
                      <a:pt x="369" y="19"/>
                    </a:moveTo>
                    <a:lnTo>
                      <a:pt x="374" y="19"/>
                    </a:lnTo>
                    <a:lnTo>
                      <a:pt x="374" y="12"/>
                    </a:lnTo>
                    <a:lnTo>
                      <a:pt x="369" y="12"/>
                    </a:lnTo>
                    <a:lnTo>
                      <a:pt x="369" y="19"/>
                    </a:lnTo>
                    <a:close/>
                    <a:moveTo>
                      <a:pt x="360" y="17"/>
                    </a:moveTo>
                    <a:lnTo>
                      <a:pt x="365" y="17"/>
                    </a:lnTo>
                    <a:lnTo>
                      <a:pt x="365" y="10"/>
                    </a:lnTo>
                    <a:lnTo>
                      <a:pt x="360" y="10"/>
                    </a:lnTo>
                    <a:lnTo>
                      <a:pt x="360" y="17"/>
                    </a:lnTo>
                    <a:close/>
                    <a:moveTo>
                      <a:pt x="350" y="17"/>
                    </a:moveTo>
                    <a:lnTo>
                      <a:pt x="355" y="17"/>
                    </a:lnTo>
                    <a:lnTo>
                      <a:pt x="355" y="10"/>
                    </a:lnTo>
                    <a:lnTo>
                      <a:pt x="350" y="10"/>
                    </a:lnTo>
                    <a:lnTo>
                      <a:pt x="350" y="17"/>
                    </a:lnTo>
                    <a:close/>
                    <a:moveTo>
                      <a:pt x="341" y="17"/>
                    </a:moveTo>
                    <a:lnTo>
                      <a:pt x="346" y="17"/>
                    </a:lnTo>
                    <a:lnTo>
                      <a:pt x="346" y="10"/>
                    </a:lnTo>
                    <a:lnTo>
                      <a:pt x="341" y="10"/>
                    </a:lnTo>
                    <a:lnTo>
                      <a:pt x="341" y="17"/>
                    </a:lnTo>
                    <a:close/>
                    <a:moveTo>
                      <a:pt x="332" y="17"/>
                    </a:moveTo>
                    <a:lnTo>
                      <a:pt x="336" y="17"/>
                    </a:lnTo>
                    <a:lnTo>
                      <a:pt x="336" y="10"/>
                    </a:lnTo>
                    <a:lnTo>
                      <a:pt x="332" y="10"/>
                    </a:lnTo>
                    <a:lnTo>
                      <a:pt x="332" y="17"/>
                    </a:lnTo>
                    <a:close/>
                    <a:moveTo>
                      <a:pt x="322" y="17"/>
                    </a:moveTo>
                    <a:lnTo>
                      <a:pt x="327" y="17"/>
                    </a:lnTo>
                    <a:lnTo>
                      <a:pt x="327" y="10"/>
                    </a:lnTo>
                    <a:lnTo>
                      <a:pt x="322" y="10"/>
                    </a:lnTo>
                    <a:lnTo>
                      <a:pt x="322" y="17"/>
                    </a:lnTo>
                    <a:close/>
                    <a:moveTo>
                      <a:pt x="313" y="17"/>
                    </a:moveTo>
                    <a:lnTo>
                      <a:pt x="317" y="17"/>
                    </a:lnTo>
                    <a:lnTo>
                      <a:pt x="317" y="10"/>
                    </a:lnTo>
                    <a:lnTo>
                      <a:pt x="313" y="10"/>
                    </a:lnTo>
                    <a:lnTo>
                      <a:pt x="313" y="17"/>
                    </a:lnTo>
                    <a:close/>
                    <a:moveTo>
                      <a:pt x="303" y="17"/>
                    </a:moveTo>
                    <a:lnTo>
                      <a:pt x="308" y="17"/>
                    </a:lnTo>
                    <a:lnTo>
                      <a:pt x="308" y="10"/>
                    </a:lnTo>
                    <a:lnTo>
                      <a:pt x="303" y="10"/>
                    </a:lnTo>
                    <a:lnTo>
                      <a:pt x="303" y="17"/>
                    </a:lnTo>
                    <a:close/>
                    <a:moveTo>
                      <a:pt x="294" y="17"/>
                    </a:moveTo>
                    <a:lnTo>
                      <a:pt x="298" y="17"/>
                    </a:lnTo>
                    <a:lnTo>
                      <a:pt x="298" y="10"/>
                    </a:lnTo>
                    <a:lnTo>
                      <a:pt x="294" y="10"/>
                    </a:lnTo>
                    <a:lnTo>
                      <a:pt x="294" y="17"/>
                    </a:lnTo>
                    <a:close/>
                    <a:moveTo>
                      <a:pt x="284" y="14"/>
                    </a:moveTo>
                    <a:lnTo>
                      <a:pt x="289" y="17"/>
                    </a:lnTo>
                    <a:lnTo>
                      <a:pt x="289" y="10"/>
                    </a:lnTo>
                    <a:lnTo>
                      <a:pt x="284" y="7"/>
                    </a:lnTo>
                    <a:lnTo>
                      <a:pt x="284" y="14"/>
                    </a:lnTo>
                    <a:close/>
                    <a:moveTo>
                      <a:pt x="275" y="14"/>
                    </a:moveTo>
                    <a:lnTo>
                      <a:pt x="279" y="14"/>
                    </a:lnTo>
                    <a:lnTo>
                      <a:pt x="279" y="7"/>
                    </a:lnTo>
                    <a:lnTo>
                      <a:pt x="275" y="7"/>
                    </a:lnTo>
                    <a:lnTo>
                      <a:pt x="275" y="14"/>
                    </a:lnTo>
                    <a:close/>
                    <a:moveTo>
                      <a:pt x="265" y="14"/>
                    </a:moveTo>
                    <a:lnTo>
                      <a:pt x="270" y="14"/>
                    </a:lnTo>
                    <a:lnTo>
                      <a:pt x="270" y="7"/>
                    </a:lnTo>
                    <a:lnTo>
                      <a:pt x="265" y="7"/>
                    </a:lnTo>
                    <a:lnTo>
                      <a:pt x="265" y="14"/>
                    </a:lnTo>
                    <a:close/>
                    <a:moveTo>
                      <a:pt x="256" y="14"/>
                    </a:moveTo>
                    <a:lnTo>
                      <a:pt x="261" y="14"/>
                    </a:lnTo>
                    <a:lnTo>
                      <a:pt x="261" y="7"/>
                    </a:lnTo>
                    <a:lnTo>
                      <a:pt x="256" y="7"/>
                    </a:lnTo>
                    <a:lnTo>
                      <a:pt x="256" y="14"/>
                    </a:lnTo>
                    <a:close/>
                    <a:moveTo>
                      <a:pt x="246" y="14"/>
                    </a:moveTo>
                    <a:lnTo>
                      <a:pt x="251" y="14"/>
                    </a:lnTo>
                    <a:lnTo>
                      <a:pt x="251" y="7"/>
                    </a:lnTo>
                    <a:lnTo>
                      <a:pt x="246" y="7"/>
                    </a:lnTo>
                    <a:lnTo>
                      <a:pt x="246" y="14"/>
                    </a:lnTo>
                    <a:close/>
                    <a:moveTo>
                      <a:pt x="237" y="14"/>
                    </a:moveTo>
                    <a:lnTo>
                      <a:pt x="242" y="14"/>
                    </a:lnTo>
                    <a:lnTo>
                      <a:pt x="242" y="7"/>
                    </a:lnTo>
                    <a:lnTo>
                      <a:pt x="237" y="7"/>
                    </a:lnTo>
                    <a:lnTo>
                      <a:pt x="237" y="14"/>
                    </a:lnTo>
                    <a:close/>
                    <a:moveTo>
                      <a:pt x="227" y="14"/>
                    </a:moveTo>
                    <a:lnTo>
                      <a:pt x="232" y="14"/>
                    </a:lnTo>
                    <a:lnTo>
                      <a:pt x="232" y="7"/>
                    </a:lnTo>
                    <a:lnTo>
                      <a:pt x="227" y="7"/>
                    </a:lnTo>
                    <a:lnTo>
                      <a:pt x="227" y="14"/>
                    </a:lnTo>
                    <a:close/>
                    <a:moveTo>
                      <a:pt x="218" y="14"/>
                    </a:moveTo>
                    <a:lnTo>
                      <a:pt x="223" y="14"/>
                    </a:lnTo>
                    <a:lnTo>
                      <a:pt x="223" y="7"/>
                    </a:lnTo>
                    <a:lnTo>
                      <a:pt x="218" y="7"/>
                    </a:lnTo>
                    <a:lnTo>
                      <a:pt x="218" y="14"/>
                    </a:lnTo>
                    <a:close/>
                    <a:moveTo>
                      <a:pt x="208" y="14"/>
                    </a:moveTo>
                    <a:lnTo>
                      <a:pt x="213" y="14"/>
                    </a:lnTo>
                    <a:lnTo>
                      <a:pt x="213" y="7"/>
                    </a:lnTo>
                    <a:lnTo>
                      <a:pt x="208" y="7"/>
                    </a:lnTo>
                    <a:lnTo>
                      <a:pt x="208" y="14"/>
                    </a:lnTo>
                    <a:close/>
                    <a:moveTo>
                      <a:pt x="199" y="12"/>
                    </a:moveTo>
                    <a:lnTo>
                      <a:pt x="204" y="12"/>
                    </a:lnTo>
                    <a:lnTo>
                      <a:pt x="204" y="5"/>
                    </a:lnTo>
                    <a:lnTo>
                      <a:pt x="199" y="5"/>
                    </a:lnTo>
                    <a:lnTo>
                      <a:pt x="199" y="12"/>
                    </a:lnTo>
                    <a:close/>
                    <a:moveTo>
                      <a:pt x="189" y="12"/>
                    </a:moveTo>
                    <a:lnTo>
                      <a:pt x="194" y="12"/>
                    </a:lnTo>
                    <a:lnTo>
                      <a:pt x="194" y="5"/>
                    </a:lnTo>
                    <a:lnTo>
                      <a:pt x="189" y="5"/>
                    </a:lnTo>
                    <a:lnTo>
                      <a:pt x="189" y="12"/>
                    </a:lnTo>
                    <a:close/>
                    <a:moveTo>
                      <a:pt x="180" y="12"/>
                    </a:moveTo>
                    <a:lnTo>
                      <a:pt x="185" y="12"/>
                    </a:lnTo>
                    <a:lnTo>
                      <a:pt x="185" y="5"/>
                    </a:lnTo>
                    <a:lnTo>
                      <a:pt x="180" y="5"/>
                    </a:lnTo>
                    <a:lnTo>
                      <a:pt x="180" y="12"/>
                    </a:lnTo>
                    <a:close/>
                    <a:moveTo>
                      <a:pt x="171" y="12"/>
                    </a:moveTo>
                    <a:lnTo>
                      <a:pt x="175" y="12"/>
                    </a:lnTo>
                    <a:lnTo>
                      <a:pt x="175" y="5"/>
                    </a:lnTo>
                    <a:lnTo>
                      <a:pt x="171" y="5"/>
                    </a:lnTo>
                    <a:lnTo>
                      <a:pt x="171" y="12"/>
                    </a:lnTo>
                    <a:close/>
                    <a:moveTo>
                      <a:pt x="161" y="12"/>
                    </a:moveTo>
                    <a:lnTo>
                      <a:pt x="166" y="12"/>
                    </a:lnTo>
                    <a:lnTo>
                      <a:pt x="166" y="5"/>
                    </a:lnTo>
                    <a:lnTo>
                      <a:pt x="161" y="5"/>
                    </a:lnTo>
                    <a:lnTo>
                      <a:pt x="161" y="12"/>
                    </a:lnTo>
                    <a:close/>
                    <a:moveTo>
                      <a:pt x="152" y="12"/>
                    </a:moveTo>
                    <a:lnTo>
                      <a:pt x="156" y="12"/>
                    </a:lnTo>
                    <a:lnTo>
                      <a:pt x="156" y="5"/>
                    </a:lnTo>
                    <a:lnTo>
                      <a:pt x="152" y="5"/>
                    </a:lnTo>
                    <a:lnTo>
                      <a:pt x="152" y="12"/>
                    </a:lnTo>
                    <a:close/>
                    <a:moveTo>
                      <a:pt x="142" y="12"/>
                    </a:moveTo>
                    <a:lnTo>
                      <a:pt x="147" y="12"/>
                    </a:lnTo>
                    <a:lnTo>
                      <a:pt x="147" y="5"/>
                    </a:lnTo>
                    <a:lnTo>
                      <a:pt x="142" y="5"/>
                    </a:lnTo>
                    <a:lnTo>
                      <a:pt x="142" y="12"/>
                    </a:lnTo>
                    <a:close/>
                    <a:moveTo>
                      <a:pt x="133" y="12"/>
                    </a:moveTo>
                    <a:lnTo>
                      <a:pt x="137" y="12"/>
                    </a:lnTo>
                    <a:lnTo>
                      <a:pt x="137" y="5"/>
                    </a:lnTo>
                    <a:lnTo>
                      <a:pt x="133" y="5"/>
                    </a:lnTo>
                    <a:lnTo>
                      <a:pt x="133" y="12"/>
                    </a:lnTo>
                    <a:close/>
                    <a:moveTo>
                      <a:pt x="123" y="10"/>
                    </a:moveTo>
                    <a:lnTo>
                      <a:pt x="128" y="12"/>
                    </a:lnTo>
                    <a:lnTo>
                      <a:pt x="128" y="5"/>
                    </a:lnTo>
                    <a:lnTo>
                      <a:pt x="123" y="3"/>
                    </a:lnTo>
                    <a:lnTo>
                      <a:pt x="123" y="10"/>
                    </a:lnTo>
                    <a:close/>
                    <a:moveTo>
                      <a:pt x="114" y="10"/>
                    </a:moveTo>
                    <a:lnTo>
                      <a:pt x="118" y="10"/>
                    </a:lnTo>
                    <a:lnTo>
                      <a:pt x="118" y="3"/>
                    </a:lnTo>
                    <a:lnTo>
                      <a:pt x="114" y="3"/>
                    </a:lnTo>
                    <a:lnTo>
                      <a:pt x="114" y="10"/>
                    </a:lnTo>
                    <a:close/>
                    <a:moveTo>
                      <a:pt x="104" y="10"/>
                    </a:moveTo>
                    <a:lnTo>
                      <a:pt x="109" y="10"/>
                    </a:lnTo>
                    <a:lnTo>
                      <a:pt x="109" y="3"/>
                    </a:lnTo>
                    <a:lnTo>
                      <a:pt x="104" y="3"/>
                    </a:lnTo>
                    <a:lnTo>
                      <a:pt x="104" y="10"/>
                    </a:lnTo>
                    <a:close/>
                    <a:moveTo>
                      <a:pt x="95" y="10"/>
                    </a:moveTo>
                    <a:lnTo>
                      <a:pt x="99" y="10"/>
                    </a:lnTo>
                    <a:lnTo>
                      <a:pt x="99" y="3"/>
                    </a:lnTo>
                    <a:lnTo>
                      <a:pt x="95" y="3"/>
                    </a:lnTo>
                    <a:lnTo>
                      <a:pt x="95" y="10"/>
                    </a:lnTo>
                    <a:close/>
                    <a:moveTo>
                      <a:pt x="85" y="10"/>
                    </a:moveTo>
                    <a:lnTo>
                      <a:pt x="90" y="10"/>
                    </a:lnTo>
                    <a:lnTo>
                      <a:pt x="90" y="3"/>
                    </a:lnTo>
                    <a:lnTo>
                      <a:pt x="85" y="3"/>
                    </a:lnTo>
                    <a:lnTo>
                      <a:pt x="85" y="10"/>
                    </a:lnTo>
                    <a:close/>
                    <a:moveTo>
                      <a:pt x="76" y="10"/>
                    </a:moveTo>
                    <a:lnTo>
                      <a:pt x="81" y="10"/>
                    </a:lnTo>
                    <a:lnTo>
                      <a:pt x="81" y="3"/>
                    </a:lnTo>
                    <a:lnTo>
                      <a:pt x="76" y="3"/>
                    </a:lnTo>
                    <a:lnTo>
                      <a:pt x="76" y="10"/>
                    </a:lnTo>
                    <a:close/>
                    <a:moveTo>
                      <a:pt x="66" y="10"/>
                    </a:moveTo>
                    <a:lnTo>
                      <a:pt x="71" y="10"/>
                    </a:lnTo>
                    <a:lnTo>
                      <a:pt x="71" y="3"/>
                    </a:lnTo>
                    <a:lnTo>
                      <a:pt x="66" y="3"/>
                    </a:lnTo>
                    <a:lnTo>
                      <a:pt x="66" y="10"/>
                    </a:lnTo>
                    <a:close/>
                    <a:moveTo>
                      <a:pt x="57" y="10"/>
                    </a:moveTo>
                    <a:lnTo>
                      <a:pt x="62" y="10"/>
                    </a:lnTo>
                    <a:lnTo>
                      <a:pt x="62" y="3"/>
                    </a:lnTo>
                    <a:lnTo>
                      <a:pt x="57" y="3"/>
                    </a:lnTo>
                    <a:lnTo>
                      <a:pt x="57" y="10"/>
                    </a:lnTo>
                    <a:close/>
                    <a:moveTo>
                      <a:pt x="47" y="7"/>
                    </a:moveTo>
                    <a:lnTo>
                      <a:pt x="52" y="10"/>
                    </a:lnTo>
                    <a:lnTo>
                      <a:pt x="52" y="3"/>
                    </a:lnTo>
                    <a:lnTo>
                      <a:pt x="47" y="0"/>
                    </a:lnTo>
                    <a:lnTo>
                      <a:pt x="47" y="7"/>
                    </a:lnTo>
                    <a:close/>
                    <a:moveTo>
                      <a:pt x="38" y="7"/>
                    </a:moveTo>
                    <a:lnTo>
                      <a:pt x="43" y="7"/>
                    </a:lnTo>
                    <a:lnTo>
                      <a:pt x="43" y="0"/>
                    </a:lnTo>
                    <a:lnTo>
                      <a:pt x="38" y="0"/>
                    </a:lnTo>
                    <a:lnTo>
                      <a:pt x="38" y="7"/>
                    </a:lnTo>
                    <a:close/>
                    <a:moveTo>
                      <a:pt x="28" y="7"/>
                    </a:moveTo>
                    <a:lnTo>
                      <a:pt x="33" y="7"/>
                    </a:lnTo>
                    <a:lnTo>
                      <a:pt x="33" y="0"/>
                    </a:lnTo>
                    <a:lnTo>
                      <a:pt x="28" y="0"/>
                    </a:lnTo>
                    <a:lnTo>
                      <a:pt x="28" y="7"/>
                    </a:lnTo>
                    <a:close/>
                    <a:moveTo>
                      <a:pt x="19" y="7"/>
                    </a:moveTo>
                    <a:lnTo>
                      <a:pt x="24" y="7"/>
                    </a:lnTo>
                    <a:lnTo>
                      <a:pt x="24" y="0"/>
                    </a:lnTo>
                    <a:lnTo>
                      <a:pt x="19" y="0"/>
                    </a:lnTo>
                    <a:lnTo>
                      <a:pt x="19" y="7"/>
                    </a:lnTo>
                    <a:close/>
                    <a:moveTo>
                      <a:pt x="9" y="7"/>
                    </a:moveTo>
                    <a:lnTo>
                      <a:pt x="14" y="7"/>
                    </a:lnTo>
                    <a:lnTo>
                      <a:pt x="14" y="0"/>
                    </a:lnTo>
                    <a:lnTo>
                      <a:pt x="9" y="0"/>
                    </a:lnTo>
                    <a:lnTo>
                      <a:pt x="9" y="7"/>
                    </a:lnTo>
                    <a:close/>
                    <a:moveTo>
                      <a:pt x="0" y="7"/>
                    </a:moveTo>
                    <a:lnTo>
                      <a:pt x="5" y="7"/>
                    </a:lnTo>
                    <a:lnTo>
                      <a:pt x="5" y="0"/>
                    </a:lnTo>
                    <a:lnTo>
                      <a:pt x="0"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8"/>
              <p:cNvSpPr>
                <a:spLocks/>
              </p:cNvSpPr>
              <p:nvPr/>
            </p:nvSpPr>
            <p:spPr bwMode="auto">
              <a:xfrm>
                <a:off x="1160" y="1263"/>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9"/>
              <p:cNvSpPr>
                <a:spLocks/>
              </p:cNvSpPr>
              <p:nvPr/>
            </p:nvSpPr>
            <p:spPr bwMode="auto">
              <a:xfrm>
                <a:off x="1160" y="1263"/>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Rectangle 100"/>
              <p:cNvSpPr>
                <a:spLocks noChangeArrowheads="1"/>
              </p:cNvSpPr>
              <p:nvPr/>
            </p:nvSpPr>
            <p:spPr bwMode="auto">
              <a:xfrm>
                <a:off x="461" y="1362"/>
                <a:ext cx="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1"/>
              <p:cNvSpPr>
                <a:spLocks/>
              </p:cNvSpPr>
              <p:nvPr/>
            </p:nvSpPr>
            <p:spPr bwMode="auto">
              <a:xfrm>
                <a:off x="461" y="1362"/>
                <a:ext cx="2" cy="8"/>
              </a:xfrm>
              <a:custGeom>
                <a:avLst/>
                <a:gdLst>
                  <a:gd name="T0" fmla="*/ 0 w 2"/>
                  <a:gd name="T1" fmla="*/ 8 h 8"/>
                  <a:gd name="T2" fmla="*/ 2 w 2"/>
                  <a:gd name="T3" fmla="*/ 8 h 8"/>
                  <a:gd name="T4" fmla="*/ 2 w 2"/>
                  <a:gd name="T5" fmla="*/ 0 h 8"/>
                  <a:gd name="T6" fmla="*/ 0 w 2"/>
                  <a:gd name="T7" fmla="*/ 0 h 8"/>
                </a:gdLst>
                <a:ahLst/>
                <a:cxnLst>
                  <a:cxn ang="0">
                    <a:pos x="T0" y="T1"/>
                  </a:cxn>
                  <a:cxn ang="0">
                    <a:pos x="T2" y="T3"/>
                  </a:cxn>
                  <a:cxn ang="0">
                    <a:pos x="T4" y="T5"/>
                  </a:cxn>
                  <a:cxn ang="0">
                    <a:pos x="T6" y="T7"/>
                  </a:cxn>
                </a:cxnLst>
                <a:rect l="0" t="0" r="r" b="b"/>
                <a:pathLst>
                  <a:path w="2" h="8">
                    <a:moveTo>
                      <a:pt x="0" y="8"/>
                    </a:moveTo>
                    <a:lnTo>
                      <a:pt x="2" y="8"/>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2"/>
              <p:cNvSpPr>
                <a:spLocks noEditPoints="1"/>
              </p:cNvSpPr>
              <p:nvPr/>
            </p:nvSpPr>
            <p:spPr bwMode="auto">
              <a:xfrm>
                <a:off x="468" y="1362"/>
                <a:ext cx="689" cy="29"/>
              </a:xfrm>
              <a:custGeom>
                <a:avLst/>
                <a:gdLst>
                  <a:gd name="T0" fmla="*/ 673 w 689"/>
                  <a:gd name="T1" fmla="*/ 27 h 29"/>
                  <a:gd name="T2" fmla="*/ 668 w 689"/>
                  <a:gd name="T3" fmla="*/ 27 h 29"/>
                  <a:gd name="T4" fmla="*/ 661 w 689"/>
                  <a:gd name="T5" fmla="*/ 19 h 29"/>
                  <a:gd name="T6" fmla="*/ 647 w 689"/>
                  <a:gd name="T7" fmla="*/ 19 h 29"/>
                  <a:gd name="T8" fmla="*/ 635 w 689"/>
                  <a:gd name="T9" fmla="*/ 27 h 29"/>
                  <a:gd name="T10" fmla="*/ 616 w 689"/>
                  <a:gd name="T11" fmla="*/ 27 h 29"/>
                  <a:gd name="T12" fmla="*/ 611 w 689"/>
                  <a:gd name="T13" fmla="*/ 27 h 29"/>
                  <a:gd name="T14" fmla="*/ 604 w 689"/>
                  <a:gd name="T15" fmla="*/ 17 h 29"/>
                  <a:gd name="T16" fmla="*/ 590 w 689"/>
                  <a:gd name="T17" fmla="*/ 17 h 29"/>
                  <a:gd name="T18" fmla="*/ 578 w 689"/>
                  <a:gd name="T19" fmla="*/ 24 h 29"/>
                  <a:gd name="T20" fmla="*/ 559 w 689"/>
                  <a:gd name="T21" fmla="*/ 24 h 29"/>
                  <a:gd name="T22" fmla="*/ 554 w 689"/>
                  <a:gd name="T23" fmla="*/ 24 h 29"/>
                  <a:gd name="T24" fmla="*/ 547 w 689"/>
                  <a:gd name="T25" fmla="*/ 17 h 29"/>
                  <a:gd name="T26" fmla="*/ 533 w 689"/>
                  <a:gd name="T27" fmla="*/ 17 h 29"/>
                  <a:gd name="T28" fmla="*/ 521 w 689"/>
                  <a:gd name="T29" fmla="*/ 22 h 29"/>
                  <a:gd name="T30" fmla="*/ 502 w 689"/>
                  <a:gd name="T31" fmla="*/ 22 h 29"/>
                  <a:gd name="T32" fmla="*/ 497 w 689"/>
                  <a:gd name="T33" fmla="*/ 22 h 29"/>
                  <a:gd name="T34" fmla="*/ 490 w 689"/>
                  <a:gd name="T35" fmla="*/ 15 h 29"/>
                  <a:gd name="T36" fmla="*/ 476 w 689"/>
                  <a:gd name="T37" fmla="*/ 15 h 29"/>
                  <a:gd name="T38" fmla="*/ 464 w 689"/>
                  <a:gd name="T39" fmla="*/ 22 h 29"/>
                  <a:gd name="T40" fmla="*/ 445 w 689"/>
                  <a:gd name="T41" fmla="*/ 22 h 29"/>
                  <a:gd name="T42" fmla="*/ 440 w 689"/>
                  <a:gd name="T43" fmla="*/ 19 h 29"/>
                  <a:gd name="T44" fmla="*/ 433 w 689"/>
                  <a:gd name="T45" fmla="*/ 12 h 29"/>
                  <a:gd name="T46" fmla="*/ 417 w 689"/>
                  <a:gd name="T47" fmla="*/ 12 h 29"/>
                  <a:gd name="T48" fmla="*/ 407 w 689"/>
                  <a:gd name="T49" fmla="*/ 19 h 29"/>
                  <a:gd name="T50" fmla="*/ 388 w 689"/>
                  <a:gd name="T51" fmla="*/ 19 h 29"/>
                  <a:gd name="T52" fmla="*/ 384 w 689"/>
                  <a:gd name="T53" fmla="*/ 19 h 29"/>
                  <a:gd name="T54" fmla="*/ 374 w 689"/>
                  <a:gd name="T55" fmla="*/ 12 h 29"/>
                  <a:gd name="T56" fmla="*/ 360 w 689"/>
                  <a:gd name="T57" fmla="*/ 10 h 29"/>
                  <a:gd name="T58" fmla="*/ 350 w 689"/>
                  <a:gd name="T59" fmla="*/ 17 h 29"/>
                  <a:gd name="T60" fmla="*/ 332 w 689"/>
                  <a:gd name="T61" fmla="*/ 17 h 29"/>
                  <a:gd name="T62" fmla="*/ 327 w 689"/>
                  <a:gd name="T63" fmla="*/ 17 h 29"/>
                  <a:gd name="T64" fmla="*/ 317 w 689"/>
                  <a:gd name="T65" fmla="*/ 10 h 29"/>
                  <a:gd name="T66" fmla="*/ 303 w 689"/>
                  <a:gd name="T67" fmla="*/ 10 h 29"/>
                  <a:gd name="T68" fmla="*/ 294 w 689"/>
                  <a:gd name="T69" fmla="*/ 17 h 29"/>
                  <a:gd name="T70" fmla="*/ 275 w 689"/>
                  <a:gd name="T71" fmla="*/ 15 h 29"/>
                  <a:gd name="T72" fmla="*/ 270 w 689"/>
                  <a:gd name="T73" fmla="*/ 15 h 29"/>
                  <a:gd name="T74" fmla="*/ 261 w 689"/>
                  <a:gd name="T75" fmla="*/ 8 h 29"/>
                  <a:gd name="T76" fmla="*/ 246 w 689"/>
                  <a:gd name="T77" fmla="*/ 8 h 29"/>
                  <a:gd name="T78" fmla="*/ 237 w 689"/>
                  <a:gd name="T79" fmla="*/ 15 h 29"/>
                  <a:gd name="T80" fmla="*/ 218 w 689"/>
                  <a:gd name="T81" fmla="*/ 15 h 29"/>
                  <a:gd name="T82" fmla="*/ 213 w 689"/>
                  <a:gd name="T83" fmla="*/ 15 h 29"/>
                  <a:gd name="T84" fmla="*/ 204 w 689"/>
                  <a:gd name="T85" fmla="*/ 5 h 29"/>
                  <a:gd name="T86" fmla="*/ 189 w 689"/>
                  <a:gd name="T87" fmla="*/ 5 h 29"/>
                  <a:gd name="T88" fmla="*/ 180 w 689"/>
                  <a:gd name="T89" fmla="*/ 12 h 29"/>
                  <a:gd name="T90" fmla="*/ 161 w 689"/>
                  <a:gd name="T91" fmla="*/ 12 h 29"/>
                  <a:gd name="T92" fmla="*/ 156 w 689"/>
                  <a:gd name="T93" fmla="*/ 12 h 29"/>
                  <a:gd name="T94" fmla="*/ 147 w 689"/>
                  <a:gd name="T95" fmla="*/ 5 h 29"/>
                  <a:gd name="T96" fmla="*/ 133 w 689"/>
                  <a:gd name="T97" fmla="*/ 5 h 29"/>
                  <a:gd name="T98" fmla="*/ 123 w 689"/>
                  <a:gd name="T99" fmla="*/ 10 h 29"/>
                  <a:gd name="T100" fmla="*/ 104 w 689"/>
                  <a:gd name="T101" fmla="*/ 10 h 29"/>
                  <a:gd name="T102" fmla="*/ 99 w 689"/>
                  <a:gd name="T103" fmla="*/ 10 h 29"/>
                  <a:gd name="T104" fmla="*/ 90 w 689"/>
                  <a:gd name="T105" fmla="*/ 3 h 29"/>
                  <a:gd name="T106" fmla="*/ 76 w 689"/>
                  <a:gd name="T107" fmla="*/ 3 h 29"/>
                  <a:gd name="T108" fmla="*/ 66 w 689"/>
                  <a:gd name="T109" fmla="*/ 10 h 29"/>
                  <a:gd name="T110" fmla="*/ 47 w 689"/>
                  <a:gd name="T111" fmla="*/ 10 h 29"/>
                  <a:gd name="T112" fmla="*/ 43 w 689"/>
                  <a:gd name="T113" fmla="*/ 8 h 29"/>
                  <a:gd name="T114" fmla="*/ 33 w 689"/>
                  <a:gd name="T115" fmla="*/ 0 h 29"/>
                  <a:gd name="T116" fmla="*/ 19 w 689"/>
                  <a:gd name="T117" fmla="*/ 0 h 29"/>
                  <a:gd name="T118" fmla="*/ 9 w 689"/>
                  <a:gd name="T119"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9" h="29">
                    <a:moveTo>
                      <a:pt x="682" y="27"/>
                    </a:moveTo>
                    <a:lnTo>
                      <a:pt x="687" y="29"/>
                    </a:lnTo>
                    <a:lnTo>
                      <a:pt x="689" y="22"/>
                    </a:lnTo>
                    <a:lnTo>
                      <a:pt x="684" y="19"/>
                    </a:lnTo>
                    <a:lnTo>
                      <a:pt x="682" y="27"/>
                    </a:lnTo>
                    <a:close/>
                    <a:moveTo>
                      <a:pt x="673" y="27"/>
                    </a:moveTo>
                    <a:lnTo>
                      <a:pt x="677" y="27"/>
                    </a:lnTo>
                    <a:lnTo>
                      <a:pt x="680" y="19"/>
                    </a:lnTo>
                    <a:lnTo>
                      <a:pt x="675" y="19"/>
                    </a:lnTo>
                    <a:lnTo>
                      <a:pt x="673" y="27"/>
                    </a:lnTo>
                    <a:close/>
                    <a:moveTo>
                      <a:pt x="663" y="27"/>
                    </a:moveTo>
                    <a:lnTo>
                      <a:pt x="668" y="27"/>
                    </a:lnTo>
                    <a:lnTo>
                      <a:pt x="670" y="19"/>
                    </a:lnTo>
                    <a:lnTo>
                      <a:pt x="665" y="19"/>
                    </a:lnTo>
                    <a:lnTo>
                      <a:pt x="663" y="27"/>
                    </a:lnTo>
                    <a:close/>
                    <a:moveTo>
                      <a:pt x="654" y="27"/>
                    </a:moveTo>
                    <a:lnTo>
                      <a:pt x="658" y="27"/>
                    </a:lnTo>
                    <a:lnTo>
                      <a:pt x="661" y="19"/>
                    </a:lnTo>
                    <a:lnTo>
                      <a:pt x="656" y="19"/>
                    </a:lnTo>
                    <a:lnTo>
                      <a:pt x="654" y="27"/>
                    </a:lnTo>
                    <a:close/>
                    <a:moveTo>
                      <a:pt x="644" y="27"/>
                    </a:moveTo>
                    <a:lnTo>
                      <a:pt x="649" y="27"/>
                    </a:lnTo>
                    <a:lnTo>
                      <a:pt x="651" y="19"/>
                    </a:lnTo>
                    <a:lnTo>
                      <a:pt x="647" y="19"/>
                    </a:lnTo>
                    <a:lnTo>
                      <a:pt x="644" y="27"/>
                    </a:lnTo>
                    <a:close/>
                    <a:moveTo>
                      <a:pt x="635" y="27"/>
                    </a:moveTo>
                    <a:lnTo>
                      <a:pt x="639" y="27"/>
                    </a:lnTo>
                    <a:lnTo>
                      <a:pt x="642" y="19"/>
                    </a:lnTo>
                    <a:lnTo>
                      <a:pt x="637" y="19"/>
                    </a:lnTo>
                    <a:lnTo>
                      <a:pt x="635" y="27"/>
                    </a:lnTo>
                    <a:close/>
                    <a:moveTo>
                      <a:pt x="625" y="27"/>
                    </a:moveTo>
                    <a:lnTo>
                      <a:pt x="630" y="27"/>
                    </a:lnTo>
                    <a:lnTo>
                      <a:pt x="632" y="19"/>
                    </a:lnTo>
                    <a:lnTo>
                      <a:pt x="628" y="19"/>
                    </a:lnTo>
                    <a:lnTo>
                      <a:pt x="625" y="27"/>
                    </a:lnTo>
                    <a:close/>
                    <a:moveTo>
                      <a:pt x="616" y="27"/>
                    </a:moveTo>
                    <a:lnTo>
                      <a:pt x="620" y="27"/>
                    </a:lnTo>
                    <a:lnTo>
                      <a:pt x="623" y="19"/>
                    </a:lnTo>
                    <a:lnTo>
                      <a:pt x="618" y="19"/>
                    </a:lnTo>
                    <a:lnTo>
                      <a:pt x="616" y="27"/>
                    </a:lnTo>
                    <a:close/>
                    <a:moveTo>
                      <a:pt x="606" y="27"/>
                    </a:moveTo>
                    <a:lnTo>
                      <a:pt x="611" y="27"/>
                    </a:lnTo>
                    <a:lnTo>
                      <a:pt x="613" y="19"/>
                    </a:lnTo>
                    <a:lnTo>
                      <a:pt x="609" y="19"/>
                    </a:lnTo>
                    <a:lnTo>
                      <a:pt x="606" y="27"/>
                    </a:lnTo>
                    <a:close/>
                    <a:moveTo>
                      <a:pt x="597" y="24"/>
                    </a:moveTo>
                    <a:lnTo>
                      <a:pt x="602" y="24"/>
                    </a:lnTo>
                    <a:lnTo>
                      <a:pt x="604" y="17"/>
                    </a:lnTo>
                    <a:lnTo>
                      <a:pt x="599" y="17"/>
                    </a:lnTo>
                    <a:lnTo>
                      <a:pt x="597" y="24"/>
                    </a:lnTo>
                    <a:close/>
                    <a:moveTo>
                      <a:pt x="587" y="24"/>
                    </a:moveTo>
                    <a:lnTo>
                      <a:pt x="592" y="24"/>
                    </a:lnTo>
                    <a:lnTo>
                      <a:pt x="594" y="17"/>
                    </a:lnTo>
                    <a:lnTo>
                      <a:pt x="590" y="17"/>
                    </a:lnTo>
                    <a:lnTo>
                      <a:pt x="587" y="24"/>
                    </a:lnTo>
                    <a:close/>
                    <a:moveTo>
                      <a:pt x="578" y="24"/>
                    </a:moveTo>
                    <a:lnTo>
                      <a:pt x="583" y="24"/>
                    </a:lnTo>
                    <a:lnTo>
                      <a:pt x="585" y="17"/>
                    </a:lnTo>
                    <a:lnTo>
                      <a:pt x="580" y="17"/>
                    </a:lnTo>
                    <a:lnTo>
                      <a:pt x="578" y="24"/>
                    </a:lnTo>
                    <a:close/>
                    <a:moveTo>
                      <a:pt x="568" y="24"/>
                    </a:moveTo>
                    <a:lnTo>
                      <a:pt x="573" y="24"/>
                    </a:lnTo>
                    <a:lnTo>
                      <a:pt x="575" y="17"/>
                    </a:lnTo>
                    <a:lnTo>
                      <a:pt x="571" y="17"/>
                    </a:lnTo>
                    <a:lnTo>
                      <a:pt x="568" y="24"/>
                    </a:lnTo>
                    <a:close/>
                    <a:moveTo>
                      <a:pt x="559" y="24"/>
                    </a:moveTo>
                    <a:lnTo>
                      <a:pt x="564" y="24"/>
                    </a:lnTo>
                    <a:lnTo>
                      <a:pt x="566" y="17"/>
                    </a:lnTo>
                    <a:lnTo>
                      <a:pt x="561" y="17"/>
                    </a:lnTo>
                    <a:lnTo>
                      <a:pt x="559" y="24"/>
                    </a:lnTo>
                    <a:close/>
                    <a:moveTo>
                      <a:pt x="549" y="24"/>
                    </a:moveTo>
                    <a:lnTo>
                      <a:pt x="554" y="24"/>
                    </a:lnTo>
                    <a:lnTo>
                      <a:pt x="557" y="17"/>
                    </a:lnTo>
                    <a:lnTo>
                      <a:pt x="552" y="17"/>
                    </a:lnTo>
                    <a:lnTo>
                      <a:pt x="549" y="24"/>
                    </a:lnTo>
                    <a:close/>
                    <a:moveTo>
                      <a:pt x="540" y="24"/>
                    </a:moveTo>
                    <a:lnTo>
                      <a:pt x="545" y="24"/>
                    </a:lnTo>
                    <a:lnTo>
                      <a:pt x="547" y="17"/>
                    </a:lnTo>
                    <a:lnTo>
                      <a:pt x="542" y="17"/>
                    </a:lnTo>
                    <a:lnTo>
                      <a:pt x="540" y="24"/>
                    </a:lnTo>
                    <a:close/>
                    <a:moveTo>
                      <a:pt x="530" y="24"/>
                    </a:moveTo>
                    <a:lnTo>
                      <a:pt x="535" y="24"/>
                    </a:lnTo>
                    <a:lnTo>
                      <a:pt x="538" y="17"/>
                    </a:lnTo>
                    <a:lnTo>
                      <a:pt x="533" y="17"/>
                    </a:lnTo>
                    <a:lnTo>
                      <a:pt x="530" y="24"/>
                    </a:lnTo>
                    <a:close/>
                    <a:moveTo>
                      <a:pt x="521" y="22"/>
                    </a:moveTo>
                    <a:lnTo>
                      <a:pt x="526" y="24"/>
                    </a:lnTo>
                    <a:lnTo>
                      <a:pt x="528" y="17"/>
                    </a:lnTo>
                    <a:lnTo>
                      <a:pt x="523" y="15"/>
                    </a:lnTo>
                    <a:lnTo>
                      <a:pt x="521" y="22"/>
                    </a:lnTo>
                    <a:close/>
                    <a:moveTo>
                      <a:pt x="512" y="22"/>
                    </a:moveTo>
                    <a:lnTo>
                      <a:pt x="516" y="22"/>
                    </a:lnTo>
                    <a:lnTo>
                      <a:pt x="519" y="15"/>
                    </a:lnTo>
                    <a:lnTo>
                      <a:pt x="514" y="15"/>
                    </a:lnTo>
                    <a:lnTo>
                      <a:pt x="512" y="22"/>
                    </a:lnTo>
                    <a:close/>
                    <a:moveTo>
                      <a:pt x="502" y="22"/>
                    </a:moveTo>
                    <a:lnTo>
                      <a:pt x="507" y="22"/>
                    </a:lnTo>
                    <a:lnTo>
                      <a:pt x="509" y="15"/>
                    </a:lnTo>
                    <a:lnTo>
                      <a:pt x="504" y="15"/>
                    </a:lnTo>
                    <a:lnTo>
                      <a:pt x="502" y="22"/>
                    </a:lnTo>
                    <a:close/>
                    <a:moveTo>
                      <a:pt x="493" y="22"/>
                    </a:moveTo>
                    <a:lnTo>
                      <a:pt x="497" y="22"/>
                    </a:lnTo>
                    <a:lnTo>
                      <a:pt x="500" y="15"/>
                    </a:lnTo>
                    <a:lnTo>
                      <a:pt x="495" y="15"/>
                    </a:lnTo>
                    <a:lnTo>
                      <a:pt x="493" y="22"/>
                    </a:lnTo>
                    <a:close/>
                    <a:moveTo>
                      <a:pt x="483" y="22"/>
                    </a:moveTo>
                    <a:lnTo>
                      <a:pt x="488" y="22"/>
                    </a:lnTo>
                    <a:lnTo>
                      <a:pt x="490" y="15"/>
                    </a:lnTo>
                    <a:lnTo>
                      <a:pt x="485" y="15"/>
                    </a:lnTo>
                    <a:lnTo>
                      <a:pt x="483" y="22"/>
                    </a:lnTo>
                    <a:close/>
                    <a:moveTo>
                      <a:pt x="474" y="22"/>
                    </a:moveTo>
                    <a:lnTo>
                      <a:pt x="478" y="22"/>
                    </a:lnTo>
                    <a:lnTo>
                      <a:pt x="481" y="15"/>
                    </a:lnTo>
                    <a:lnTo>
                      <a:pt x="476" y="15"/>
                    </a:lnTo>
                    <a:lnTo>
                      <a:pt x="474" y="22"/>
                    </a:lnTo>
                    <a:close/>
                    <a:moveTo>
                      <a:pt x="464" y="22"/>
                    </a:moveTo>
                    <a:lnTo>
                      <a:pt x="469" y="22"/>
                    </a:lnTo>
                    <a:lnTo>
                      <a:pt x="471" y="15"/>
                    </a:lnTo>
                    <a:lnTo>
                      <a:pt x="467" y="15"/>
                    </a:lnTo>
                    <a:lnTo>
                      <a:pt x="464" y="22"/>
                    </a:lnTo>
                    <a:close/>
                    <a:moveTo>
                      <a:pt x="455" y="22"/>
                    </a:moveTo>
                    <a:lnTo>
                      <a:pt x="459" y="22"/>
                    </a:lnTo>
                    <a:lnTo>
                      <a:pt x="462" y="15"/>
                    </a:lnTo>
                    <a:lnTo>
                      <a:pt x="457" y="15"/>
                    </a:lnTo>
                    <a:lnTo>
                      <a:pt x="455" y="22"/>
                    </a:lnTo>
                    <a:close/>
                    <a:moveTo>
                      <a:pt x="445" y="22"/>
                    </a:moveTo>
                    <a:lnTo>
                      <a:pt x="450" y="22"/>
                    </a:lnTo>
                    <a:lnTo>
                      <a:pt x="452" y="15"/>
                    </a:lnTo>
                    <a:lnTo>
                      <a:pt x="448" y="15"/>
                    </a:lnTo>
                    <a:lnTo>
                      <a:pt x="445" y="22"/>
                    </a:lnTo>
                    <a:close/>
                    <a:moveTo>
                      <a:pt x="436" y="19"/>
                    </a:moveTo>
                    <a:lnTo>
                      <a:pt x="440" y="19"/>
                    </a:lnTo>
                    <a:lnTo>
                      <a:pt x="443" y="12"/>
                    </a:lnTo>
                    <a:lnTo>
                      <a:pt x="438" y="12"/>
                    </a:lnTo>
                    <a:lnTo>
                      <a:pt x="436" y="19"/>
                    </a:lnTo>
                    <a:close/>
                    <a:moveTo>
                      <a:pt x="426" y="19"/>
                    </a:moveTo>
                    <a:lnTo>
                      <a:pt x="431" y="19"/>
                    </a:lnTo>
                    <a:lnTo>
                      <a:pt x="433" y="12"/>
                    </a:lnTo>
                    <a:lnTo>
                      <a:pt x="426" y="12"/>
                    </a:lnTo>
                    <a:lnTo>
                      <a:pt x="426" y="19"/>
                    </a:lnTo>
                    <a:close/>
                    <a:moveTo>
                      <a:pt x="417" y="19"/>
                    </a:moveTo>
                    <a:lnTo>
                      <a:pt x="422" y="19"/>
                    </a:lnTo>
                    <a:lnTo>
                      <a:pt x="422" y="12"/>
                    </a:lnTo>
                    <a:lnTo>
                      <a:pt x="417" y="12"/>
                    </a:lnTo>
                    <a:lnTo>
                      <a:pt x="417" y="19"/>
                    </a:lnTo>
                    <a:close/>
                    <a:moveTo>
                      <a:pt x="407" y="19"/>
                    </a:moveTo>
                    <a:lnTo>
                      <a:pt x="412" y="19"/>
                    </a:lnTo>
                    <a:lnTo>
                      <a:pt x="412" y="12"/>
                    </a:lnTo>
                    <a:lnTo>
                      <a:pt x="407" y="12"/>
                    </a:lnTo>
                    <a:lnTo>
                      <a:pt x="407" y="19"/>
                    </a:lnTo>
                    <a:close/>
                    <a:moveTo>
                      <a:pt x="398" y="19"/>
                    </a:moveTo>
                    <a:lnTo>
                      <a:pt x="403" y="19"/>
                    </a:lnTo>
                    <a:lnTo>
                      <a:pt x="403" y="12"/>
                    </a:lnTo>
                    <a:lnTo>
                      <a:pt x="398" y="12"/>
                    </a:lnTo>
                    <a:lnTo>
                      <a:pt x="398" y="19"/>
                    </a:lnTo>
                    <a:close/>
                    <a:moveTo>
                      <a:pt x="388" y="19"/>
                    </a:moveTo>
                    <a:lnTo>
                      <a:pt x="393" y="19"/>
                    </a:lnTo>
                    <a:lnTo>
                      <a:pt x="393" y="12"/>
                    </a:lnTo>
                    <a:lnTo>
                      <a:pt x="388" y="12"/>
                    </a:lnTo>
                    <a:lnTo>
                      <a:pt x="388" y="19"/>
                    </a:lnTo>
                    <a:close/>
                    <a:moveTo>
                      <a:pt x="379" y="19"/>
                    </a:moveTo>
                    <a:lnTo>
                      <a:pt x="384" y="19"/>
                    </a:lnTo>
                    <a:lnTo>
                      <a:pt x="384" y="12"/>
                    </a:lnTo>
                    <a:lnTo>
                      <a:pt x="379" y="12"/>
                    </a:lnTo>
                    <a:lnTo>
                      <a:pt x="379" y="19"/>
                    </a:lnTo>
                    <a:close/>
                    <a:moveTo>
                      <a:pt x="369" y="19"/>
                    </a:moveTo>
                    <a:lnTo>
                      <a:pt x="374" y="19"/>
                    </a:lnTo>
                    <a:lnTo>
                      <a:pt x="374" y="12"/>
                    </a:lnTo>
                    <a:lnTo>
                      <a:pt x="369" y="12"/>
                    </a:lnTo>
                    <a:lnTo>
                      <a:pt x="369" y="19"/>
                    </a:lnTo>
                    <a:close/>
                    <a:moveTo>
                      <a:pt x="360" y="17"/>
                    </a:moveTo>
                    <a:lnTo>
                      <a:pt x="365" y="19"/>
                    </a:lnTo>
                    <a:lnTo>
                      <a:pt x="365" y="12"/>
                    </a:lnTo>
                    <a:lnTo>
                      <a:pt x="360" y="10"/>
                    </a:lnTo>
                    <a:lnTo>
                      <a:pt x="360" y="17"/>
                    </a:lnTo>
                    <a:close/>
                    <a:moveTo>
                      <a:pt x="350" y="17"/>
                    </a:moveTo>
                    <a:lnTo>
                      <a:pt x="355" y="17"/>
                    </a:lnTo>
                    <a:lnTo>
                      <a:pt x="355" y="10"/>
                    </a:lnTo>
                    <a:lnTo>
                      <a:pt x="350" y="10"/>
                    </a:lnTo>
                    <a:lnTo>
                      <a:pt x="350" y="17"/>
                    </a:lnTo>
                    <a:close/>
                    <a:moveTo>
                      <a:pt x="341" y="17"/>
                    </a:moveTo>
                    <a:lnTo>
                      <a:pt x="346" y="17"/>
                    </a:lnTo>
                    <a:lnTo>
                      <a:pt x="346" y="10"/>
                    </a:lnTo>
                    <a:lnTo>
                      <a:pt x="341" y="10"/>
                    </a:lnTo>
                    <a:lnTo>
                      <a:pt x="341" y="17"/>
                    </a:lnTo>
                    <a:close/>
                    <a:moveTo>
                      <a:pt x="332" y="17"/>
                    </a:moveTo>
                    <a:lnTo>
                      <a:pt x="336" y="17"/>
                    </a:lnTo>
                    <a:lnTo>
                      <a:pt x="336" y="10"/>
                    </a:lnTo>
                    <a:lnTo>
                      <a:pt x="332" y="10"/>
                    </a:lnTo>
                    <a:lnTo>
                      <a:pt x="332" y="17"/>
                    </a:lnTo>
                    <a:close/>
                    <a:moveTo>
                      <a:pt x="322" y="17"/>
                    </a:moveTo>
                    <a:lnTo>
                      <a:pt x="327" y="17"/>
                    </a:lnTo>
                    <a:lnTo>
                      <a:pt x="327" y="10"/>
                    </a:lnTo>
                    <a:lnTo>
                      <a:pt x="322" y="10"/>
                    </a:lnTo>
                    <a:lnTo>
                      <a:pt x="322" y="17"/>
                    </a:lnTo>
                    <a:close/>
                    <a:moveTo>
                      <a:pt x="313" y="17"/>
                    </a:moveTo>
                    <a:lnTo>
                      <a:pt x="317" y="17"/>
                    </a:lnTo>
                    <a:lnTo>
                      <a:pt x="317" y="10"/>
                    </a:lnTo>
                    <a:lnTo>
                      <a:pt x="313" y="10"/>
                    </a:lnTo>
                    <a:lnTo>
                      <a:pt x="313" y="17"/>
                    </a:lnTo>
                    <a:close/>
                    <a:moveTo>
                      <a:pt x="303" y="17"/>
                    </a:moveTo>
                    <a:lnTo>
                      <a:pt x="308" y="17"/>
                    </a:lnTo>
                    <a:lnTo>
                      <a:pt x="308" y="10"/>
                    </a:lnTo>
                    <a:lnTo>
                      <a:pt x="303" y="10"/>
                    </a:lnTo>
                    <a:lnTo>
                      <a:pt x="303" y="17"/>
                    </a:lnTo>
                    <a:close/>
                    <a:moveTo>
                      <a:pt x="294" y="17"/>
                    </a:moveTo>
                    <a:lnTo>
                      <a:pt x="298" y="17"/>
                    </a:lnTo>
                    <a:lnTo>
                      <a:pt x="298" y="10"/>
                    </a:lnTo>
                    <a:lnTo>
                      <a:pt x="294" y="10"/>
                    </a:lnTo>
                    <a:lnTo>
                      <a:pt x="294" y="17"/>
                    </a:lnTo>
                    <a:close/>
                    <a:moveTo>
                      <a:pt x="284" y="15"/>
                    </a:moveTo>
                    <a:lnTo>
                      <a:pt x="289" y="17"/>
                    </a:lnTo>
                    <a:lnTo>
                      <a:pt x="289" y="10"/>
                    </a:lnTo>
                    <a:lnTo>
                      <a:pt x="284" y="8"/>
                    </a:lnTo>
                    <a:lnTo>
                      <a:pt x="284" y="15"/>
                    </a:lnTo>
                    <a:close/>
                    <a:moveTo>
                      <a:pt x="275" y="15"/>
                    </a:moveTo>
                    <a:lnTo>
                      <a:pt x="279" y="15"/>
                    </a:lnTo>
                    <a:lnTo>
                      <a:pt x="279" y="8"/>
                    </a:lnTo>
                    <a:lnTo>
                      <a:pt x="275" y="8"/>
                    </a:lnTo>
                    <a:lnTo>
                      <a:pt x="275" y="15"/>
                    </a:lnTo>
                    <a:close/>
                    <a:moveTo>
                      <a:pt x="265" y="15"/>
                    </a:moveTo>
                    <a:lnTo>
                      <a:pt x="270" y="15"/>
                    </a:lnTo>
                    <a:lnTo>
                      <a:pt x="270" y="8"/>
                    </a:lnTo>
                    <a:lnTo>
                      <a:pt x="265" y="8"/>
                    </a:lnTo>
                    <a:lnTo>
                      <a:pt x="265" y="15"/>
                    </a:lnTo>
                    <a:close/>
                    <a:moveTo>
                      <a:pt x="256" y="15"/>
                    </a:moveTo>
                    <a:lnTo>
                      <a:pt x="261" y="15"/>
                    </a:lnTo>
                    <a:lnTo>
                      <a:pt x="261" y="8"/>
                    </a:lnTo>
                    <a:lnTo>
                      <a:pt x="256" y="8"/>
                    </a:lnTo>
                    <a:lnTo>
                      <a:pt x="256" y="15"/>
                    </a:lnTo>
                    <a:close/>
                    <a:moveTo>
                      <a:pt x="246" y="15"/>
                    </a:moveTo>
                    <a:lnTo>
                      <a:pt x="251" y="15"/>
                    </a:lnTo>
                    <a:lnTo>
                      <a:pt x="251" y="8"/>
                    </a:lnTo>
                    <a:lnTo>
                      <a:pt x="246" y="8"/>
                    </a:lnTo>
                    <a:lnTo>
                      <a:pt x="246" y="15"/>
                    </a:lnTo>
                    <a:close/>
                    <a:moveTo>
                      <a:pt x="237" y="15"/>
                    </a:moveTo>
                    <a:lnTo>
                      <a:pt x="242" y="15"/>
                    </a:lnTo>
                    <a:lnTo>
                      <a:pt x="242" y="8"/>
                    </a:lnTo>
                    <a:lnTo>
                      <a:pt x="237" y="8"/>
                    </a:lnTo>
                    <a:lnTo>
                      <a:pt x="237" y="15"/>
                    </a:lnTo>
                    <a:close/>
                    <a:moveTo>
                      <a:pt x="227" y="15"/>
                    </a:moveTo>
                    <a:lnTo>
                      <a:pt x="232" y="15"/>
                    </a:lnTo>
                    <a:lnTo>
                      <a:pt x="232" y="8"/>
                    </a:lnTo>
                    <a:lnTo>
                      <a:pt x="227" y="8"/>
                    </a:lnTo>
                    <a:lnTo>
                      <a:pt x="227" y="15"/>
                    </a:lnTo>
                    <a:close/>
                    <a:moveTo>
                      <a:pt x="218" y="15"/>
                    </a:moveTo>
                    <a:lnTo>
                      <a:pt x="223" y="15"/>
                    </a:lnTo>
                    <a:lnTo>
                      <a:pt x="223" y="8"/>
                    </a:lnTo>
                    <a:lnTo>
                      <a:pt x="218" y="8"/>
                    </a:lnTo>
                    <a:lnTo>
                      <a:pt x="218" y="15"/>
                    </a:lnTo>
                    <a:close/>
                    <a:moveTo>
                      <a:pt x="208" y="15"/>
                    </a:moveTo>
                    <a:lnTo>
                      <a:pt x="213" y="15"/>
                    </a:lnTo>
                    <a:lnTo>
                      <a:pt x="213" y="8"/>
                    </a:lnTo>
                    <a:lnTo>
                      <a:pt x="208" y="8"/>
                    </a:lnTo>
                    <a:lnTo>
                      <a:pt x="208" y="15"/>
                    </a:lnTo>
                    <a:close/>
                    <a:moveTo>
                      <a:pt x="199" y="12"/>
                    </a:moveTo>
                    <a:lnTo>
                      <a:pt x="204" y="12"/>
                    </a:lnTo>
                    <a:lnTo>
                      <a:pt x="204" y="5"/>
                    </a:lnTo>
                    <a:lnTo>
                      <a:pt x="199" y="5"/>
                    </a:lnTo>
                    <a:lnTo>
                      <a:pt x="199" y="12"/>
                    </a:lnTo>
                    <a:close/>
                    <a:moveTo>
                      <a:pt x="189" y="12"/>
                    </a:moveTo>
                    <a:lnTo>
                      <a:pt x="194" y="12"/>
                    </a:lnTo>
                    <a:lnTo>
                      <a:pt x="194" y="5"/>
                    </a:lnTo>
                    <a:lnTo>
                      <a:pt x="189" y="5"/>
                    </a:lnTo>
                    <a:lnTo>
                      <a:pt x="189" y="12"/>
                    </a:lnTo>
                    <a:close/>
                    <a:moveTo>
                      <a:pt x="180" y="12"/>
                    </a:moveTo>
                    <a:lnTo>
                      <a:pt x="185" y="12"/>
                    </a:lnTo>
                    <a:lnTo>
                      <a:pt x="185" y="5"/>
                    </a:lnTo>
                    <a:lnTo>
                      <a:pt x="180" y="5"/>
                    </a:lnTo>
                    <a:lnTo>
                      <a:pt x="180" y="12"/>
                    </a:lnTo>
                    <a:close/>
                    <a:moveTo>
                      <a:pt x="171" y="12"/>
                    </a:moveTo>
                    <a:lnTo>
                      <a:pt x="175" y="12"/>
                    </a:lnTo>
                    <a:lnTo>
                      <a:pt x="175" y="5"/>
                    </a:lnTo>
                    <a:lnTo>
                      <a:pt x="171" y="5"/>
                    </a:lnTo>
                    <a:lnTo>
                      <a:pt x="171" y="12"/>
                    </a:lnTo>
                    <a:close/>
                    <a:moveTo>
                      <a:pt x="161" y="12"/>
                    </a:moveTo>
                    <a:lnTo>
                      <a:pt x="166" y="12"/>
                    </a:lnTo>
                    <a:lnTo>
                      <a:pt x="166" y="5"/>
                    </a:lnTo>
                    <a:lnTo>
                      <a:pt x="161" y="5"/>
                    </a:lnTo>
                    <a:lnTo>
                      <a:pt x="161" y="12"/>
                    </a:lnTo>
                    <a:close/>
                    <a:moveTo>
                      <a:pt x="152" y="12"/>
                    </a:moveTo>
                    <a:lnTo>
                      <a:pt x="156" y="12"/>
                    </a:lnTo>
                    <a:lnTo>
                      <a:pt x="156" y="5"/>
                    </a:lnTo>
                    <a:lnTo>
                      <a:pt x="152" y="5"/>
                    </a:lnTo>
                    <a:lnTo>
                      <a:pt x="152" y="12"/>
                    </a:lnTo>
                    <a:close/>
                    <a:moveTo>
                      <a:pt x="142" y="12"/>
                    </a:moveTo>
                    <a:lnTo>
                      <a:pt x="147" y="12"/>
                    </a:lnTo>
                    <a:lnTo>
                      <a:pt x="147" y="5"/>
                    </a:lnTo>
                    <a:lnTo>
                      <a:pt x="142" y="5"/>
                    </a:lnTo>
                    <a:lnTo>
                      <a:pt x="142" y="12"/>
                    </a:lnTo>
                    <a:close/>
                    <a:moveTo>
                      <a:pt x="133" y="12"/>
                    </a:moveTo>
                    <a:lnTo>
                      <a:pt x="137" y="12"/>
                    </a:lnTo>
                    <a:lnTo>
                      <a:pt x="137" y="5"/>
                    </a:lnTo>
                    <a:lnTo>
                      <a:pt x="133" y="5"/>
                    </a:lnTo>
                    <a:lnTo>
                      <a:pt x="133" y="12"/>
                    </a:lnTo>
                    <a:close/>
                    <a:moveTo>
                      <a:pt x="123" y="10"/>
                    </a:moveTo>
                    <a:lnTo>
                      <a:pt x="128" y="12"/>
                    </a:lnTo>
                    <a:lnTo>
                      <a:pt x="128" y="5"/>
                    </a:lnTo>
                    <a:lnTo>
                      <a:pt x="123" y="3"/>
                    </a:lnTo>
                    <a:lnTo>
                      <a:pt x="123" y="10"/>
                    </a:lnTo>
                    <a:close/>
                    <a:moveTo>
                      <a:pt x="114" y="10"/>
                    </a:moveTo>
                    <a:lnTo>
                      <a:pt x="118" y="10"/>
                    </a:lnTo>
                    <a:lnTo>
                      <a:pt x="118" y="3"/>
                    </a:lnTo>
                    <a:lnTo>
                      <a:pt x="114" y="3"/>
                    </a:lnTo>
                    <a:lnTo>
                      <a:pt x="114" y="10"/>
                    </a:lnTo>
                    <a:close/>
                    <a:moveTo>
                      <a:pt x="104" y="10"/>
                    </a:moveTo>
                    <a:lnTo>
                      <a:pt x="109" y="10"/>
                    </a:lnTo>
                    <a:lnTo>
                      <a:pt x="109" y="3"/>
                    </a:lnTo>
                    <a:lnTo>
                      <a:pt x="104" y="3"/>
                    </a:lnTo>
                    <a:lnTo>
                      <a:pt x="104" y="10"/>
                    </a:lnTo>
                    <a:close/>
                    <a:moveTo>
                      <a:pt x="95" y="10"/>
                    </a:moveTo>
                    <a:lnTo>
                      <a:pt x="99" y="10"/>
                    </a:lnTo>
                    <a:lnTo>
                      <a:pt x="99" y="3"/>
                    </a:lnTo>
                    <a:lnTo>
                      <a:pt x="95" y="3"/>
                    </a:lnTo>
                    <a:lnTo>
                      <a:pt x="95" y="10"/>
                    </a:lnTo>
                    <a:close/>
                    <a:moveTo>
                      <a:pt x="85" y="10"/>
                    </a:moveTo>
                    <a:lnTo>
                      <a:pt x="90" y="10"/>
                    </a:lnTo>
                    <a:lnTo>
                      <a:pt x="90" y="3"/>
                    </a:lnTo>
                    <a:lnTo>
                      <a:pt x="85" y="3"/>
                    </a:lnTo>
                    <a:lnTo>
                      <a:pt x="85" y="10"/>
                    </a:lnTo>
                    <a:close/>
                    <a:moveTo>
                      <a:pt x="76" y="10"/>
                    </a:moveTo>
                    <a:lnTo>
                      <a:pt x="81" y="10"/>
                    </a:lnTo>
                    <a:lnTo>
                      <a:pt x="81" y="3"/>
                    </a:lnTo>
                    <a:lnTo>
                      <a:pt x="76" y="3"/>
                    </a:lnTo>
                    <a:lnTo>
                      <a:pt x="76" y="10"/>
                    </a:lnTo>
                    <a:close/>
                    <a:moveTo>
                      <a:pt x="66" y="10"/>
                    </a:moveTo>
                    <a:lnTo>
                      <a:pt x="71" y="10"/>
                    </a:lnTo>
                    <a:lnTo>
                      <a:pt x="71" y="3"/>
                    </a:lnTo>
                    <a:lnTo>
                      <a:pt x="66" y="3"/>
                    </a:lnTo>
                    <a:lnTo>
                      <a:pt x="66" y="10"/>
                    </a:lnTo>
                    <a:close/>
                    <a:moveTo>
                      <a:pt x="57" y="10"/>
                    </a:moveTo>
                    <a:lnTo>
                      <a:pt x="62" y="10"/>
                    </a:lnTo>
                    <a:lnTo>
                      <a:pt x="62" y="3"/>
                    </a:lnTo>
                    <a:lnTo>
                      <a:pt x="57" y="3"/>
                    </a:lnTo>
                    <a:lnTo>
                      <a:pt x="57" y="10"/>
                    </a:lnTo>
                    <a:close/>
                    <a:moveTo>
                      <a:pt x="47" y="10"/>
                    </a:moveTo>
                    <a:lnTo>
                      <a:pt x="52" y="10"/>
                    </a:lnTo>
                    <a:lnTo>
                      <a:pt x="52" y="3"/>
                    </a:lnTo>
                    <a:lnTo>
                      <a:pt x="47" y="3"/>
                    </a:lnTo>
                    <a:lnTo>
                      <a:pt x="47" y="10"/>
                    </a:lnTo>
                    <a:close/>
                    <a:moveTo>
                      <a:pt x="38" y="8"/>
                    </a:moveTo>
                    <a:lnTo>
                      <a:pt x="43" y="8"/>
                    </a:lnTo>
                    <a:lnTo>
                      <a:pt x="43" y="0"/>
                    </a:lnTo>
                    <a:lnTo>
                      <a:pt x="38" y="0"/>
                    </a:lnTo>
                    <a:lnTo>
                      <a:pt x="38" y="8"/>
                    </a:lnTo>
                    <a:close/>
                    <a:moveTo>
                      <a:pt x="28" y="8"/>
                    </a:moveTo>
                    <a:lnTo>
                      <a:pt x="33" y="8"/>
                    </a:lnTo>
                    <a:lnTo>
                      <a:pt x="33" y="0"/>
                    </a:lnTo>
                    <a:lnTo>
                      <a:pt x="28" y="0"/>
                    </a:lnTo>
                    <a:lnTo>
                      <a:pt x="28" y="8"/>
                    </a:lnTo>
                    <a:close/>
                    <a:moveTo>
                      <a:pt x="19" y="8"/>
                    </a:moveTo>
                    <a:lnTo>
                      <a:pt x="24" y="8"/>
                    </a:lnTo>
                    <a:lnTo>
                      <a:pt x="24" y="0"/>
                    </a:lnTo>
                    <a:lnTo>
                      <a:pt x="19" y="0"/>
                    </a:lnTo>
                    <a:lnTo>
                      <a:pt x="19" y="8"/>
                    </a:lnTo>
                    <a:close/>
                    <a:moveTo>
                      <a:pt x="9" y="8"/>
                    </a:moveTo>
                    <a:lnTo>
                      <a:pt x="14" y="8"/>
                    </a:lnTo>
                    <a:lnTo>
                      <a:pt x="14" y="0"/>
                    </a:lnTo>
                    <a:lnTo>
                      <a:pt x="9" y="0"/>
                    </a:lnTo>
                    <a:lnTo>
                      <a:pt x="9" y="8"/>
                    </a:lnTo>
                    <a:close/>
                    <a:moveTo>
                      <a:pt x="0" y="8"/>
                    </a:moveTo>
                    <a:lnTo>
                      <a:pt x="5" y="8"/>
                    </a:lnTo>
                    <a:lnTo>
                      <a:pt x="5" y="0"/>
                    </a:lnTo>
                    <a:lnTo>
                      <a:pt x="0"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3"/>
              <p:cNvSpPr>
                <a:spLocks/>
              </p:cNvSpPr>
              <p:nvPr/>
            </p:nvSpPr>
            <p:spPr bwMode="auto">
              <a:xfrm>
                <a:off x="1160" y="1384"/>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4"/>
              <p:cNvSpPr>
                <a:spLocks/>
              </p:cNvSpPr>
              <p:nvPr/>
            </p:nvSpPr>
            <p:spPr bwMode="auto">
              <a:xfrm>
                <a:off x="1160" y="1384"/>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5"/>
              <p:cNvSpPr>
                <a:spLocks/>
              </p:cNvSpPr>
              <p:nvPr/>
            </p:nvSpPr>
            <p:spPr bwMode="auto">
              <a:xfrm>
                <a:off x="721" y="1106"/>
                <a:ext cx="5" cy="7"/>
              </a:xfrm>
              <a:custGeom>
                <a:avLst/>
                <a:gdLst>
                  <a:gd name="T0" fmla="*/ 0 w 5"/>
                  <a:gd name="T1" fmla="*/ 7 h 7"/>
                  <a:gd name="T2" fmla="*/ 3 w 5"/>
                  <a:gd name="T3" fmla="*/ 7 h 7"/>
                  <a:gd name="T4" fmla="*/ 5 w 5"/>
                  <a:gd name="T5" fmla="*/ 0 h 7"/>
                  <a:gd name="T6" fmla="*/ 3 w 5"/>
                  <a:gd name="T7" fmla="*/ 0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3" y="7"/>
                    </a:lnTo>
                    <a:lnTo>
                      <a:pt x="5" y="0"/>
                    </a:lnTo>
                    <a:lnTo>
                      <a:pt x="3"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06"/>
              <p:cNvSpPr>
                <a:spLocks/>
              </p:cNvSpPr>
              <p:nvPr/>
            </p:nvSpPr>
            <p:spPr bwMode="auto">
              <a:xfrm>
                <a:off x="721" y="1106"/>
                <a:ext cx="5" cy="7"/>
              </a:xfrm>
              <a:custGeom>
                <a:avLst/>
                <a:gdLst>
                  <a:gd name="T0" fmla="*/ 0 w 5"/>
                  <a:gd name="T1" fmla="*/ 7 h 7"/>
                  <a:gd name="T2" fmla="*/ 3 w 5"/>
                  <a:gd name="T3" fmla="*/ 7 h 7"/>
                  <a:gd name="T4" fmla="*/ 5 w 5"/>
                  <a:gd name="T5" fmla="*/ 0 h 7"/>
                  <a:gd name="T6" fmla="*/ 3 w 5"/>
                  <a:gd name="T7" fmla="*/ 0 h 7"/>
                </a:gdLst>
                <a:ahLst/>
                <a:cxnLst>
                  <a:cxn ang="0">
                    <a:pos x="T0" y="T1"/>
                  </a:cxn>
                  <a:cxn ang="0">
                    <a:pos x="T2" y="T3"/>
                  </a:cxn>
                  <a:cxn ang="0">
                    <a:pos x="T4" y="T5"/>
                  </a:cxn>
                  <a:cxn ang="0">
                    <a:pos x="T6" y="T7"/>
                  </a:cxn>
                </a:cxnLst>
                <a:rect l="0" t="0" r="r" b="b"/>
                <a:pathLst>
                  <a:path w="5" h="7">
                    <a:moveTo>
                      <a:pt x="0" y="7"/>
                    </a:moveTo>
                    <a:lnTo>
                      <a:pt x="3" y="7"/>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7"/>
              <p:cNvSpPr>
                <a:spLocks noEditPoints="1"/>
              </p:cNvSpPr>
              <p:nvPr/>
            </p:nvSpPr>
            <p:spPr bwMode="auto">
              <a:xfrm>
                <a:off x="729" y="1108"/>
                <a:ext cx="454" cy="128"/>
              </a:xfrm>
              <a:custGeom>
                <a:avLst/>
                <a:gdLst>
                  <a:gd name="T0" fmla="*/ 449 w 454"/>
                  <a:gd name="T1" fmla="*/ 119 h 128"/>
                  <a:gd name="T2" fmla="*/ 445 w 454"/>
                  <a:gd name="T3" fmla="*/ 119 h 128"/>
                  <a:gd name="T4" fmla="*/ 433 w 454"/>
                  <a:gd name="T5" fmla="*/ 121 h 128"/>
                  <a:gd name="T6" fmla="*/ 421 w 454"/>
                  <a:gd name="T7" fmla="*/ 119 h 128"/>
                  <a:gd name="T8" fmla="*/ 421 w 454"/>
                  <a:gd name="T9" fmla="*/ 119 h 128"/>
                  <a:gd name="T10" fmla="*/ 412 w 454"/>
                  <a:gd name="T11" fmla="*/ 109 h 128"/>
                  <a:gd name="T12" fmla="*/ 409 w 454"/>
                  <a:gd name="T13" fmla="*/ 107 h 128"/>
                  <a:gd name="T14" fmla="*/ 397 w 454"/>
                  <a:gd name="T15" fmla="*/ 112 h 128"/>
                  <a:gd name="T16" fmla="*/ 383 w 454"/>
                  <a:gd name="T17" fmla="*/ 109 h 128"/>
                  <a:gd name="T18" fmla="*/ 383 w 454"/>
                  <a:gd name="T19" fmla="*/ 109 h 128"/>
                  <a:gd name="T20" fmla="*/ 376 w 454"/>
                  <a:gd name="T21" fmla="*/ 100 h 128"/>
                  <a:gd name="T22" fmla="*/ 371 w 454"/>
                  <a:gd name="T23" fmla="*/ 98 h 128"/>
                  <a:gd name="T24" fmla="*/ 359 w 454"/>
                  <a:gd name="T25" fmla="*/ 102 h 128"/>
                  <a:gd name="T26" fmla="*/ 348 w 454"/>
                  <a:gd name="T27" fmla="*/ 100 h 128"/>
                  <a:gd name="T28" fmla="*/ 348 w 454"/>
                  <a:gd name="T29" fmla="*/ 100 h 128"/>
                  <a:gd name="T30" fmla="*/ 341 w 454"/>
                  <a:gd name="T31" fmla="*/ 90 h 128"/>
                  <a:gd name="T32" fmla="*/ 336 w 454"/>
                  <a:gd name="T33" fmla="*/ 88 h 128"/>
                  <a:gd name="T34" fmla="*/ 324 w 454"/>
                  <a:gd name="T35" fmla="*/ 93 h 128"/>
                  <a:gd name="T36" fmla="*/ 310 w 454"/>
                  <a:gd name="T37" fmla="*/ 90 h 128"/>
                  <a:gd name="T38" fmla="*/ 310 w 454"/>
                  <a:gd name="T39" fmla="*/ 90 h 128"/>
                  <a:gd name="T40" fmla="*/ 303 w 454"/>
                  <a:gd name="T41" fmla="*/ 81 h 128"/>
                  <a:gd name="T42" fmla="*/ 298 w 454"/>
                  <a:gd name="T43" fmla="*/ 79 h 128"/>
                  <a:gd name="T44" fmla="*/ 288 w 454"/>
                  <a:gd name="T45" fmla="*/ 83 h 128"/>
                  <a:gd name="T46" fmla="*/ 274 w 454"/>
                  <a:gd name="T47" fmla="*/ 81 h 128"/>
                  <a:gd name="T48" fmla="*/ 274 w 454"/>
                  <a:gd name="T49" fmla="*/ 81 h 128"/>
                  <a:gd name="T50" fmla="*/ 267 w 454"/>
                  <a:gd name="T51" fmla="*/ 71 h 128"/>
                  <a:gd name="T52" fmla="*/ 262 w 454"/>
                  <a:gd name="T53" fmla="*/ 69 h 128"/>
                  <a:gd name="T54" fmla="*/ 251 w 454"/>
                  <a:gd name="T55" fmla="*/ 74 h 128"/>
                  <a:gd name="T56" fmla="*/ 236 w 454"/>
                  <a:gd name="T57" fmla="*/ 69 h 128"/>
                  <a:gd name="T58" fmla="*/ 236 w 454"/>
                  <a:gd name="T59" fmla="*/ 69 h 128"/>
                  <a:gd name="T60" fmla="*/ 229 w 454"/>
                  <a:gd name="T61" fmla="*/ 62 h 128"/>
                  <a:gd name="T62" fmla="*/ 224 w 454"/>
                  <a:gd name="T63" fmla="*/ 59 h 128"/>
                  <a:gd name="T64" fmla="*/ 215 w 454"/>
                  <a:gd name="T65" fmla="*/ 64 h 128"/>
                  <a:gd name="T66" fmla="*/ 201 w 454"/>
                  <a:gd name="T67" fmla="*/ 59 h 128"/>
                  <a:gd name="T68" fmla="*/ 201 w 454"/>
                  <a:gd name="T69" fmla="*/ 59 h 128"/>
                  <a:gd name="T70" fmla="*/ 194 w 454"/>
                  <a:gd name="T71" fmla="*/ 50 h 128"/>
                  <a:gd name="T72" fmla="*/ 189 w 454"/>
                  <a:gd name="T73" fmla="*/ 50 h 128"/>
                  <a:gd name="T74" fmla="*/ 177 w 454"/>
                  <a:gd name="T75" fmla="*/ 55 h 128"/>
                  <a:gd name="T76" fmla="*/ 165 w 454"/>
                  <a:gd name="T77" fmla="*/ 50 h 128"/>
                  <a:gd name="T78" fmla="*/ 165 w 454"/>
                  <a:gd name="T79" fmla="*/ 50 h 128"/>
                  <a:gd name="T80" fmla="*/ 156 w 454"/>
                  <a:gd name="T81" fmla="*/ 40 h 128"/>
                  <a:gd name="T82" fmla="*/ 153 w 454"/>
                  <a:gd name="T83" fmla="*/ 40 h 128"/>
                  <a:gd name="T84" fmla="*/ 142 w 454"/>
                  <a:gd name="T85" fmla="*/ 45 h 128"/>
                  <a:gd name="T86" fmla="*/ 127 w 454"/>
                  <a:gd name="T87" fmla="*/ 40 h 128"/>
                  <a:gd name="T88" fmla="*/ 127 w 454"/>
                  <a:gd name="T89" fmla="*/ 40 h 128"/>
                  <a:gd name="T90" fmla="*/ 120 w 454"/>
                  <a:gd name="T91" fmla="*/ 31 h 128"/>
                  <a:gd name="T92" fmla="*/ 116 w 454"/>
                  <a:gd name="T93" fmla="*/ 31 h 128"/>
                  <a:gd name="T94" fmla="*/ 104 w 454"/>
                  <a:gd name="T95" fmla="*/ 36 h 128"/>
                  <a:gd name="T96" fmla="*/ 92 w 454"/>
                  <a:gd name="T97" fmla="*/ 31 h 128"/>
                  <a:gd name="T98" fmla="*/ 92 w 454"/>
                  <a:gd name="T99" fmla="*/ 31 h 128"/>
                  <a:gd name="T100" fmla="*/ 85 w 454"/>
                  <a:gd name="T101" fmla="*/ 21 h 128"/>
                  <a:gd name="T102" fmla="*/ 80 w 454"/>
                  <a:gd name="T103" fmla="*/ 21 h 128"/>
                  <a:gd name="T104" fmla="*/ 68 w 454"/>
                  <a:gd name="T105" fmla="*/ 24 h 128"/>
                  <a:gd name="T106" fmla="*/ 54 w 454"/>
                  <a:gd name="T107" fmla="*/ 21 h 128"/>
                  <a:gd name="T108" fmla="*/ 54 w 454"/>
                  <a:gd name="T109" fmla="*/ 21 h 128"/>
                  <a:gd name="T110" fmla="*/ 47 w 454"/>
                  <a:gd name="T111" fmla="*/ 12 h 128"/>
                  <a:gd name="T112" fmla="*/ 42 w 454"/>
                  <a:gd name="T113" fmla="*/ 10 h 128"/>
                  <a:gd name="T114" fmla="*/ 33 w 454"/>
                  <a:gd name="T115" fmla="*/ 14 h 128"/>
                  <a:gd name="T116" fmla="*/ 18 w 454"/>
                  <a:gd name="T117" fmla="*/ 12 h 128"/>
                  <a:gd name="T118" fmla="*/ 18 w 454"/>
                  <a:gd name="T119" fmla="*/ 12 h 128"/>
                  <a:gd name="T120" fmla="*/ 11 w 454"/>
                  <a:gd name="T121" fmla="*/ 2 h 128"/>
                  <a:gd name="T122" fmla="*/ 7 w 454"/>
                  <a:gd name="T1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4" h="128">
                    <a:moveTo>
                      <a:pt x="447" y="126"/>
                    </a:moveTo>
                    <a:lnTo>
                      <a:pt x="452" y="128"/>
                    </a:lnTo>
                    <a:lnTo>
                      <a:pt x="454" y="121"/>
                    </a:lnTo>
                    <a:lnTo>
                      <a:pt x="449" y="119"/>
                    </a:lnTo>
                    <a:lnTo>
                      <a:pt x="447" y="126"/>
                    </a:lnTo>
                    <a:close/>
                    <a:moveTo>
                      <a:pt x="438" y="124"/>
                    </a:moveTo>
                    <a:lnTo>
                      <a:pt x="442" y="124"/>
                    </a:lnTo>
                    <a:lnTo>
                      <a:pt x="445" y="119"/>
                    </a:lnTo>
                    <a:lnTo>
                      <a:pt x="440" y="117"/>
                    </a:lnTo>
                    <a:lnTo>
                      <a:pt x="438" y="124"/>
                    </a:lnTo>
                    <a:close/>
                    <a:moveTo>
                      <a:pt x="428" y="121"/>
                    </a:moveTo>
                    <a:lnTo>
                      <a:pt x="433" y="121"/>
                    </a:lnTo>
                    <a:lnTo>
                      <a:pt x="435" y="117"/>
                    </a:lnTo>
                    <a:lnTo>
                      <a:pt x="431" y="114"/>
                    </a:lnTo>
                    <a:lnTo>
                      <a:pt x="428" y="121"/>
                    </a:lnTo>
                    <a:close/>
                    <a:moveTo>
                      <a:pt x="421" y="119"/>
                    </a:moveTo>
                    <a:lnTo>
                      <a:pt x="423" y="119"/>
                    </a:lnTo>
                    <a:lnTo>
                      <a:pt x="426" y="114"/>
                    </a:lnTo>
                    <a:lnTo>
                      <a:pt x="421" y="112"/>
                    </a:lnTo>
                    <a:lnTo>
                      <a:pt x="421" y="119"/>
                    </a:lnTo>
                    <a:close/>
                    <a:moveTo>
                      <a:pt x="412" y="117"/>
                    </a:moveTo>
                    <a:lnTo>
                      <a:pt x="416" y="117"/>
                    </a:lnTo>
                    <a:lnTo>
                      <a:pt x="416" y="112"/>
                    </a:lnTo>
                    <a:lnTo>
                      <a:pt x="412" y="109"/>
                    </a:lnTo>
                    <a:lnTo>
                      <a:pt x="412" y="117"/>
                    </a:lnTo>
                    <a:close/>
                    <a:moveTo>
                      <a:pt x="402" y="114"/>
                    </a:moveTo>
                    <a:lnTo>
                      <a:pt x="407" y="114"/>
                    </a:lnTo>
                    <a:lnTo>
                      <a:pt x="409" y="107"/>
                    </a:lnTo>
                    <a:lnTo>
                      <a:pt x="404" y="107"/>
                    </a:lnTo>
                    <a:lnTo>
                      <a:pt x="402" y="114"/>
                    </a:lnTo>
                    <a:close/>
                    <a:moveTo>
                      <a:pt x="393" y="112"/>
                    </a:moveTo>
                    <a:lnTo>
                      <a:pt x="397" y="112"/>
                    </a:lnTo>
                    <a:lnTo>
                      <a:pt x="400" y="105"/>
                    </a:lnTo>
                    <a:lnTo>
                      <a:pt x="395" y="105"/>
                    </a:lnTo>
                    <a:lnTo>
                      <a:pt x="393" y="112"/>
                    </a:lnTo>
                    <a:close/>
                    <a:moveTo>
                      <a:pt x="383" y="109"/>
                    </a:moveTo>
                    <a:lnTo>
                      <a:pt x="388" y="109"/>
                    </a:lnTo>
                    <a:lnTo>
                      <a:pt x="390" y="102"/>
                    </a:lnTo>
                    <a:lnTo>
                      <a:pt x="386" y="102"/>
                    </a:lnTo>
                    <a:lnTo>
                      <a:pt x="383" y="109"/>
                    </a:lnTo>
                    <a:close/>
                    <a:moveTo>
                      <a:pt x="374" y="107"/>
                    </a:moveTo>
                    <a:lnTo>
                      <a:pt x="378" y="107"/>
                    </a:lnTo>
                    <a:lnTo>
                      <a:pt x="381" y="100"/>
                    </a:lnTo>
                    <a:lnTo>
                      <a:pt x="376" y="100"/>
                    </a:lnTo>
                    <a:lnTo>
                      <a:pt x="374" y="107"/>
                    </a:lnTo>
                    <a:close/>
                    <a:moveTo>
                      <a:pt x="364" y="105"/>
                    </a:moveTo>
                    <a:lnTo>
                      <a:pt x="369" y="105"/>
                    </a:lnTo>
                    <a:lnTo>
                      <a:pt x="371" y="98"/>
                    </a:lnTo>
                    <a:lnTo>
                      <a:pt x="367" y="98"/>
                    </a:lnTo>
                    <a:lnTo>
                      <a:pt x="364" y="105"/>
                    </a:lnTo>
                    <a:close/>
                    <a:moveTo>
                      <a:pt x="357" y="102"/>
                    </a:moveTo>
                    <a:lnTo>
                      <a:pt x="359" y="102"/>
                    </a:lnTo>
                    <a:lnTo>
                      <a:pt x="362" y="95"/>
                    </a:lnTo>
                    <a:lnTo>
                      <a:pt x="357" y="95"/>
                    </a:lnTo>
                    <a:lnTo>
                      <a:pt x="357" y="102"/>
                    </a:lnTo>
                    <a:close/>
                    <a:moveTo>
                      <a:pt x="348" y="100"/>
                    </a:moveTo>
                    <a:lnTo>
                      <a:pt x="352" y="100"/>
                    </a:lnTo>
                    <a:lnTo>
                      <a:pt x="352" y="93"/>
                    </a:lnTo>
                    <a:lnTo>
                      <a:pt x="348" y="93"/>
                    </a:lnTo>
                    <a:lnTo>
                      <a:pt x="348" y="100"/>
                    </a:lnTo>
                    <a:close/>
                    <a:moveTo>
                      <a:pt x="338" y="98"/>
                    </a:moveTo>
                    <a:lnTo>
                      <a:pt x="343" y="98"/>
                    </a:lnTo>
                    <a:lnTo>
                      <a:pt x="345" y="90"/>
                    </a:lnTo>
                    <a:lnTo>
                      <a:pt x="341" y="90"/>
                    </a:lnTo>
                    <a:lnTo>
                      <a:pt x="338" y="98"/>
                    </a:lnTo>
                    <a:close/>
                    <a:moveTo>
                      <a:pt x="329" y="95"/>
                    </a:moveTo>
                    <a:lnTo>
                      <a:pt x="333" y="95"/>
                    </a:lnTo>
                    <a:lnTo>
                      <a:pt x="336" y="88"/>
                    </a:lnTo>
                    <a:lnTo>
                      <a:pt x="331" y="88"/>
                    </a:lnTo>
                    <a:lnTo>
                      <a:pt x="329" y="95"/>
                    </a:lnTo>
                    <a:close/>
                    <a:moveTo>
                      <a:pt x="319" y="93"/>
                    </a:moveTo>
                    <a:lnTo>
                      <a:pt x="324" y="93"/>
                    </a:lnTo>
                    <a:lnTo>
                      <a:pt x="326" y="86"/>
                    </a:lnTo>
                    <a:lnTo>
                      <a:pt x="322" y="86"/>
                    </a:lnTo>
                    <a:lnTo>
                      <a:pt x="319" y="93"/>
                    </a:lnTo>
                    <a:close/>
                    <a:moveTo>
                      <a:pt x="310" y="90"/>
                    </a:moveTo>
                    <a:lnTo>
                      <a:pt x="314" y="90"/>
                    </a:lnTo>
                    <a:lnTo>
                      <a:pt x="317" y="83"/>
                    </a:lnTo>
                    <a:lnTo>
                      <a:pt x="312" y="83"/>
                    </a:lnTo>
                    <a:lnTo>
                      <a:pt x="310" y="90"/>
                    </a:lnTo>
                    <a:close/>
                    <a:moveTo>
                      <a:pt x="300" y="88"/>
                    </a:moveTo>
                    <a:lnTo>
                      <a:pt x="305" y="88"/>
                    </a:lnTo>
                    <a:lnTo>
                      <a:pt x="307" y="81"/>
                    </a:lnTo>
                    <a:lnTo>
                      <a:pt x="303" y="81"/>
                    </a:lnTo>
                    <a:lnTo>
                      <a:pt x="300" y="88"/>
                    </a:lnTo>
                    <a:close/>
                    <a:moveTo>
                      <a:pt x="293" y="86"/>
                    </a:moveTo>
                    <a:lnTo>
                      <a:pt x="296" y="86"/>
                    </a:lnTo>
                    <a:lnTo>
                      <a:pt x="298" y="79"/>
                    </a:lnTo>
                    <a:lnTo>
                      <a:pt x="293" y="79"/>
                    </a:lnTo>
                    <a:lnTo>
                      <a:pt x="293" y="86"/>
                    </a:lnTo>
                    <a:close/>
                    <a:moveTo>
                      <a:pt x="284" y="83"/>
                    </a:moveTo>
                    <a:lnTo>
                      <a:pt x="288" y="83"/>
                    </a:lnTo>
                    <a:lnTo>
                      <a:pt x="288" y="76"/>
                    </a:lnTo>
                    <a:lnTo>
                      <a:pt x="284" y="76"/>
                    </a:lnTo>
                    <a:lnTo>
                      <a:pt x="284" y="83"/>
                    </a:lnTo>
                    <a:close/>
                    <a:moveTo>
                      <a:pt x="274" y="81"/>
                    </a:moveTo>
                    <a:lnTo>
                      <a:pt x="279" y="81"/>
                    </a:lnTo>
                    <a:lnTo>
                      <a:pt x="281" y="74"/>
                    </a:lnTo>
                    <a:lnTo>
                      <a:pt x="277" y="74"/>
                    </a:lnTo>
                    <a:lnTo>
                      <a:pt x="274" y="81"/>
                    </a:lnTo>
                    <a:close/>
                    <a:moveTo>
                      <a:pt x="265" y="79"/>
                    </a:moveTo>
                    <a:lnTo>
                      <a:pt x="269" y="79"/>
                    </a:lnTo>
                    <a:lnTo>
                      <a:pt x="272" y="71"/>
                    </a:lnTo>
                    <a:lnTo>
                      <a:pt x="267" y="71"/>
                    </a:lnTo>
                    <a:lnTo>
                      <a:pt x="265" y="79"/>
                    </a:lnTo>
                    <a:close/>
                    <a:moveTo>
                      <a:pt x="255" y="74"/>
                    </a:moveTo>
                    <a:lnTo>
                      <a:pt x="260" y="76"/>
                    </a:lnTo>
                    <a:lnTo>
                      <a:pt x="262" y="69"/>
                    </a:lnTo>
                    <a:lnTo>
                      <a:pt x="258" y="69"/>
                    </a:lnTo>
                    <a:lnTo>
                      <a:pt x="255" y="74"/>
                    </a:lnTo>
                    <a:close/>
                    <a:moveTo>
                      <a:pt x="246" y="71"/>
                    </a:moveTo>
                    <a:lnTo>
                      <a:pt x="251" y="74"/>
                    </a:lnTo>
                    <a:lnTo>
                      <a:pt x="253" y="67"/>
                    </a:lnTo>
                    <a:lnTo>
                      <a:pt x="248" y="67"/>
                    </a:lnTo>
                    <a:lnTo>
                      <a:pt x="246" y="71"/>
                    </a:lnTo>
                    <a:close/>
                    <a:moveTo>
                      <a:pt x="236" y="69"/>
                    </a:moveTo>
                    <a:lnTo>
                      <a:pt x="241" y="71"/>
                    </a:lnTo>
                    <a:lnTo>
                      <a:pt x="243" y="64"/>
                    </a:lnTo>
                    <a:lnTo>
                      <a:pt x="239" y="64"/>
                    </a:lnTo>
                    <a:lnTo>
                      <a:pt x="236" y="69"/>
                    </a:lnTo>
                    <a:close/>
                    <a:moveTo>
                      <a:pt x="229" y="67"/>
                    </a:moveTo>
                    <a:lnTo>
                      <a:pt x="232" y="69"/>
                    </a:lnTo>
                    <a:lnTo>
                      <a:pt x="234" y="62"/>
                    </a:lnTo>
                    <a:lnTo>
                      <a:pt x="229" y="62"/>
                    </a:lnTo>
                    <a:lnTo>
                      <a:pt x="229" y="67"/>
                    </a:lnTo>
                    <a:close/>
                    <a:moveTo>
                      <a:pt x="220" y="64"/>
                    </a:moveTo>
                    <a:lnTo>
                      <a:pt x="224" y="67"/>
                    </a:lnTo>
                    <a:lnTo>
                      <a:pt x="224" y="59"/>
                    </a:lnTo>
                    <a:lnTo>
                      <a:pt x="220" y="57"/>
                    </a:lnTo>
                    <a:lnTo>
                      <a:pt x="220" y="64"/>
                    </a:lnTo>
                    <a:close/>
                    <a:moveTo>
                      <a:pt x="210" y="62"/>
                    </a:moveTo>
                    <a:lnTo>
                      <a:pt x="215" y="64"/>
                    </a:lnTo>
                    <a:lnTo>
                      <a:pt x="217" y="57"/>
                    </a:lnTo>
                    <a:lnTo>
                      <a:pt x="213" y="55"/>
                    </a:lnTo>
                    <a:lnTo>
                      <a:pt x="210" y="62"/>
                    </a:lnTo>
                    <a:close/>
                    <a:moveTo>
                      <a:pt x="201" y="59"/>
                    </a:moveTo>
                    <a:lnTo>
                      <a:pt x="206" y="62"/>
                    </a:lnTo>
                    <a:lnTo>
                      <a:pt x="208" y="55"/>
                    </a:lnTo>
                    <a:lnTo>
                      <a:pt x="203" y="52"/>
                    </a:lnTo>
                    <a:lnTo>
                      <a:pt x="201" y="59"/>
                    </a:lnTo>
                    <a:close/>
                    <a:moveTo>
                      <a:pt x="191" y="57"/>
                    </a:moveTo>
                    <a:lnTo>
                      <a:pt x="196" y="59"/>
                    </a:lnTo>
                    <a:lnTo>
                      <a:pt x="198" y="52"/>
                    </a:lnTo>
                    <a:lnTo>
                      <a:pt x="194" y="50"/>
                    </a:lnTo>
                    <a:lnTo>
                      <a:pt x="191" y="57"/>
                    </a:lnTo>
                    <a:close/>
                    <a:moveTo>
                      <a:pt x="182" y="55"/>
                    </a:moveTo>
                    <a:lnTo>
                      <a:pt x="187" y="57"/>
                    </a:lnTo>
                    <a:lnTo>
                      <a:pt x="189" y="50"/>
                    </a:lnTo>
                    <a:lnTo>
                      <a:pt x="184" y="48"/>
                    </a:lnTo>
                    <a:lnTo>
                      <a:pt x="182" y="55"/>
                    </a:lnTo>
                    <a:close/>
                    <a:moveTo>
                      <a:pt x="172" y="52"/>
                    </a:moveTo>
                    <a:lnTo>
                      <a:pt x="177" y="55"/>
                    </a:lnTo>
                    <a:lnTo>
                      <a:pt x="179" y="48"/>
                    </a:lnTo>
                    <a:lnTo>
                      <a:pt x="175" y="45"/>
                    </a:lnTo>
                    <a:lnTo>
                      <a:pt x="172" y="52"/>
                    </a:lnTo>
                    <a:close/>
                    <a:moveTo>
                      <a:pt x="165" y="50"/>
                    </a:moveTo>
                    <a:lnTo>
                      <a:pt x="168" y="52"/>
                    </a:lnTo>
                    <a:lnTo>
                      <a:pt x="170" y="45"/>
                    </a:lnTo>
                    <a:lnTo>
                      <a:pt x="165" y="43"/>
                    </a:lnTo>
                    <a:lnTo>
                      <a:pt x="165" y="50"/>
                    </a:lnTo>
                    <a:close/>
                    <a:moveTo>
                      <a:pt x="156" y="48"/>
                    </a:moveTo>
                    <a:lnTo>
                      <a:pt x="161" y="50"/>
                    </a:lnTo>
                    <a:lnTo>
                      <a:pt x="161" y="43"/>
                    </a:lnTo>
                    <a:lnTo>
                      <a:pt x="156" y="40"/>
                    </a:lnTo>
                    <a:lnTo>
                      <a:pt x="156" y="48"/>
                    </a:lnTo>
                    <a:close/>
                    <a:moveTo>
                      <a:pt x="146" y="45"/>
                    </a:moveTo>
                    <a:lnTo>
                      <a:pt x="151" y="48"/>
                    </a:lnTo>
                    <a:lnTo>
                      <a:pt x="153" y="40"/>
                    </a:lnTo>
                    <a:lnTo>
                      <a:pt x="149" y="38"/>
                    </a:lnTo>
                    <a:lnTo>
                      <a:pt x="146" y="45"/>
                    </a:lnTo>
                    <a:close/>
                    <a:moveTo>
                      <a:pt x="137" y="43"/>
                    </a:moveTo>
                    <a:lnTo>
                      <a:pt x="142" y="45"/>
                    </a:lnTo>
                    <a:lnTo>
                      <a:pt x="144" y="38"/>
                    </a:lnTo>
                    <a:lnTo>
                      <a:pt x="139" y="36"/>
                    </a:lnTo>
                    <a:lnTo>
                      <a:pt x="137" y="43"/>
                    </a:lnTo>
                    <a:close/>
                    <a:moveTo>
                      <a:pt x="127" y="40"/>
                    </a:moveTo>
                    <a:lnTo>
                      <a:pt x="132" y="43"/>
                    </a:lnTo>
                    <a:lnTo>
                      <a:pt x="134" y="36"/>
                    </a:lnTo>
                    <a:lnTo>
                      <a:pt x="130" y="33"/>
                    </a:lnTo>
                    <a:lnTo>
                      <a:pt x="127" y="40"/>
                    </a:lnTo>
                    <a:close/>
                    <a:moveTo>
                      <a:pt x="118" y="38"/>
                    </a:moveTo>
                    <a:lnTo>
                      <a:pt x="123" y="40"/>
                    </a:lnTo>
                    <a:lnTo>
                      <a:pt x="125" y="33"/>
                    </a:lnTo>
                    <a:lnTo>
                      <a:pt x="120" y="31"/>
                    </a:lnTo>
                    <a:lnTo>
                      <a:pt x="118" y="38"/>
                    </a:lnTo>
                    <a:close/>
                    <a:moveTo>
                      <a:pt x="108" y="36"/>
                    </a:moveTo>
                    <a:lnTo>
                      <a:pt x="113" y="38"/>
                    </a:lnTo>
                    <a:lnTo>
                      <a:pt x="116" y="31"/>
                    </a:lnTo>
                    <a:lnTo>
                      <a:pt x="111" y="29"/>
                    </a:lnTo>
                    <a:lnTo>
                      <a:pt x="108" y="36"/>
                    </a:lnTo>
                    <a:close/>
                    <a:moveTo>
                      <a:pt x="101" y="33"/>
                    </a:moveTo>
                    <a:lnTo>
                      <a:pt x="104" y="36"/>
                    </a:lnTo>
                    <a:lnTo>
                      <a:pt x="106" y="29"/>
                    </a:lnTo>
                    <a:lnTo>
                      <a:pt x="101" y="26"/>
                    </a:lnTo>
                    <a:lnTo>
                      <a:pt x="101" y="33"/>
                    </a:lnTo>
                    <a:close/>
                    <a:moveTo>
                      <a:pt x="92" y="31"/>
                    </a:moveTo>
                    <a:lnTo>
                      <a:pt x="97" y="33"/>
                    </a:lnTo>
                    <a:lnTo>
                      <a:pt x="97" y="26"/>
                    </a:lnTo>
                    <a:lnTo>
                      <a:pt x="92" y="24"/>
                    </a:lnTo>
                    <a:lnTo>
                      <a:pt x="92" y="31"/>
                    </a:lnTo>
                    <a:close/>
                    <a:moveTo>
                      <a:pt x="82" y="29"/>
                    </a:moveTo>
                    <a:lnTo>
                      <a:pt x="87" y="31"/>
                    </a:lnTo>
                    <a:lnTo>
                      <a:pt x="89" y="24"/>
                    </a:lnTo>
                    <a:lnTo>
                      <a:pt x="85" y="21"/>
                    </a:lnTo>
                    <a:lnTo>
                      <a:pt x="82" y="29"/>
                    </a:lnTo>
                    <a:close/>
                    <a:moveTo>
                      <a:pt x="73" y="26"/>
                    </a:moveTo>
                    <a:lnTo>
                      <a:pt x="78" y="26"/>
                    </a:lnTo>
                    <a:lnTo>
                      <a:pt x="80" y="21"/>
                    </a:lnTo>
                    <a:lnTo>
                      <a:pt x="75" y="19"/>
                    </a:lnTo>
                    <a:lnTo>
                      <a:pt x="73" y="26"/>
                    </a:lnTo>
                    <a:close/>
                    <a:moveTo>
                      <a:pt x="63" y="24"/>
                    </a:moveTo>
                    <a:lnTo>
                      <a:pt x="68" y="24"/>
                    </a:lnTo>
                    <a:lnTo>
                      <a:pt x="71" y="19"/>
                    </a:lnTo>
                    <a:lnTo>
                      <a:pt x="66" y="17"/>
                    </a:lnTo>
                    <a:lnTo>
                      <a:pt x="63" y="24"/>
                    </a:lnTo>
                    <a:close/>
                    <a:moveTo>
                      <a:pt x="54" y="21"/>
                    </a:moveTo>
                    <a:lnTo>
                      <a:pt x="59" y="21"/>
                    </a:lnTo>
                    <a:lnTo>
                      <a:pt x="61" y="17"/>
                    </a:lnTo>
                    <a:lnTo>
                      <a:pt x="56" y="14"/>
                    </a:lnTo>
                    <a:lnTo>
                      <a:pt x="54" y="21"/>
                    </a:lnTo>
                    <a:close/>
                    <a:moveTo>
                      <a:pt x="44" y="19"/>
                    </a:moveTo>
                    <a:lnTo>
                      <a:pt x="49" y="19"/>
                    </a:lnTo>
                    <a:lnTo>
                      <a:pt x="52" y="14"/>
                    </a:lnTo>
                    <a:lnTo>
                      <a:pt x="47" y="12"/>
                    </a:lnTo>
                    <a:lnTo>
                      <a:pt x="44" y="19"/>
                    </a:lnTo>
                    <a:close/>
                    <a:moveTo>
                      <a:pt x="37" y="17"/>
                    </a:moveTo>
                    <a:lnTo>
                      <a:pt x="40" y="17"/>
                    </a:lnTo>
                    <a:lnTo>
                      <a:pt x="42" y="10"/>
                    </a:lnTo>
                    <a:lnTo>
                      <a:pt x="37" y="10"/>
                    </a:lnTo>
                    <a:lnTo>
                      <a:pt x="37" y="17"/>
                    </a:lnTo>
                    <a:close/>
                    <a:moveTo>
                      <a:pt x="28" y="14"/>
                    </a:moveTo>
                    <a:lnTo>
                      <a:pt x="33" y="14"/>
                    </a:lnTo>
                    <a:lnTo>
                      <a:pt x="33" y="7"/>
                    </a:lnTo>
                    <a:lnTo>
                      <a:pt x="28" y="7"/>
                    </a:lnTo>
                    <a:lnTo>
                      <a:pt x="28" y="14"/>
                    </a:lnTo>
                    <a:close/>
                    <a:moveTo>
                      <a:pt x="18" y="12"/>
                    </a:moveTo>
                    <a:lnTo>
                      <a:pt x="23" y="12"/>
                    </a:lnTo>
                    <a:lnTo>
                      <a:pt x="26" y="5"/>
                    </a:lnTo>
                    <a:lnTo>
                      <a:pt x="21" y="5"/>
                    </a:lnTo>
                    <a:lnTo>
                      <a:pt x="18" y="12"/>
                    </a:lnTo>
                    <a:close/>
                    <a:moveTo>
                      <a:pt x="9" y="10"/>
                    </a:moveTo>
                    <a:lnTo>
                      <a:pt x="14" y="10"/>
                    </a:lnTo>
                    <a:lnTo>
                      <a:pt x="16" y="2"/>
                    </a:lnTo>
                    <a:lnTo>
                      <a:pt x="11" y="2"/>
                    </a:lnTo>
                    <a:lnTo>
                      <a:pt x="9" y="10"/>
                    </a:lnTo>
                    <a:close/>
                    <a:moveTo>
                      <a:pt x="0" y="7"/>
                    </a:moveTo>
                    <a:lnTo>
                      <a:pt x="4" y="7"/>
                    </a:lnTo>
                    <a:lnTo>
                      <a:pt x="7"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8"/>
              <p:cNvSpPr>
                <a:spLocks/>
              </p:cNvSpPr>
              <p:nvPr/>
            </p:nvSpPr>
            <p:spPr bwMode="auto">
              <a:xfrm>
                <a:off x="1186" y="1229"/>
                <a:ext cx="4" cy="7"/>
              </a:xfrm>
              <a:custGeom>
                <a:avLst/>
                <a:gdLst>
                  <a:gd name="T0" fmla="*/ 0 w 4"/>
                  <a:gd name="T1" fmla="*/ 7 h 7"/>
                  <a:gd name="T2" fmla="*/ 2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2" y="7"/>
                    </a:lnTo>
                    <a:lnTo>
                      <a:pt x="4" y="0"/>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9"/>
              <p:cNvSpPr>
                <a:spLocks/>
              </p:cNvSpPr>
              <p:nvPr/>
            </p:nvSpPr>
            <p:spPr bwMode="auto">
              <a:xfrm>
                <a:off x="1186" y="1229"/>
                <a:ext cx="4" cy="7"/>
              </a:xfrm>
              <a:custGeom>
                <a:avLst/>
                <a:gdLst>
                  <a:gd name="T0" fmla="*/ 0 w 4"/>
                  <a:gd name="T1" fmla="*/ 7 h 7"/>
                  <a:gd name="T2" fmla="*/ 2 w 4"/>
                  <a:gd name="T3" fmla="*/ 7 h 7"/>
                  <a:gd name="T4" fmla="*/ 4 w 4"/>
                  <a:gd name="T5" fmla="*/ 0 h 7"/>
                  <a:gd name="T6" fmla="*/ 2 w 4"/>
                  <a:gd name="T7" fmla="*/ 0 h 7"/>
                </a:gdLst>
                <a:ahLst/>
                <a:cxnLst>
                  <a:cxn ang="0">
                    <a:pos x="T0" y="T1"/>
                  </a:cxn>
                  <a:cxn ang="0">
                    <a:pos x="T2" y="T3"/>
                  </a:cxn>
                  <a:cxn ang="0">
                    <a:pos x="T4" y="T5"/>
                  </a:cxn>
                  <a:cxn ang="0">
                    <a:pos x="T6" y="T7"/>
                  </a:cxn>
                </a:cxnLst>
                <a:rect l="0" t="0" r="r" b="b"/>
                <a:pathLst>
                  <a:path w="4" h="7">
                    <a:moveTo>
                      <a:pt x="0" y="7"/>
                    </a:moveTo>
                    <a:lnTo>
                      <a:pt x="2" y="7"/>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Rectangle 110"/>
              <p:cNvSpPr>
                <a:spLocks noChangeArrowheads="1"/>
              </p:cNvSpPr>
              <p:nvPr/>
            </p:nvSpPr>
            <p:spPr bwMode="auto">
              <a:xfrm>
                <a:off x="461" y="1244"/>
                <a:ext cx="121" cy="121"/>
              </a:xfrm>
              <a:prstGeom prst="rect">
                <a:avLst/>
              </a:prstGeom>
              <a:solidFill>
                <a:srgbClr val="7271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1"/>
              <p:cNvSpPr>
                <a:spLocks/>
              </p:cNvSpPr>
              <p:nvPr/>
            </p:nvSpPr>
            <p:spPr bwMode="auto">
              <a:xfrm>
                <a:off x="459" y="1241"/>
                <a:ext cx="127" cy="129"/>
              </a:xfrm>
              <a:custGeom>
                <a:avLst/>
                <a:gdLst>
                  <a:gd name="T0" fmla="*/ 2 w 127"/>
                  <a:gd name="T1" fmla="*/ 124 h 129"/>
                  <a:gd name="T2" fmla="*/ 2 w 127"/>
                  <a:gd name="T3" fmla="*/ 129 h 129"/>
                  <a:gd name="T4" fmla="*/ 127 w 127"/>
                  <a:gd name="T5" fmla="*/ 129 h 129"/>
                  <a:gd name="T6" fmla="*/ 127 w 127"/>
                  <a:gd name="T7" fmla="*/ 0 h 129"/>
                  <a:gd name="T8" fmla="*/ 0 w 127"/>
                  <a:gd name="T9" fmla="*/ 0 h 129"/>
                  <a:gd name="T10" fmla="*/ 0 w 127"/>
                  <a:gd name="T11" fmla="*/ 129 h 129"/>
                  <a:gd name="T12" fmla="*/ 2 w 127"/>
                  <a:gd name="T13" fmla="*/ 129 h 129"/>
                  <a:gd name="T14" fmla="*/ 2 w 127"/>
                  <a:gd name="T15" fmla="*/ 124 h 129"/>
                  <a:gd name="T16" fmla="*/ 7 w 127"/>
                  <a:gd name="T17" fmla="*/ 124 h 129"/>
                  <a:gd name="T18" fmla="*/ 7 w 127"/>
                  <a:gd name="T19" fmla="*/ 7 h 129"/>
                  <a:gd name="T20" fmla="*/ 120 w 127"/>
                  <a:gd name="T21" fmla="*/ 7 h 129"/>
                  <a:gd name="T22" fmla="*/ 120 w 127"/>
                  <a:gd name="T23" fmla="*/ 121 h 129"/>
                  <a:gd name="T24" fmla="*/ 2 w 127"/>
                  <a:gd name="T25" fmla="*/ 121 h 129"/>
                  <a:gd name="T26" fmla="*/ 2 w 127"/>
                  <a:gd name="T27" fmla="*/ 124 h 129"/>
                  <a:gd name="T28" fmla="*/ 7 w 127"/>
                  <a:gd name="T29" fmla="*/ 124 h 129"/>
                  <a:gd name="T30" fmla="*/ 2 w 127"/>
                  <a:gd name="T31"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29">
                    <a:moveTo>
                      <a:pt x="2" y="124"/>
                    </a:moveTo>
                    <a:lnTo>
                      <a:pt x="2" y="129"/>
                    </a:lnTo>
                    <a:lnTo>
                      <a:pt x="127" y="129"/>
                    </a:lnTo>
                    <a:lnTo>
                      <a:pt x="127" y="0"/>
                    </a:lnTo>
                    <a:lnTo>
                      <a:pt x="0" y="0"/>
                    </a:lnTo>
                    <a:lnTo>
                      <a:pt x="0" y="129"/>
                    </a:lnTo>
                    <a:lnTo>
                      <a:pt x="2" y="129"/>
                    </a:lnTo>
                    <a:lnTo>
                      <a:pt x="2" y="124"/>
                    </a:lnTo>
                    <a:lnTo>
                      <a:pt x="7" y="124"/>
                    </a:lnTo>
                    <a:lnTo>
                      <a:pt x="7" y="7"/>
                    </a:lnTo>
                    <a:lnTo>
                      <a:pt x="120" y="7"/>
                    </a:lnTo>
                    <a:lnTo>
                      <a:pt x="120" y="121"/>
                    </a:lnTo>
                    <a:lnTo>
                      <a:pt x="2" y="121"/>
                    </a:lnTo>
                    <a:lnTo>
                      <a:pt x="2" y="124"/>
                    </a:lnTo>
                    <a:lnTo>
                      <a:pt x="7" y="124"/>
                    </a:lnTo>
                    <a:lnTo>
                      <a:pt x="2"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Rectangle 112"/>
              <p:cNvSpPr>
                <a:spLocks noChangeArrowheads="1"/>
              </p:cNvSpPr>
              <p:nvPr/>
            </p:nvSpPr>
            <p:spPr bwMode="auto">
              <a:xfrm>
                <a:off x="1538" y="981"/>
                <a:ext cx="24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128</a:t>
                </a:r>
                <a:endParaRPr lang="zh-CN" altLang="zh-CN"/>
              </a:p>
            </p:txBody>
          </p:sp>
          <p:sp>
            <p:nvSpPr>
              <p:cNvPr id="120" name="Rectangle 113"/>
              <p:cNvSpPr>
                <a:spLocks noChangeArrowheads="1"/>
              </p:cNvSpPr>
              <p:nvPr/>
            </p:nvSpPr>
            <p:spPr bwMode="auto">
              <a:xfrm>
                <a:off x="1290" y="1120"/>
                <a:ext cx="7" cy="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4"/>
              <p:cNvSpPr>
                <a:spLocks/>
              </p:cNvSpPr>
              <p:nvPr/>
            </p:nvSpPr>
            <p:spPr bwMode="auto">
              <a:xfrm>
                <a:off x="1290" y="1120"/>
                <a:ext cx="7" cy="86"/>
              </a:xfrm>
              <a:custGeom>
                <a:avLst/>
                <a:gdLst>
                  <a:gd name="T0" fmla="*/ 7 w 7"/>
                  <a:gd name="T1" fmla="*/ 86 h 86"/>
                  <a:gd name="T2" fmla="*/ 7 w 7"/>
                  <a:gd name="T3" fmla="*/ 0 h 86"/>
                  <a:gd name="T4" fmla="*/ 0 w 7"/>
                  <a:gd name="T5" fmla="*/ 0 h 86"/>
                  <a:gd name="T6" fmla="*/ 0 w 7"/>
                  <a:gd name="T7" fmla="*/ 86 h 86"/>
                </a:gdLst>
                <a:ahLst/>
                <a:cxnLst>
                  <a:cxn ang="0">
                    <a:pos x="T0" y="T1"/>
                  </a:cxn>
                  <a:cxn ang="0">
                    <a:pos x="T2" y="T3"/>
                  </a:cxn>
                  <a:cxn ang="0">
                    <a:pos x="T4" y="T5"/>
                  </a:cxn>
                  <a:cxn ang="0">
                    <a:pos x="T6" y="T7"/>
                  </a:cxn>
                </a:cxnLst>
                <a:rect l="0" t="0" r="r" b="b"/>
                <a:pathLst>
                  <a:path w="7" h="86">
                    <a:moveTo>
                      <a:pt x="7" y="86"/>
                    </a:moveTo>
                    <a:lnTo>
                      <a:pt x="7" y="0"/>
                    </a:lnTo>
                    <a:lnTo>
                      <a:pt x="0" y="0"/>
                    </a:lnTo>
                    <a:lnTo>
                      <a:pt x="0"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Rectangle 115"/>
              <p:cNvSpPr>
                <a:spLocks noChangeArrowheads="1"/>
              </p:cNvSpPr>
              <p:nvPr/>
            </p:nvSpPr>
            <p:spPr bwMode="auto">
              <a:xfrm>
                <a:off x="1977" y="1125"/>
                <a:ext cx="7" cy="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6"/>
              <p:cNvSpPr>
                <a:spLocks/>
              </p:cNvSpPr>
              <p:nvPr/>
            </p:nvSpPr>
            <p:spPr bwMode="auto">
              <a:xfrm>
                <a:off x="1977" y="1125"/>
                <a:ext cx="7" cy="85"/>
              </a:xfrm>
              <a:custGeom>
                <a:avLst/>
                <a:gdLst>
                  <a:gd name="T0" fmla="*/ 7 w 7"/>
                  <a:gd name="T1" fmla="*/ 85 h 85"/>
                  <a:gd name="T2" fmla="*/ 7 w 7"/>
                  <a:gd name="T3" fmla="*/ 0 h 85"/>
                  <a:gd name="T4" fmla="*/ 0 w 7"/>
                  <a:gd name="T5" fmla="*/ 0 h 85"/>
                  <a:gd name="T6" fmla="*/ 0 w 7"/>
                  <a:gd name="T7" fmla="*/ 85 h 85"/>
                </a:gdLst>
                <a:ahLst/>
                <a:cxnLst>
                  <a:cxn ang="0">
                    <a:pos x="T0" y="T1"/>
                  </a:cxn>
                  <a:cxn ang="0">
                    <a:pos x="T2" y="T3"/>
                  </a:cxn>
                  <a:cxn ang="0">
                    <a:pos x="T4" y="T5"/>
                  </a:cxn>
                  <a:cxn ang="0">
                    <a:pos x="T6" y="T7"/>
                  </a:cxn>
                </a:cxnLst>
                <a:rect l="0" t="0" r="r" b="b"/>
                <a:pathLst>
                  <a:path w="7" h="85">
                    <a:moveTo>
                      <a:pt x="7" y="85"/>
                    </a:moveTo>
                    <a:lnTo>
                      <a:pt x="7" y="0"/>
                    </a:lnTo>
                    <a:lnTo>
                      <a:pt x="0" y="0"/>
                    </a:lnTo>
                    <a:lnTo>
                      <a:pt x="0" y="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Rectangle 117"/>
              <p:cNvSpPr>
                <a:spLocks noChangeArrowheads="1"/>
              </p:cNvSpPr>
              <p:nvPr/>
            </p:nvSpPr>
            <p:spPr bwMode="auto">
              <a:xfrm>
                <a:off x="1285" y="1158"/>
                <a:ext cx="68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8"/>
              <p:cNvSpPr>
                <a:spLocks/>
              </p:cNvSpPr>
              <p:nvPr/>
            </p:nvSpPr>
            <p:spPr bwMode="auto">
              <a:xfrm>
                <a:off x="1285" y="1158"/>
                <a:ext cx="689" cy="7"/>
              </a:xfrm>
              <a:custGeom>
                <a:avLst/>
                <a:gdLst>
                  <a:gd name="T0" fmla="*/ 0 w 689"/>
                  <a:gd name="T1" fmla="*/ 7 h 7"/>
                  <a:gd name="T2" fmla="*/ 689 w 689"/>
                  <a:gd name="T3" fmla="*/ 7 h 7"/>
                  <a:gd name="T4" fmla="*/ 689 w 689"/>
                  <a:gd name="T5" fmla="*/ 0 h 7"/>
                  <a:gd name="T6" fmla="*/ 0 w 689"/>
                  <a:gd name="T7" fmla="*/ 0 h 7"/>
                </a:gdLst>
                <a:ahLst/>
                <a:cxnLst>
                  <a:cxn ang="0">
                    <a:pos x="T0" y="T1"/>
                  </a:cxn>
                  <a:cxn ang="0">
                    <a:pos x="T2" y="T3"/>
                  </a:cxn>
                  <a:cxn ang="0">
                    <a:pos x="T4" y="T5"/>
                  </a:cxn>
                  <a:cxn ang="0">
                    <a:pos x="T6" y="T7"/>
                  </a:cxn>
                </a:cxnLst>
                <a:rect l="0" t="0" r="r" b="b"/>
                <a:pathLst>
                  <a:path w="689" h="7">
                    <a:moveTo>
                      <a:pt x="0" y="7"/>
                    </a:moveTo>
                    <a:lnTo>
                      <a:pt x="689" y="7"/>
                    </a:lnTo>
                    <a:lnTo>
                      <a:pt x="68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Rectangle 119"/>
              <p:cNvSpPr>
                <a:spLocks noChangeArrowheads="1"/>
              </p:cNvSpPr>
              <p:nvPr/>
            </p:nvSpPr>
            <p:spPr bwMode="auto">
              <a:xfrm>
                <a:off x="619" y="934"/>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00">
                    <a:solidFill>
                      <a:srgbClr val="000000"/>
                    </a:solidFill>
                    <a:latin typeface="Times New Roman" panose="02020603050405020304" pitchFamily="18" charset="0"/>
                  </a:rPr>
                  <a:t>…</a:t>
                </a:r>
                <a:endParaRPr lang="zh-CN" altLang="zh-CN"/>
              </a:p>
            </p:txBody>
          </p:sp>
          <p:sp>
            <p:nvSpPr>
              <p:cNvPr id="127" name="Rectangle 120"/>
              <p:cNvSpPr>
                <a:spLocks noChangeArrowheads="1"/>
              </p:cNvSpPr>
              <p:nvPr/>
            </p:nvSpPr>
            <p:spPr bwMode="auto">
              <a:xfrm>
                <a:off x="307" y="1146"/>
                <a:ext cx="130"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1"/>
              <p:cNvSpPr>
                <a:spLocks/>
              </p:cNvSpPr>
              <p:nvPr/>
            </p:nvSpPr>
            <p:spPr bwMode="auto">
              <a:xfrm>
                <a:off x="307" y="1146"/>
                <a:ext cx="130" cy="7"/>
              </a:xfrm>
              <a:custGeom>
                <a:avLst/>
                <a:gdLst>
                  <a:gd name="T0" fmla="*/ 130 w 130"/>
                  <a:gd name="T1" fmla="*/ 0 h 7"/>
                  <a:gd name="T2" fmla="*/ 0 w 130"/>
                  <a:gd name="T3" fmla="*/ 0 h 7"/>
                  <a:gd name="T4" fmla="*/ 0 w 130"/>
                  <a:gd name="T5" fmla="*/ 7 h 7"/>
                  <a:gd name="T6" fmla="*/ 130 w 130"/>
                  <a:gd name="T7" fmla="*/ 7 h 7"/>
                </a:gdLst>
                <a:ahLst/>
                <a:cxnLst>
                  <a:cxn ang="0">
                    <a:pos x="T0" y="T1"/>
                  </a:cxn>
                  <a:cxn ang="0">
                    <a:pos x="T2" y="T3"/>
                  </a:cxn>
                  <a:cxn ang="0">
                    <a:pos x="T4" y="T5"/>
                  </a:cxn>
                  <a:cxn ang="0">
                    <a:pos x="T6" y="T7"/>
                  </a:cxn>
                </a:cxnLst>
                <a:rect l="0" t="0" r="r" b="b"/>
                <a:pathLst>
                  <a:path w="130" h="7">
                    <a:moveTo>
                      <a:pt x="130" y="0"/>
                    </a:moveTo>
                    <a:lnTo>
                      <a:pt x="0" y="0"/>
                    </a:lnTo>
                    <a:lnTo>
                      <a:pt x="0" y="7"/>
                    </a:lnTo>
                    <a:lnTo>
                      <a:pt x="130"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Rectangle 122"/>
              <p:cNvSpPr>
                <a:spLocks noChangeArrowheads="1"/>
              </p:cNvSpPr>
              <p:nvPr/>
            </p:nvSpPr>
            <p:spPr bwMode="auto">
              <a:xfrm>
                <a:off x="589" y="680"/>
                <a:ext cx="13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3"/>
              <p:cNvSpPr>
                <a:spLocks/>
              </p:cNvSpPr>
              <p:nvPr/>
            </p:nvSpPr>
            <p:spPr bwMode="auto">
              <a:xfrm>
                <a:off x="589" y="680"/>
                <a:ext cx="132" cy="7"/>
              </a:xfrm>
              <a:custGeom>
                <a:avLst/>
                <a:gdLst>
                  <a:gd name="T0" fmla="*/ 132 w 132"/>
                  <a:gd name="T1" fmla="*/ 0 h 7"/>
                  <a:gd name="T2" fmla="*/ 0 w 132"/>
                  <a:gd name="T3" fmla="*/ 0 h 7"/>
                  <a:gd name="T4" fmla="*/ 0 w 132"/>
                  <a:gd name="T5" fmla="*/ 7 h 7"/>
                  <a:gd name="T6" fmla="*/ 132 w 132"/>
                  <a:gd name="T7" fmla="*/ 7 h 7"/>
                </a:gdLst>
                <a:ahLst/>
                <a:cxnLst>
                  <a:cxn ang="0">
                    <a:pos x="T0" y="T1"/>
                  </a:cxn>
                  <a:cxn ang="0">
                    <a:pos x="T2" y="T3"/>
                  </a:cxn>
                  <a:cxn ang="0">
                    <a:pos x="T4" y="T5"/>
                  </a:cxn>
                  <a:cxn ang="0">
                    <a:pos x="T6" y="T7"/>
                  </a:cxn>
                </a:cxnLst>
                <a:rect l="0" t="0" r="r" b="b"/>
                <a:pathLst>
                  <a:path w="132" h="7">
                    <a:moveTo>
                      <a:pt x="132" y="0"/>
                    </a:moveTo>
                    <a:lnTo>
                      <a:pt x="0" y="0"/>
                    </a:lnTo>
                    <a:lnTo>
                      <a:pt x="0" y="7"/>
                    </a:lnTo>
                    <a:lnTo>
                      <a:pt x="13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4"/>
              <p:cNvSpPr>
                <a:spLocks/>
              </p:cNvSpPr>
              <p:nvPr/>
            </p:nvSpPr>
            <p:spPr bwMode="auto">
              <a:xfrm>
                <a:off x="380" y="701"/>
                <a:ext cx="266" cy="433"/>
              </a:xfrm>
              <a:custGeom>
                <a:avLst/>
                <a:gdLst>
                  <a:gd name="T0" fmla="*/ 261 w 266"/>
                  <a:gd name="T1" fmla="*/ 0 h 433"/>
                  <a:gd name="T2" fmla="*/ 0 w 266"/>
                  <a:gd name="T3" fmla="*/ 428 h 433"/>
                  <a:gd name="T4" fmla="*/ 5 w 266"/>
                  <a:gd name="T5" fmla="*/ 433 h 433"/>
                  <a:gd name="T6" fmla="*/ 266 w 266"/>
                  <a:gd name="T7" fmla="*/ 3 h 433"/>
                  <a:gd name="T8" fmla="*/ 261 w 266"/>
                  <a:gd name="T9" fmla="*/ 0 h 433"/>
                </a:gdLst>
                <a:ahLst/>
                <a:cxnLst>
                  <a:cxn ang="0">
                    <a:pos x="T0" y="T1"/>
                  </a:cxn>
                  <a:cxn ang="0">
                    <a:pos x="T2" y="T3"/>
                  </a:cxn>
                  <a:cxn ang="0">
                    <a:pos x="T4" y="T5"/>
                  </a:cxn>
                  <a:cxn ang="0">
                    <a:pos x="T6" y="T7"/>
                  </a:cxn>
                  <a:cxn ang="0">
                    <a:pos x="T8" y="T9"/>
                  </a:cxn>
                </a:cxnLst>
                <a:rect l="0" t="0" r="r" b="b"/>
                <a:pathLst>
                  <a:path w="266" h="433">
                    <a:moveTo>
                      <a:pt x="261" y="0"/>
                    </a:moveTo>
                    <a:lnTo>
                      <a:pt x="0" y="428"/>
                    </a:lnTo>
                    <a:lnTo>
                      <a:pt x="5" y="433"/>
                    </a:lnTo>
                    <a:lnTo>
                      <a:pt x="266" y="3"/>
                    </a:lnTo>
                    <a:lnTo>
                      <a:pt x="2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5"/>
              <p:cNvSpPr>
                <a:spLocks/>
              </p:cNvSpPr>
              <p:nvPr/>
            </p:nvSpPr>
            <p:spPr bwMode="auto">
              <a:xfrm>
                <a:off x="380" y="701"/>
                <a:ext cx="266" cy="433"/>
              </a:xfrm>
              <a:custGeom>
                <a:avLst/>
                <a:gdLst>
                  <a:gd name="T0" fmla="*/ 261 w 266"/>
                  <a:gd name="T1" fmla="*/ 0 h 433"/>
                  <a:gd name="T2" fmla="*/ 0 w 266"/>
                  <a:gd name="T3" fmla="*/ 428 h 433"/>
                  <a:gd name="T4" fmla="*/ 5 w 266"/>
                  <a:gd name="T5" fmla="*/ 433 h 433"/>
                  <a:gd name="T6" fmla="*/ 266 w 266"/>
                  <a:gd name="T7" fmla="*/ 3 h 433"/>
                </a:gdLst>
                <a:ahLst/>
                <a:cxnLst>
                  <a:cxn ang="0">
                    <a:pos x="T0" y="T1"/>
                  </a:cxn>
                  <a:cxn ang="0">
                    <a:pos x="T2" y="T3"/>
                  </a:cxn>
                  <a:cxn ang="0">
                    <a:pos x="T4" y="T5"/>
                  </a:cxn>
                  <a:cxn ang="0">
                    <a:pos x="T6" y="T7"/>
                  </a:cxn>
                </a:cxnLst>
                <a:rect l="0" t="0" r="r" b="b"/>
                <a:pathLst>
                  <a:path w="266" h="433">
                    <a:moveTo>
                      <a:pt x="261" y="0"/>
                    </a:moveTo>
                    <a:lnTo>
                      <a:pt x="0" y="428"/>
                    </a:lnTo>
                    <a:lnTo>
                      <a:pt x="5" y="433"/>
                    </a:lnTo>
                    <a:lnTo>
                      <a:pt x="266"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26"/>
              <p:cNvSpPr>
                <a:spLocks/>
              </p:cNvSpPr>
              <p:nvPr/>
            </p:nvSpPr>
            <p:spPr bwMode="auto">
              <a:xfrm>
                <a:off x="624" y="685"/>
                <a:ext cx="31" cy="35"/>
              </a:xfrm>
              <a:custGeom>
                <a:avLst/>
                <a:gdLst>
                  <a:gd name="T0" fmla="*/ 13 w 13"/>
                  <a:gd name="T1" fmla="*/ 0 h 15"/>
                  <a:gd name="T2" fmla="*/ 0 w 13"/>
                  <a:gd name="T3" fmla="*/ 7 h 15"/>
                  <a:gd name="T4" fmla="*/ 7 w 13"/>
                  <a:gd name="T5" fmla="*/ 9 h 15"/>
                  <a:gd name="T6" fmla="*/ 12 w 13"/>
                  <a:gd name="T7" fmla="*/ 15 h 15"/>
                  <a:gd name="T8" fmla="*/ 13 w 13"/>
                  <a:gd name="T9" fmla="*/ 0 h 15"/>
                </a:gdLst>
                <a:ahLst/>
                <a:cxnLst>
                  <a:cxn ang="0">
                    <a:pos x="T0" y="T1"/>
                  </a:cxn>
                  <a:cxn ang="0">
                    <a:pos x="T2" y="T3"/>
                  </a:cxn>
                  <a:cxn ang="0">
                    <a:pos x="T4" y="T5"/>
                  </a:cxn>
                  <a:cxn ang="0">
                    <a:pos x="T6" y="T7"/>
                  </a:cxn>
                  <a:cxn ang="0">
                    <a:pos x="T8" y="T9"/>
                  </a:cxn>
                </a:cxnLst>
                <a:rect l="0" t="0" r="r" b="b"/>
                <a:pathLst>
                  <a:path w="13" h="15">
                    <a:moveTo>
                      <a:pt x="13" y="0"/>
                    </a:moveTo>
                    <a:cubicBezTo>
                      <a:pt x="9" y="3"/>
                      <a:pt x="4" y="6"/>
                      <a:pt x="0" y="7"/>
                    </a:cubicBezTo>
                    <a:cubicBezTo>
                      <a:pt x="7" y="9"/>
                      <a:pt x="7" y="9"/>
                      <a:pt x="7" y="9"/>
                    </a:cubicBezTo>
                    <a:cubicBezTo>
                      <a:pt x="12" y="15"/>
                      <a:pt x="12" y="15"/>
                      <a:pt x="12" y="15"/>
                    </a:cubicBezTo>
                    <a:cubicBezTo>
                      <a:pt x="11" y="10"/>
                      <a:pt x="12" y="4"/>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7"/>
              <p:cNvSpPr>
                <a:spLocks/>
              </p:cNvSpPr>
              <p:nvPr/>
            </p:nvSpPr>
            <p:spPr bwMode="auto">
              <a:xfrm>
                <a:off x="371" y="1115"/>
                <a:ext cx="31" cy="36"/>
              </a:xfrm>
              <a:custGeom>
                <a:avLst/>
                <a:gdLst>
                  <a:gd name="T0" fmla="*/ 0 w 13"/>
                  <a:gd name="T1" fmla="*/ 15 h 15"/>
                  <a:gd name="T2" fmla="*/ 1 w 13"/>
                  <a:gd name="T3" fmla="*/ 0 h 15"/>
                  <a:gd name="T4" fmla="*/ 6 w 13"/>
                  <a:gd name="T5" fmla="*/ 6 h 15"/>
                  <a:gd name="T6" fmla="*/ 13 w 13"/>
                  <a:gd name="T7" fmla="*/ 7 h 15"/>
                  <a:gd name="T8" fmla="*/ 0 w 13"/>
                  <a:gd name="T9" fmla="*/ 15 h 15"/>
                </a:gdLst>
                <a:ahLst/>
                <a:cxnLst>
                  <a:cxn ang="0">
                    <a:pos x="T0" y="T1"/>
                  </a:cxn>
                  <a:cxn ang="0">
                    <a:pos x="T2" y="T3"/>
                  </a:cxn>
                  <a:cxn ang="0">
                    <a:pos x="T4" y="T5"/>
                  </a:cxn>
                  <a:cxn ang="0">
                    <a:pos x="T6" y="T7"/>
                  </a:cxn>
                  <a:cxn ang="0">
                    <a:pos x="T8" y="T9"/>
                  </a:cxn>
                </a:cxnLst>
                <a:rect l="0" t="0" r="r" b="b"/>
                <a:pathLst>
                  <a:path w="13" h="15">
                    <a:moveTo>
                      <a:pt x="0" y="15"/>
                    </a:moveTo>
                    <a:cubicBezTo>
                      <a:pt x="1" y="10"/>
                      <a:pt x="2" y="4"/>
                      <a:pt x="1" y="0"/>
                    </a:cubicBezTo>
                    <a:cubicBezTo>
                      <a:pt x="6" y="6"/>
                      <a:pt x="6" y="6"/>
                      <a:pt x="6" y="6"/>
                    </a:cubicBezTo>
                    <a:cubicBezTo>
                      <a:pt x="13" y="7"/>
                      <a:pt x="13" y="7"/>
                      <a:pt x="13" y="7"/>
                    </a:cubicBezTo>
                    <a:cubicBezTo>
                      <a:pt x="9" y="9"/>
                      <a:pt x="4" y="12"/>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Rectangle 128"/>
              <p:cNvSpPr>
                <a:spLocks noChangeArrowheads="1"/>
              </p:cNvSpPr>
              <p:nvPr/>
            </p:nvSpPr>
            <p:spPr bwMode="auto">
              <a:xfrm>
                <a:off x="131" y="759"/>
                <a:ext cx="24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192</a:t>
                </a:r>
                <a:endParaRPr lang="zh-CN" altLang="zh-CN"/>
              </a:p>
            </p:txBody>
          </p:sp>
          <p:sp>
            <p:nvSpPr>
              <p:cNvPr id="136" name="Rectangle 129"/>
              <p:cNvSpPr>
                <a:spLocks noChangeArrowheads="1"/>
              </p:cNvSpPr>
              <p:nvPr/>
            </p:nvSpPr>
            <p:spPr bwMode="auto">
              <a:xfrm>
                <a:off x="178" y="1268"/>
                <a:ext cx="1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13</a:t>
                </a:r>
                <a:endParaRPr lang="zh-CN" altLang="zh-CN"/>
              </a:p>
            </p:txBody>
          </p:sp>
          <p:sp>
            <p:nvSpPr>
              <p:cNvPr id="137" name="Rectangle 130"/>
              <p:cNvSpPr>
                <a:spLocks noChangeArrowheads="1"/>
              </p:cNvSpPr>
              <p:nvPr/>
            </p:nvSpPr>
            <p:spPr bwMode="auto">
              <a:xfrm>
                <a:off x="537" y="1548"/>
                <a:ext cx="1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13</a:t>
                </a:r>
                <a:endParaRPr lang="zh-CN" altLang="zh-CN"/>
              </a:p>
            </p:txBody>
          </p:sp>
          <p:sp>
            <p:nvSpPr>
              <p:cNvPr id="138" name="Rectangle 131"/>
              <p:cNvSpPr>
                <a:spLocks noChangeArrowheads="1"/>
              </p:cNvSpPr>
              <p:nvPr/>
            </p:nvSpPr>
            <p:spPr bwMode="auto">
              <a:xfrm>
                <a:off x="1691" y="1184"/>
                <a:ext cx="1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a:t>
                </a:r>
                <a:endParaRPr lang="zh-CN" altLang="zh-CN"/>
              </a:p>
            </p:txBody>
          </p:sp>
          <p:sp>
            <p:nvSpPr>
              <p:cNvPr id="139" name="Rectangle 132"/>
              <p:cNvSpPr>
                <a:spLocks noChangeArrowheads="1"/>
              </p:cNvSpPr>
              <p:nvPr/>
            </p:nvSpPr>
            <p:spPr bwMode="auto">
              <a:xfrm>
                <a:off x="2477" y="957"/>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1000">
                    <a:solidFill>
                      <a:srgbClr val="000000"/>
                    </a:solidFill>
                    <a:latin typeface="Times New Roman" panose="02020603050405020304" pitchFamily="18" charset="0"/>
                  </a:rPr>
                  <a:t>…</a:t>
                </a:r>
                <a:endParaRPr lang="zh-CN" altLang="zh-CN"/>
              </a:p>
            </p:txBody>
          </p:sp>
          <p:sp>
            <p:nvSpPr>
              <p:cNvPr id="140" name="Rectangle 133"/>
              <p:cNvSpPr>
                <a:spLocks noChangeArrowheads="1"/>
              </p:cNvSpPr>
              <p:nvPr/>
            </p:nvSpPr>
            <p:spPr bwMode="auto">
              <a:xfrm>
                <a:off x="2135" y="1191"/>
                <a:ext cx="13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4"/>
              <p:cNvSpPr>
                <a:spLocks/>
              </p:cNvSpPr>
              <p:nvPr/>
            </p:nvSpPr>
            <p:spPr bwMode="auto">
              <a:xfrm>
                <a:off x="2135" y="1191"/>
                <a:ext cx="133" cy="7"/>
              </a:xfrm>
              <a:custGeom>
                <a:avLst/>
                <a:gdLst>
                  <a:gd name="T0" fmla="*/ 133 w 133"/>
                  <a:gd name="T1" fmla="*/ 0 h 7"/>
                  <a:gd name="T2" fmla="*/ 0 w 133"/>
                  <a:gd name="T3" fmla="*/ 0 h 7"/>
                  <a:gd name="T4" fmla="*/ 0 w 133"/>
                  <a:gd name="T5" fmla="*/ 7 h 7"/>
                  <a:gd name="T6" fmla="*/ 133 w 133"/>
                  <a:gd name="T7" fmla="*/ 7 h 7"/>
                </a:gdLst>
                <a:ahLst/>
                <a:cxnLst>
                  <a:cxn ang="0">
                    <a:pos x="T0" y="T1"/>
                  </a:cxn>
                  <a:cxn ang="0">
                    <a:pos x="T2" y="T3"/>
                  </a:cxn>
                  <a:cxn ang="0">
                    <a:pos x="T4" y="T5"/>
                  </a:cxn>
                  <a:cxn ang="0">
                    <a:pos x="T6" y="T7"/>
                  </a:cxn>
                </a:cxnLst>
                <a:rect l="0" t="0" r="r" b="b"/>
                <a:pathLst>
                  <a:path w="133" h="7">
                    <a:moveTo>
                      <a:pt x="133" y="0"/>
                    </a:moveTo>
                    <a:lnTo>
                      <a:pt x="0" y="0"/>
                    </a:lnTo>
                    <a:lnTo>
                      <a:pt x="0" y="7"/>
                    </a:lnTo>
                    <a:lnTo>
                      <a:pt x="133"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Rectangle 135"/>
              <p:cNvSpPr>
                <a:spLocks noChangeArrowheads="1"/>
              </p:cNvSpPr>
              <p:nvPr/>
            </p:nvSpPr>
            <p:spPr bwMode="auto">
              <a:xfrm>
                <a:off x="2429" y="789"/>
                <a:ext cx="13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36"/>
              <p:cNvSpPr>
                <a:spLocks/>
              </p:cNvSpPr>
              <p:nvPr/>
            </p:nvSpPr>
            <p:spPr bwMode="auto">
              <a:xfrm>
                <a:off x="2429" y="789"/>
                <a:ext cx="130" cy="8"/>
              </a:xfrm>
              <a:custGeom>
                <a:avLst/>
                <a:gdLst>
                  <a:gd name="T0" fmla="*/ 130 w 130"/>
                  <a:gd name="T1" fmla="*/ 0 h 8"/>
                  <a:gd name="T2" fmla="*/ 0 w 130"/>
                  <a:gd name="T3" fmla="*/ 0 h 8"/>
                  <a:gd name="T4" fmla="*/ 0 w 130"/>
                  <a:gd name="T5" fmla="*/ 8 h 8"/>
                  <a:gd name="T6" fmla="*/ 130 w 130"/>
                  <a:gd name="T7" fmla="*/ 8 h 8"/>
                </a:gdLst>
                <a:ahLst/>
                <a:cxnLst>
                  <a:cxn ang="0">
                    <a:pos x="T0" y="T1"/>
                  </a:cxn>
                  <a:cxn ang="0">
                    <a:pos x="T2" y="T3"/>
                  </a:cxn>
                  <a:cxn ang="0">
                    <a:pos x="T4" y="T5"/>
                  </a:cxn>
                  <a:cxn ang="0">
                    <a:pos x="T6" y="T7"/>
                  </a:cxn>
                </a:cxnLst>
                <a:rect l="0" t="0" r="r" b="b"/>
                <a:pathLst>
                  <a:path w="130" h="8">
                    <a:moveTo>
                      <a:pt x="130" y="0"/>
                    </a:moveTo>
                    <a:lnTo>
                      <a:pt x="0" y="0"/>
                    </a:lnTo>
                    <a:lnTo>
                      <a:pt x="0" y="8"/>
                    </a:lnTo>
                    <a:lnTo>
                      <a:pt x="13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7"/>
              <p:cNvSpPr>
                <a:spLocks/>
              </p:cNvSpPr>
              <p:nvPr/>
            </p:nvSpPr>
            <p:spPr bwMode="auto">
              <a:xfrm>
                <a:off x="2211" y="808"/>
                <a:ext cx="272" cy="371"/>
              </a:xfrm>
              <a:custGeom>
                <a:avLst/>
                <a:gdLst>
                  <a:gd name="T0" fmla="*/ 268 w 272"/>
                  <a:gd name="T1" fmla="*/ 0 h 371"/>
                  <a:gd name="T2" fmla="*/ 0 w 272"/>
                  <a:gd name="T3" fmla="*/ 369 h 371"/>
                  <a:gd name="T4" fmla="*/ 7 w 272"/>
                  <a:gd name="T5" fmla="*/ 371 h 371"/>
                  <a:gd name="T6" fmla="*/ 272 w 272"/>
                  <a:gd name="T7" fmla="*/ 5 h 371"/>
                  <a:gd name="T8" fmla="*/ 268 w 272"/>
                  <a:gd name="T9" fmla="*/ 0 h 371"/>
                </a:gdLst>
                <a:ahLst/>
                <a:cxnLst>
                  <a:cxn ang="0">
                    <a:pos x="T0" y="T1"/>
                  </a:cxn>
                  <a:cxn ang="0">
                    <a:pos x="T2" y="T3"/>
                  </a:cxn>
                  <a:cxn ang="0">
                    <a:pos x="T4" y="T5"/>
                  </a:cxn>
                  <a:cxn ang="0">
                    <a:pos x="T6" y="T7"/>
                  </a:cxn>
                  <a:cxn ang="0">
                    <a:pos x="T8" y="T9"/>
                  </a:cxn>
                </a:cxnLst>
                <a:rect l="0" t="0" r="r" b="b"/>
                <a:pathLst>
                  <a:path w="272" h="371">
                    <a:moveTo>
                      <a:pt x="268" y="0"/>
                    </a:moveTo>
                    <a:lnTo>
                      <a:pt x="0" y="369"/>
                    </a:lnTo>
                    <a:lnTo>
                      <a:pt x="7" y="371"/>
                    </a:lnTo>
                    <a:lnTo>
                      <a:pt x="272" y="5"/>
                    </a:lnTo>
                    <a:lnTo>
                      <a:pt x="2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8"/>
              <p:cNvSpPr>
                <a:spLocks/>
              </p:cNvSpPr>
              <p:nvPr/>
            </p:nvSpPr>
            <p:spPr bwMode="auto">
              <a:xfrm>
                <a:off x="2211" y="808"/>
                <a:ext cx="272" cy="371"/>
              </a:xfrm>
              <a:custGeom>
                <a:avLst/>
                <a:gdLst>
                  <a:gd name="T0" fmla="*/ 268 w 272"/>
                  <a:gd name="T1" fmla="*/ 0 h 371"/>
                  <a:gd name="T2" fmla="*/ 0 w 272"/>
                  <a:gd name="T3" fmla="*/ 369 h 371"/>
                  <a:gd name="T4" fmla="*/ 7 w 272"/>
                  <a:gd name="T5" fmla="*/ 371 h 371"/>
                  <a:gd name="T6" fmla="*/ 272 w 272"/>
                  <a:gd name="T7" fmla="*/ 5 h 371"/>
                </a:gdLst>
                <a:ahLst/>
                <a:cxnLst>
                  <a:cxn ang="0">
                    <a:pos x="T0" y="T1"/>
                  </a:cxn>
                  <a:cxn ang="0">
                    <a:pos x="T2" y="T3"/>
                  </a:cxn>
                  <a:cxn ang="0">
                    <a:pos x="T4" y="T5"/>
                  </a:cxn>
                  <a:cxn ang="0">
                    <a:pos x="T6" y="T7"/>
                  </a:cxn>
                </a:cxnLst>
                <a:rect l="0" t="0" r="r" b="b"/>
                <a:pathLst>
                  <a:path w="272" h="371">
                    <a:moveTo>
                      <a:pt x="268" y="0"/>
                    </a:moveTo>
                    <a:lnTo>
                      <a:pt x="0" y="369"/>
                    </a:lnTo>
                    <a:lnTo>
                      <a:pt x="7" y="371"/>
                    </a:lnTo>
                    <a:lnTo>
                      <a:pt x="272"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9"/>
              <p:cNvSpPr>
                <a:spLocks/>
              </p:cNvSpPr>
              <p:nvPr/>
            </p:nvSpPr>
            <p:spPr bwMode="auto">
              <a:xfrm>
                <a:off x="2462" y="794"/>
                <a:ext cx="33" cy="33"/>
              </a:xfrm>
              <a:custGeom>
                <a:avLst/>
                <a:gdLst>
                  <a:gd name="T0" fmla="*/ 14 w 14"/>
                  <a:gd name="T1" fmla="*/ 0 h 14"/>
                  <a:gd name="T2" fmla="*/ 0 w 14"/>
                  <a:gd name="T3" fmla="*/ 6 h 14"/>
                  <a:gd name="T4" fmla="*/ 7 w 14"/>
                  <a:gd name="T5" fmla="*/ 8 h 14"/>
                  <a:gd name="T6" fmla="*/ 12 w 14"/>
                  <a:gd name="T7" fmla="*/ 14 h 14"/>
                  <a:gd name="T8" fmla="*/ 14 w 14"/>
                  <a:gd name="T9" fmla="*/ 0 h 14"/>
                </a:gdLst>
                <a:ahLst/>
                <a:cxnLst>
                  <a:cxn ang="0">
                    <a:pos x="T0" y="T1"/>
                  </a:cxn>
                  <a:cxn ang="0">
                    <a:pos x="T2" y="T3"/>
                  </a:cxn>
                  <a:cxn ang="0">
                    <a:pos x="T4" y="T5"/>
                  </a:cxn>
                  <a:cxn ang="0">
                    <a:pos x="T6" y="T7"/>
                  </a:cxn>
                  <a:cxn ang="0">
                    <a:pos x="T8" y="T9"/>
                  </a:cxn>
                </a:cxnLst>
                <a:rect l="0" t="0" r="r" b="b"/>
                <a:pathLst>
                  <a:path w="14" h="14">
                    <a:moveTo>
                      <a:pt x="14" y="0"/>
                    </a:moveTo>
                    <a:cubicBezTo>
                      <a:pt x="10" y="2"/>
                      <a:pt x="4" y="5"/>
                      <a:pt x="0" y="6"/>
                    </a:cubicBezTo>
                    <a:cubicBezTo>
                      <a:pt x="7" y="8"/>
                      <a:pt x="7" y="8"/>
                      <a:pt x="7" y="8"/>
                    </a:cubicBezTo>
                    <a:cubicBezTo>
                      <a:pt x="12" y="14"/>
                      <a:pt x="12" y="14"/>
                      <a:pt x="12" y="14"/>
                    </a:cubicBezTo>
                    <a:cubicBezTo>
                      <a:pt x="11" y="10"/>
                      <a:pt x="12" y="4"/>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0"/>
              <p:cNvSpPr>
                <a:spLocks/>
              </p:cNvSpPr>
              <p:nvPr/>
            </p:nvSpPr>
            <p:spPr bwMode="auto">
              <a:xfrm>
                <a:off x="2201" y="1160"/>
                <a:ext cx="31" cy="36"/>
              </a:xfrm>
              <a:custGeom>
                <a:avLst/>
                <a:gdLst>
                  <a:gd name="T0" fmla="*/ 0 w 13"/>
                  <a:gd name="T1" fmla="*/ 15 h 15"/>
                  <a:gd name="T2" fmla="*/ 2 w 13"/>
                  <a:gd name="T3" fmla="*/ 0 h 15"/>
                  <a:gd name="T4" fmla="*/ 6 w 13"/>
                  <a:gd name="T5" fmla="*/ 7 h 15"/>
                  <a:gd name="T6" fmla="*/ 13 w 13"/>
                  <a:gd name="T7" fmla="*/ 9 h 15"/>
                  <a:gd name="T8" fmla="*/ 0 w 13"/>
                  <a:gd name="T9" fmla="*/ 15 h 15"/>
                </a:gdLst>
                <a:ahLst/>
                <a:cxnLst>
                  <a:cxn ang="0">
                    <a:pos x="T0" y="T1"/>
                  </a:cxn>
                  <a:cxn ang="0">
                    <a:pos x="T2" y="T3"/>
                  </a:cxn>
                  <a:cxn ang="0">
                    <a:pos x="T4" y="T5"/>
                  </a:cxn>
                  <a:cxn ang="0">
                    <a:pos x="T6" y="T7"/>
                  </a:cxn>
                  <a:cxn ang="0">
                    <a:pos x="T8" y="T9"/>
                  </a:cxn>
                </a:cxnLst>
                <a:rect l="0" t="0" r="r" b="b"/>
                <a:pathLst>
                  <a:path w="13" h="15">
                    <a:moveTo>
                      <a:pt x="0" y="15"/>
                    </a:moveTo>
                    <a:cubicBezTo>
                      <a:pt x="1" y="10"/>
                      <a:pt x="2" y="5"/>
                      <a:pt x="2" y="0"/>
                    </a:cubicBezTo>
                    <a:cubicBezTo>
                      <a:pt x="6" y="7"/>
                      <a:pt x="6" y="7"/>
                      <a:pt x="6" y="7"/>
                    </a:cubicBezTo>
                    <a:cubicBezTo>
                      <a:pt x="13" y="9"/>
                      <a:pt x="13" y="9"/>
                      <a:pt x="13" y="9"/>
                    </a:cubicBezTo>
                    <a:cubicBezTo>
                      <a:pt x="9" y="10"/>
                      <a:pt x="4" y="12"/>
                      <a:pt x="0"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Rectangle 141"/>
              <p:cNvSpPr>
                <a:spLocks noChangeArrowheads="1"/>
              </p:cNvSpPr>
              <p:nvPr/>
            </p:nvSpPr>
            <p:spPr bwMode="auto">
              <a:xfrm>
                <a:off x="2099" y="817"/>
                <a:ext cx="24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128</a:t>
                </a:r>
                <a:endParaRPr lang="zh-CN" altLang="zh-CN"/>
              </a:p>
            </p:txBody>
          </p:sp>
          <p:sp>
            <p:nvSpPr>
              <p:cNvPr id="149" name="Rectangle 142"/>
              <p:cNvSpPr>
                <a:spLocks noChangeArrowheads="1"/>
              </p:cNvSpPr>
              <p:nvPr/>
            </p:nvSpPr>
            <p:spPr bwMode="auto">
              <a:xfrm>
                <a:off x="2348" y="1548"/>
                <a:ext cx="1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dirty="0">
                    <a:solidFill>
                      <a:srgbClr val="000000"/>
                    </a:solidFill>
                    <a:latin typeface="Times New Roman" panose="02020603050405020304" pitchFamily="18" charset="0"/>
                  </a:rPr>
                  <a:t>13</a:t>
                </a:r>
                <a:endParaRPr lang="zh-CN" altLang="zh-CN" dirty="0"/>
              </a:p>
            </p:txBody>
          </p:sp>
          <p:sp>
            <p:nvSpPr>
              <p:cNvPr id="150" name="Rectangle 143"/>
              <p:cNvSpPr>
                <a:spLocks noChangeArrowheads="1"/>
              </p:cNvSpPr>
              <p:nvPr/>
            </p:nvSpPr>
            <p:spPr bwMode="auto">
              <a:xfrm>
                <a:off x="2618" y="1445"/>
                <a:ext cx="1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zh-CN" altLang="zh-CN" sz="2000">
                    <a:solidFill>
                      <a:srgbClr val="000000"/>
                    </a:solidFill>
                    <a:latin typeface="Times New Roman" panose="02020603050405020304" pitchFamily="18" charset="0"/>
                  </a:rPr>
                  <a:t>13</a:t>
                </a:r>
                <a:endParaRPr lang="zh-CN" altLang="zh-CN"/>
              </a:p>
            </p:txBody>
          </p:sp>
        </p:grpSp>
        <p:sp>
          <p:nvSpPr>
            <p:cNvPr id="151" name="矩形 150"/>
            <p:cNvSpPr/>
            <p:nvPr/>
          </p:nvSpPr>
          <p:spPr>
            <a:xfrm>
              <a:off x="1347787" y="2765783"/>
              <a:ext cx="3434045" cy="338554"/>
            </a:xfrm>
            <a:prstGeom prst="rect">
              <a:avLst/>
            </a:prstGeom>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Fig. Convolution of Layer 5 in </a:t>
              </a:r>
              <a:r>
                <a:rPr lang="en-US" altLang="zh-CN" sz="1600" dirty="0" err="1">
                  <a:latin typeface="Times New Roman" panose="02020603050405020304" pitchFamily="18" charset="0"/>
                  <a:cs typeface="Times New Roman" panose="02020603050405020304" pitchFamily="18" charset="0"/>
                </a:rPr>
                <a:t>AlexNet</a:t>
              </a:r>
              <a:endParaRPr lang="en-US" altLang="zh-CN" sz="1600" dirty="0">
                <a:latin typeface="Times New Roman" panose="02020603050405020304" pitchFamily="18" charset="0"/>
                <a:cs typeface="Times New Roman" panose="02020603050405020304" pitchFamily="18" charset="0"/>
              </a:endParaRPr>
            </a:p>
          </p:txBody>
        </p:sp>
      </p:grpSp>
      <p:grpSp>
        <p:nvGrpSpPr>
          <p:cNvPr id="154" name="组合 153"/>
          <p:cNvGrpSpPr/>
          <p:nvPr/>
        </p:nvGrpSpPr>
        <p:grpSpPr>
          <a:xfrm>
            <a:off x="1565600" y="3285332"/>
            <a:ext cx="5841350" cy="3359862"/>
            <a:chOff x="41600" y="3285332"/>
            <a:chExt cx="5841350" cy="3359862"/>
          </a:xfrm>
        </p:grpSpPr>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7" y="3285332"/>
              <a:ext cx="5539318" cy="2892710"/>
            </a:xfrm>
            <a:prstGeom prst="rect">
              <a:avLst/>
            </a:prstGeom>
          </p:spPr>
        </p:pic>
        <p:sp>
          <p:nvSpPr>
            <p:cNvPr id="152" name="矩形 151"/>
            <p:cNvSpPr/>
            <p:nvPr/>
          </p:nvSpPr>
          <p:spPr>
            <a:xfrm>
              <a:off x="41600" y="6306640"/>
              <a:ext cx="5841350" cy="338554"/>
            </a:xfrm>
            <a:prstGeom prst="rect">
              <a:avLst/>
            </a:prstGeom>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Fig. Real Performance of Layer 5 in </a:t>
              </a:r>
              <a:r>
                <a:rPr lang="en-US" altLang="zh-CN" sz="1600" dirty="0" err="1">
                  <a:latin typeface="Times New Roman" panose="02020603050405020304" pitchFamily="18" charset="0"/>
                  <a:cs typeface="Times New Roman" panose="02020603050405020304" pitchFamily="18" charset="0"/>
                </a:rPr>
                <a:t>Alexnet</a:t>
              </a:r>
              <a:r>
                <a:rPr lang="en-US" altLang="zh-CN" sz="1600" dirty="0">
                  <a:latin typeface="Times New Roman" panose="02020603050405020304" pitchFamily="18" charset="0"/>
                  <a:cs typeface="Times New Roman" panose="02020603050405020304" pitchFamily="18" charset="0"/>
                </a:rPr>
                <a:t> on ZCU 102</a:t>
              </a:r>
            </a:p>
          </p:txBody>
        </p:sp>
      </p:grpSp>
      <mc:AlternateContent xmlns:mc="http://schemas.openxmlformats.org/markup-compatibility/2006" xmlns:a14="http://schemas.microsoft.com/office/drawing/2010/main">
        <mc:Choice Requires="a14">
          <p:sp>
            <p:nvSpPr>
              <p:cNvPr id="155" name="标题 2"/>
              <p:cNvSpPr txBox="1">
                <a:spLocks/>
              </p:cNvSpPr>
              <p:nvPr/>
            </p:nvSpPr>
            <p:spPr>
              <a:xfrm>
                <a:off x="7524749" y="4727490"/>
                <a:ext cx="3038651" cy="1638805"/>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r>
                  <a:rPr lang="en-US" altLang="zh-CN" sz="1800" b="0" dirty="0">
                    <a:solidFill>
                      <a:srgbClr val="C00000"/>
                    </a:solidFill>
                    <a:effectLst/>
                    <a:latin typeface="Times New Roman" panose="02020603050405020304" pitchFamily="18" charset="0"/>
                    <a:cs typeface="Times New Roman" panose="02020603050405020304" pitchFamily="18" charset="0"/>
                  </a:rPr>
                  <a:t>Best model performance</a:t>
                </a:r>
              </a:p>
              <a:p>
                <a:pPr algn="ctr"/>
                <a14:m>
                  <m:oMathPara xmlns:m="http://schemas.openxmlformats.org/officeDocument/2006/math">
                    <m:oMathParaPr>
                      <m:jc m:val="centerGroup"/>
                    </m:oMathParaPr>
                    <m:oMath xmlns:m="http://schemas.openxmlformats.org/officeDocument/2006/math">
                      <m:r>
                        <a:rPr lang="en-US" altLang="zh-CN" sz="1800" b="0" i="1">
                          <a:solidFill>
                            <a:srgbClr val="C00000"/>
                          </a:solidFill>
                          <a:effectLst/>
                          <a:latin typeface="Cambria Math" panose="02040503050406030204" pitchFamily="18" charset="0"/>
                          <a:ea typeface="Cambria Math" panose="02040503050406030204" pitchFamily="18" charset="0"/>
                        </a:rPr>
                        <m:t>≠</m:t>
                      </m:r>
                    </m:oMath>
                  </m:oMathPara>
                </a14:m>
                <a:endParaRPr lang="en-US" altLang="zh-CN" sz="1800" b="0" dirty="0">
                  <a:solidFill>
                    <a:srgbClr val="C00000"/>
                  </a:solidFill>
                  <a:effectLst/>
                  <a:latin typeface="Times New Roman" panose="02020603050405020304" pitchFamily="18" charset="0"/>
                  <a:cs typeface="Times New Roman" panose="02020603050405020304" pitchFamily="18" charset="0"/>
                </a:endParaRPr>
              </a:p>
              <a:p>
                <a:pPr algn="ctr"/>
                <a:r>
                  <a:rPr lang="en-US" altLang="zh-CN" sz="1800" b="0" dirty="0">
                    <a:solidFill>
                      <a:srgbClr val="C00000"/>
                    </a:solidFill>
                    <a:effectLst/>
                    <a:latin typeface="Times New Roman" panose="02020603050405020304" pitchFamily="18" charset="0"/>
                    <a:cs typeface="Times New Roman" panose="02020603050405020304" pitchFamily="18" charset="0"/>
                  </a:rPr>
                  <a:t>Best real performance</a:t>
                </a:r>
              </a:p>
              <a:p>
                <a:pPr algn="ctr"/>
                <a:r>
                  <a:rPr lang="en-US" altLang="zh-CN" sz="1800" b="0" dirty="0">
                    <a:solidFill>
                      <a:srgbClr val="C00000"/>
                    </a:solidFill>
                    <a:effectLst/>
                    <a:latin typeface="Times New Roman" panose="02020603050405020304" pitchFamily="18" charset="0"/>
                    <a:cs typeface="Times New Roman" panose="02020603050405020304" pitchFamily="18" charset="0"/>
                  </a:rPr>
                  <a:t>(leads to sub-optimal solution)</a:t>
                </a:r>
              </a:p>
            </p:txBody>
          </p:sp>
        </mc:Choice>
        <mc:Fallback xmlns="">
          <p:sp>
            <p:nvSpPr>
              <p:cNvPr id="155" name="标题 2"/>
              <p:cNvSpPr txBox="1">
                <a:spLocks noRot="1" noChangeAspect="1" noMove="1" noResize="1" noEditPoints="1" noAdjustHandles="1" noChangeArrowheads="1" noChangeShapeType="1" noTextEdit="1"/>
              </p:cNvSpPr>
              <p:nvPr/>
            </p:nvSpPr>
            <p:spPr>
              <a:xfrm>
                <a:off x="7524749" y="4727490"/>
                <a:ext cx="3038651" cy="1638805"/>
              </a:xfrm>
              <a:prstGeom prst="rect">
                <a:avLst/>
              </a:prstGeom>
              <a:blipFill>
                <a:blip r:embed="rId5"/>
                <a:stretch>
                  <a:fillRect l="-596" r="-398"/>
                </a:stretch>
              </a:blipFill>
            </p:spPr>
            <p:txBody>
              <a:bodyPr/>
              <a:lstStyle/>
              <a:p>
                <a:r>
                  <a:rPr lang="zh-CN" altLang="en-US">
                    <a:noFill/>
                  </a:rPr>
                  <a:t> </a:t>
                </a:r>
              </a:p>
            </p:txBody>
          </p:sp>
        </mc:Fallback>
      </mc:AlternateContent>
      <p:sp>
        <p:nvSpPr>
          <p:cNvPr id="156" name="矩形 155"/>
          <p:cNvSpPr/>
          <p:nvPr/>
        </p:nvSpPr>
        <p:spPr>
          <a:xfrm>
            <a:off x="7423118" y="800834"/>
            <a:ext cx="1685077"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Observation:</a:t>
            </a:r>
            <a:endParaRPr lang="zh-CN" altLang="en-US" sz="2000" b="1" dirty="0">
              <a:latin typeface="Times New Roman" panose="02020603050405020304" pitchFamily="18" charset="0"/>
              <a:cs typeface="Times New Roman" panose="02020603050405020304" pitchFamily="18" charset="0"/>
            </a:endParaRPr>
          </a:p>
        </p:txBody>
      </p:sp>
      <p:sp>
        <p:nvSpPr>
          <p:cNvPr id="159" name="下箭头 158"/>
          <p:cNvSpPr/>
          <p:nvPr/>
        </p:nvSpPr>
        <p:spPr>
          <a:xfrm>
            <a:off x="8864378" y="2382650"/>
            <a:ext cx="270319" cy="55320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1" name="下箭头 160"/>
          <p:cNvSpPr/>
          <p:nvPr/>
        </p:nvSpPr>
        <p:spPr>
          <a:xfrm>
            <a:off x="8868139" y="4008799"/>
            <a:ext cx="270319" cy="55320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2" name="标题 2"/>
          <p:cNvSpPr txBox="1">
            <a:spLocks/>
          </p:cNvSpPr>
          <p:nvPr/>
        </p:nvSpPr>
        <p:spPr>
          <a:xfrm>
            <a:off x="7524750" y="3017532"/>
            <a:ext cx="3038651" cy="85227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lvl="0" algn="ctr"/>
            <a:r>
              <a:rPr lang="en-US" altLang="zh-CN" sz="1800" b="0" dirty="0">
                <a:solidFill>
                  <a:schemeClr val="accent1"/>
                </a:solidFill>
                <a:effectLst/>
                <a:latin typeface="Times New Roman" panose="02020603050405020304" pitchFamily="18" charset="0"/>
                <a:cs typeface="Times New Roman" panose="02020603050405020304" pitchFamily="18" charset="0"/>
              </a:rPr>
              <a:t>Inaccurate performance model for multi-FPGA</a:t>
            </a:r>
            <a:endParaRPr lang="zh-CN" altLang="en-US" sz="1800" b="0" dirty="0">
              <a:solidFill>
                <a:schemeClr val="accent1"/>
              </a:solidFill>
              <a:effectLst/>
              <a:latin typeface="Times New Roman" panose="02020603050405020304" pitchFamily="18" charset="0"/>
              <a:cs typeface="Times New Roman" panose="02020603050405020304" pitchFamily="18" charset="0"/>
            </a:endParaRPr>
          </a:p>
        </p:txBody>
      </p:sp>
      <p:sp>
        <p:nvSpPr>
          <p:cNvPr id="163" name="标题 2"/>
          <p:cNvSpPr txBox="1">
            <a:spLocks/>
          </p:cNvSpPr>
          <p:nvPr/>
        </p:nvSpPr>
        <p:spPr>
          <a:xfrm>
            <a:off x="7499260" y="1413878"/>
            <a:ext cx="3038651" cy="85227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lvl="0" algn="ctr"/>
            <a:r>
              <a:rPr lang="en-US" altLang="zh-CN" sz="1800" b="0" dirty="0">
                <a:solidFill>
                  <a:schemeClr val="accent1"/>
                </a:solidFill>
                <a:effectLst/>
                <a:latin typeface="Times New Roman" panose="02020603050405020304" pitchFamily="18" charset="0"/>
                <a:cs typeface="Times New Roman" panose="02020603050405020304" pitchFamily="18" charset="0"/>
              </a:rPr>
              <a:t>Without fine-grained memory access model and inter-FPGA communication model</a:t>
            </a:r>
          </a:p>
        </p:txBody>
      </p:sp>
      <p:sp>
        <p:nvSpPr>
          <p:cNvPr id="158"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Inaccurate Performance Model Leads to Sub-Optimal Design</a:t>
            </a:r>
          </a:p>
        </p:txBody>
      </p:sp>
    </p:spTree>
    <p:extLst>
      <p:ext uri="{BB962C8B-B14F-4D97-AF65-F5344CB8AC3E}">
        <p14:creationId xmlns:p14="http://schemas.microsoft.com/office/powerpoint/2010/main" val="247860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p:bldP spid="159" grpId="0" animBg="1"/>
      <p:bldP spid="161" grpId="0" animBg="1"/>
      <p:bldP spid="162" grpId="0" animBg="1"/>
      <p:bldP spid="1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14</a:t>
            </a:fld>
            <a:endParaRPr lang="en-US" dirty="0"/>
          </a:p>
        </p:txBody>
      </p:sp>
      <p:pic>
        <p:nvPicPr>
          <p:cNvPr id="12" name="图片 11"/>
          <p:cNvPicPr>
            <a:picLocks noChangeAspect="1"/>
          </p:cNvPicPr>
          <p:nvPr/>
        </p:nvPicPr>
        <p:blipFill>
          <a:blip r:embed="rId3"/>
          <a:stretch>
            <a:fillRect/>
          </a:stretch>
        </p:blipFill>
        <p:spPr>
          <a:xfrm>
            <a:off x="1885650" y="1243769"/>
            <a:ext cx="5792994" cy="4452182"/>
          </a:xfrm>
          <a:prstGeom prst="rect">
            <a:avLst/>
          </a:prstGeom>
        </p:spPr>
      </p:pic>
      <p:sp>
        <p:nvSpPr>
          <p:cNvPr id="13" name="文本框 12"/>
          <p:cNvSpPr txBox="1"/>
          <p:nvPr/>
        </p:nvSpPr>
        <p:spPr>
          <a:xfrm>
            <a:off x="3660363" y="3093721"/>
            <a:ext cx="242547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a:solidFill>
                  <a:srgbClr val="C00000"/>
                </a:solidFill>
              </a:rPr>
              <a:t>Accelerator Design Parameter</a:t>
            </a:r>
            <a:endParaRPr lang="zh-CN" altLang="en-US" sz="1400" b="1" dirty="0">
              <a:solidFill>
                <a:srgbClr val="C00000"/>
              </a:solidFill>
            </a:endParaRPr>
          </a:p>
        </p:txBody>
      </p:sp>
      <p:sp>
        <p:nvSpPr>
          <p:cNvPr id="7" name="文本框 6"/>
          <p:cNvSpPr txBox="1"/>
          <p:nvPr/>
        </p:nvSpPr>
        <p:spPr>
          <a:xfrm>
            <a:off x="3660363" y="2396886"/>
            <a:ext cx="2425477"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a:solidFill>
                  <a:srgbClr val="C00000"/>
                </a:solidFill>
              </a:rPr>
              <a:t>Performance Model</a:t>
            </a:r>
            <a:endParaRPr lang="zh-CN" altLang="en-US" sz="1400" b="1" dirty="0">
              <a:solidFill>
                <a:srgbClr val="C00000"/>
              </a:solidFill>
            </a:endParaRPr>
          </a:p>
        </p:txBody>
      </p:sp>
      <p:sp>
        <p:nvSpPr>
          <p:cNvPr id="8" name="文本框 7"/>
          <p:cNvSpPr txBox="1"/>
          <p:nvPr/>
        </p:nvSpPr>
        <p:spPr>
          <a:xfrm>
            <a:off x="3467322" y="3718275"/>
            <a:ext cx="274551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1400" b="1" dirty="0">
                <a:solidFill>
                  <a:srgbClr val="C00000"/>
                </a:solidFill>
              </a:rPr>
              <a:t>Pipelining Design</a:t>
            </a:r>
          </a:p>
          <a:p>
            <a:pPr algn="ctr"/>
            <a:r>
              <a:rPr lang="en-US" altLang="zh-CN" sz="1400" b="1" dirty="0">
                <a:solidFill>
                  <a:srgbClr val="C00000"/>
                </a:solidFill>
              </a:rPr>
              <a:t>Will Increase Latency</a:t>
            </a:r>
            <a:endParaRPr lang="zh-CN" altLang="en-US" sz="1400" b="1" dirty="0">
              <a:solidFill>
                <a:srgbClr val="C00000"/>
              </a:solidFill>
            </a:endParaRPr>
          </a:p>
        </p:txBody>
      </p:sp>
      <p:grpSp>
        <p:nvGrpSpPr>
          <p:cNvPr id="15" name="组合 14"/>
          <p:cNvGrpSpPr/>
          <p:nvPr/>
        </p:nvGrpSpPr>
        <p:grpSpPr>
          <a:xfrm>
            <a:off x="7655951" y="263783"/>
            <a:ext cx="3012049" cy="2286991"/>
            <a:chOff x="742670" y="2594050"/>
            <a:chExt cx="3012049" cy="2286991"/>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605" y="2594050"/>
              <a:ext cx="2616604" cy="1851904"/>
            </a:xfrm>
            <a:prstGeom prst="rect">
              <a:avLst/>
            </a:prstGeom>
          </p:spPr>
        </p:pic>
        <p:sp>
          <p:nvSpPr>
            <p:cNvPr id="17" name="矩形 16"/>
            <p:cNvSpPr/>
            <p:nvPr/>
          </p:nvSpPr>
          <p:spPr>
            <a:xfrm>
              <a:off x="742670" y="4542487"/>
              <a:ext cx="3012049" cy="338554"/>
            </a:xfrm>
            <a:prstGeom prst="rect">
              <a:avLst/>
            </a:prstGeom>
          </p:spPr>
          <p:txBody>
            <a:bodyPr wrap="square">
              <a:spAutoFit/>
            </a:bodyPr>
            <a:lstStyle/>
            <a:p>
              <a:pPr algn="ctr"/>
              <a:r>
                <a:rPr lang="en-US" altLang="zh-CN" sz="1600" dirty="0"/>
                <a:t>Traffic Surveillance</a:t>
              </a:r>
            </a:p>
          </p:txBody>
        </p:sp>
      </p:grpSp>
      <p:grpSp>
        <p:nvGrpSpPr>
          <p:cNvPr id="18" name="组合 17"/>
          <p:cNvGrpSpPr/>
          <p:nvPr/>
        </p:nvGrpSpPr>
        <p:grpSpPr>
          <a:xfrm>
            <a:off x="7678644" y="2630452"/>
            <a:ext cx="3012050" cy="2316252"/>
            <a:chOff x="4743369" y="1796793"/>
            <a:chExt cx="3012050" cy="2316252"/>
          </a:xfrm>
        </p:grpSpPr>
        <p:sp>
          <p:nvSpPr>
            <p:cNvPr id="19" name="Rectangle 23">
              <a:extLst>
                <a:ext uri="{FF2B5EF4-FFF2-40B4-BE49-F238E27FC236}">
                  <a16:creationId xmlns:a16="http://schemas.microsoft.com/office/drawing/2014/main" id="{D4829449-4738-4D40-B2F5-8143D95F965A}"/>
                </a:ext>
              </a:extLst>
            </p:cNvPr>
            <p:cNvSpPr>
              <a:spLocks noChangeArrowheads="1"/>
            </p:cNvSpPr>
            <p:nvPr/>
          </p:nvSpPr>
          <p:spPr bwMode="auto">
            <a:xfrm>
              <a:off x="4743369" y="3774491"/>
              <a:ext cx="3012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Self-Driving Vehicle</a:t>
              </a:r>
              <a:endParaRPr lang="en-US" altLang="en-US" sz="1600" b="0" dirty="0">
                <a:solidFill>
                  <a:schemeClr val="tx1"/>
                </a:solidFill>
                <a:cs typeface="Calibri" panose="020F0502020204030204" pitchFamily="34" charset="0"/>
              </a:endParaRPr>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3718" y="1796793"/>
              <a:ext cx="2708770" cy="1929999"/>
            </a:xfrm>
            <a:prstGeom prst="rect">
              <a:avLst/>
            </a:prstGeom>
          </p:spPr>
        </p:pic>
      </p:grpSp>
      <p:grpSp>
        <p:nvGrpSpPr>
          <p:cNvPr id="21" name="组合 20"/>
          <p:cNvGrpSpPr/>
          <p:nvPr/>
        </p:nvGrpSpPr>
        <p:grpSpPr>
          <a:xfrm>
            <a:off x="7697354" y="5086462"/>
            <a:ext cx="3012049" cy="1771539"/>
            <a:chOff x="8600239" y="1291141"/>
            <a:chExt cx="3012049" cy="1771539"/>
          </a:xfrm>
        </p:grpSpPr>
        <p:sp>
          <p:nvSpPr>
            <p:cNvPr id="22" name="矩形 21"/>
            <p:cNvSpPr/>
            <p:nvPr/>
          </p:nvSpPr>
          <p:spPr>
            <a:xfrm>
              <a:off x="8600239" y="2724126"/>
              <a:ext cx="3012049" cy="338554"/>
            </a:xfrm>
            <a:prstGeom prst="rect">
              <a:avLst/>
            </a:prstGeom>
          </p:spPr>
          <p:txBody>
            <a:bodyPr wrap="square">
              <a:spAutoFit/>
            </a:bodyPr>
            <a:lstStyle/>
            <a:p>
              <a:pPr algn="ctr"/>
              <a:r>
                <a:rPr lang="en-US" altLang="zh-CN" sz="1600" dirty="0"/>
                <a:t>Robots in Surgery</a:t>
              </a:r>
            </a:p>
          </p:txBody>
        </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9144" y="1291141"/>
              <a:ext cx="2547529" cy="1432985"/>
            </a:xfrm>
            <a:prstGeom prst="rect">
              <a:avLst/>
            </a:prstGeom>
          </p:spPr>
        </p:pic>
      </p:grpSp>
      <p:sp>
        <p:nvSpPr>
          <p:cNvPr id="24" name="Rectangle 7">
            <a:extLst>
              <a:ext uri="{FF2B5EF4-FFF2-40B4-BE49-F238E27FC236}">
                <a16:creationId xmlns:a16="http://schemas.microsoft.com/office/drawing/2014/main" id="{0ECE8F40-99F5-4EAA-8F85-E6CF30260522}"/>
              </a:ext>
            </a:extLst>
          </p:cNvPr>
          <p:cNvSpPr>
            <a:spLocks noChangeArrowheads="1"/>
          </p:cNvSpPr>
          <p:nvPr/>
        </p:nvSpPr>
        <p:spPr bwMode="auto">
          <a:xfrm>
            <a:off x="1670609" y="6269115"/>
            <a:ext cx="76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000" b="0" dirty="0">
                <a:solidFill>
                  <a:schemeClr val="tx1"/>
                </a:solidFill>
              </a:rPr>
              <a:t>[ref.1] Google’s </a:t>
            </a:r>
            <a:r>
              <a:rPr lang="en-US" altLang="en-US" sz="1000" b="0" dirty="0" err="1">
                <a:solidFill>
                  <a:schemeClr val="tx1"/>
                </a:solidFill>
              </a:rPr>
              <a:t>Waymo</a:t>
            </a:r>
            <a:endParaRPr lang="en-US" altLang="en-US" sz="1000" b="0" dirty="0">
              <a:solidFill>
                <a:schemeClr val="tx1"/>
              </a:solidFill>
            </a:endParaRPr>
          </a:p>
          <a:p>
            <a:pPr>
              <a:spcBef>
                <a:spcPct val="0"/>
              </a:spcBef>
              <a:buFontTx/>
              <a:buNone/>
            </a:pPr>
            <a:r>
              <a:rPr lang="en-US" altLang="en-US" sz="1000" b="0" dirty="0">
                <a:solidFill>
                  <a:schemeClr val="tx1"/>
                </a:solidFill>
              </a:rPr>
              <a:t>[ref.2] da Vinci Surgical Robot at St. Francis Health Center - Robotic Gizmos</a:t>
            </a:r>
            <a:endParaRPr lang="en-US" altLang="ja-JP" sz="1000" b="0" dirty="0">
              <a:solidFill>
                <a:schemeClr val="tx1"/>
              </a:solidFill>
            </a:endParaRPr>
          </a:p>
        </p:txBody>
      </p:sp>
      <p:sp>
        <p:nvSpPr>
          <p:cNvPr id="25"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Pipelining Multi-FPGA Design Flow</a:t>
            </a:r>
          </a:p>
        </p:txBody>
      </p:sp>
    </p:spTree>
    <p:extLst>
      <p:ext uri="{BB962C8B-B14F-4D97-AF65-F5344CB8AC3E}">
        <p14:creationId xmlns:p14="http://schemas.microsoft.com/office/powerpoint/2010/main" val="381506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15</a:t>
            </a:fld>
            <a:endParaRPr lang="en-US" dirty="0"/>
          </a:p>
        </p:txBody>
      </p:sp>
      <p:grpSp>
        <p:nvGrpSpPr>
          <p:cNvPr id="5" name="组合 4"/>
          <p:cNvGrpSpPr/>
          <p:nvPr/>
        </p:nvGrpSpPr>
        <p:grpSpPr>
          <a:xfrm>
            <a:off x="653052" y="1063353"/>
            <a:ext cx="6235148" cy="3989817"/>
            <a:chOff x="264486" y="986245"/>
            <a:chExt cx="6991858" cy="4474029"/>
          </a:xfrm>
        </p:grpSpPr>
        <p:sp>
          <p:nvSpPr>
            <p:cNvPr id="6" name="矩形 5"/>
            <p:cNvSpPr/>
            <p:nvPr/>
          </p:nvSpPr>
          <p:spPr>
            <a:xfrm>
              <a:off x="264486" y="986245"/>
              <a:ext cx="6884126" cy="447402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7" name="图片 6"/>
            <p:cNvPicPr>
              <a:picLocks noChangeAspect="1"/>
            </p:cNvPicPr>
            <p:nvPr/>
          </p:nvPicPr>
          <p:blipFill>
            <a:blip r:embed="rId3"/>
            <a:stretch>
              <a:fillRect/>
            </a:stretch>
          </p:blipFill>
          <p:spPr>
            <a:xfrm>
              <a:off x="447557" y="1169976"/>
              <a:ext cx="4369898" cy="2799397"/>
            </a:xfrm>
            <a:prstGeom prst="rect">
              <a:avLst/>
            </a:prstGeom>
          </p:spPr>
        </p:pic>
        <p:pic>
          <p:nvPicPr>
            <p:cNvPr id="8" name="图片 7"/>
            <p:cNvPicPr>
              <a:picLocks noChangeAspect="1"/>
            </p:cNvPicPr>
            <p:nvPr/>
          </p:nvPicPr>
          <p:blipFill>
            <a:blip r:embed="rId4"/>
            <a:stretch>
              <a:fillRect/>
            </a:stretch>
          </p:blipFill>
          <p:spPr>
            <a:xfrm>
              <a:off x="3062134" y="1722783"/>
              <a:ext cx="3968912" cy="2308860"/>
            </a:xfrm>
            <a:prstGeom prst="rect">
              <a:avLst/>
            </a:prstGeom>
          </p:spPr>
        </p:pic>
        <p:sp>
          <p:nvSpPr>
            <p:cNvPr id="9" name="矩形 8"/>
            <p:cNvSpPr/>
            <p:nvPr/>
          </p:nvSpPr>
          <p:spPr>
            <a:xfrm>
              <a:off x="526831" y="4821182"/>
              <a:ext cx="6729513" cy="465924"/>
            </a:xfrm>
            <a:prstGeom prst="rect">
              <a:avLst/>
            </a:prstGeom>
          </p:spPr>
          <p:txBody>
            <a:bodyPr wrap="square">
              <a:spAutoFit/>
            </a:bodyPr>
            <a:lstStyle/>
            <a:p>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[Ref] C. Zhang et al. Optimizing </a:t>
              </a:r>
              <a:r>
                <a:rPr lang="en-US" sz="1050" dirty="0" err="1">
                  <a:latin typeface="Times New Roman" panose="02020603050405020304" pitchFamily="18" charset="0"/>
                  <a:ea typeface="Microsoft JhengHei UI Light" panose="020B0304030504040204" pitchFamily="34" charset="-122"/>
                  <a:cs typeface="Times New Roman" panose="02020603050405020304" pitchFamily="18" charset="0"/>
                </a:rPr>
                <a:t>fpga</a:t>
              </a:r>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-based accelerator design for deep convolutional neural networks. In Proc. of FPGA, pages 161–170. ACM, 2015.</a:t>
              </a:r>
            </a:p>
          </p:txBody>
        </p:sp>
        <p:sp>
          <p:nvSpPr>
            <p:cNvPr id="10" name="文本框 9"/>
            <p:cNvSpPr txBox="1"/>
            <p:nvPr/>
          </p:nvSpPr>
          <p:spPr>
            <a:xfrm>
              <a:off x="4481189" y="1082366"/>
              <a:ext cx="2408498" cy="414155"/>
            </a:xfrm>
            <a:prstGeom prst="rect">
              <a:avLst/>
            </a:prstGeom>
            <a:noFill/>
          </p:spPr>
          <p:txBody>
            <a:bodyPr wrap="square" rtlCol="0">
              <a:spAutoFit/>
            </a:bodyPr>
            <a:lstStyle/>
            <a:p>
              <a:pPr algn="ctr">
                <a:buSzPct val="60000"/>
              </a:pPr>
              <a:r>
                <a:rPr lang="en-US" b="1" dirty="0">
                  <a:solidFill>
                    <a:srgbClr val="0070C0"/>
                  </a:solidFill>
                  <a:latin typeface="Times New Roman" panose="02020603050405020304" pitchFamily="18" charset="0"/>
                  <a:ea typeface="+mj-ea"/>
                  <a:cs typeface="Times New Roman" panose="02020603050405020304" pitchFamily="18" charset="0"/>
                </a:rPr>
                <a:t>Single-FPGA</a:t>
              </a:r>
            </a:p>
          </p:txBody>
        </p:sp>
        <p:sp>
          <p:nvSpPr>
            <p:cNvPr id="11" name="文本框 10"/>
            <p:cNvSpPr txBox="1"/>
            <p:nvPr/>
          </p:nvSpPr>
          <p:spPr>
            <a:xfrm>
              <a:off x="414457" y="4190718"/>
              <a:ext cx="6661086" cy="414155"/>
            </a:xfrm>
            <a:prstGeom prst="rect">
              <a:avLst/>
            </a:prstGeom>
            <a:noFill/>
          </p:spPr>
          <p:txBody>
            <a:bodyPr wrap="square" rtlCol="0">
              <a:spAutoFit/>
            </a:bodyPr>
            <a:lstStyle/>
            <a:p>
              <a:r>
                <a:rPr lang="en-US" b="1" i="1" dirty="0">
                  <a:solidFill>
                    <a:srgbClr val="C00000"/>
                  </a:solidFill>
                </a:rPr>
                <a:t>Limited Resource </a:t>
              </a:r>
              <a:r>
                <a:rPr lang="en-US" b="1" i="1" dirty="0">
                  <a:solidFill>
                    <a:srgbClr val="C00000"/>
                  </a:solidFill>
                  <a:sym typeface="Wingdings" panose="05000000000000000000" pitchFamily="2" charset="2"/>
                </a:rPr>
                <a:t></a:t>
              </a:r>
              <a:r>
                <a:rPr lang="en-US" b="1" i="1" dirty="0">
                  <a:solidFill>
                    <a:srgbClr val="C00000"/>
                  </a:solidFill>
                </a:rPr>
                <a:t>  Limited Performance</a:t>
              </a:r>
            </a:p>
          </p:txBody>
        </p:sp>
      </p:grpSp>
      <p:grpSp>
        <p:nvGrpSpPr>
          <p:cNvPr id="12" name="组合 11"/>
          <p:cNvGrpSpPr/>
          <p:nvPr/>
        </p:nvGrpSpPr>
        <p:grpSpPr>
          <a:xfrm>
            <a:off x="3021305" y="1720177"/>
            <a:ext cx="6124813" cy="3980547"/>
            <a:chOff x="423297" y="948310"/>
            <a:chExt cx="6884126" cy="4474028"/>
          </a:xfrm>
        </p:grpSpPr>
        <p:sp>
          <p:nvSpPr>
            <p:cNvPr id="13" name="矩形 12"/>
            <p:cNvSpPr/>
            <p:nvPr/>
          </p:nvSpPr>
          <p:spPr>
            <a:xfrm>
              <a:off x="423297" y="948310"/>
              <a:ext cx="6884126" cy="4474028"/>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14" name="图片 13"/>
            <p:cNvPicPr>
              <a:picLocks noChangeAspect="1"/>
            </p:cNvPicPr>
            <p:nvPr/>
          </p:nvPicPr>
          <p:blipFill>
            <a:blip r:embed="rId5"/>
            <a:stretch>
              <a:fillRect/>
            </a:stretch>
          </p:blipFill>
          <p:spPr>
            <a:xfrm>
              <a:off x="2846362" y="1817102"/>
              <a:ext cx="4295288" cy="2433637"/>
            </a:xfrm>
            <a:prstGeom prst="rect">
              <a:avLst/>
            </a:prstGeom>
          </p:spPr>
        </p:pic>
        <p:pic>
          <p:nvPicPr>
            <p:cNvPr id="15" name="图片 14"/>
            <p:cNvPicPr>
              <a:picLocks noChangeAspect="1"/>
            </p:cNvPicPr>
            <p:nvPr/>
          </p:nvPicPr>
          <p:blipFill>
            <a:blip r:embed="rId6"/>
            <a:stretch>
              <a:fillRect/>
            </a:stretch>
          </p:blipFill>
          <p:spPr>
            <a:xfrm>
              <a:off x="529978" y="1168722"/>
              <a:ext cx="4037131" cy="2161741"/>
            </a:xfrm>
            <a:prstGeom prst="rect">
              <a:avLst/>
            </a:prstGeom>
          </p:spPr>
        </p:pic>
        <p:sp>
          <p:nvSpPr>
            <p:cNvPr id="16" name="矩形 15"/>
            <p:cNvSpPr/>
            <p:nvPr/>
          </p:nvSpPr>
          <p:spPr>
            <a:xfrm>
              <a:off x="587516" y="4893135"/>
              <a:ext cx="6719907" cy="467009"/>
            </a:xfrm>
            <a:prstGeom prst="rect">
              <a:avLst/>
            </a:prstGeom>
          </p:spPr>
          <p:txBody>
            <a:bodyPr wrap="square">
              <a:spAutoFit/>
            </a:bodyPr>
            <a:lstStyle/>
            <a:p>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[Ref] C. Zhang et al. Energy-efficient </a:t>
              </a:r>
              <a:r>
                <a:rPr lang="en-US" sz="1050" dirty="0" err="1">
                  <a:latin typeface="Times New Roman" panose="02020603050405020304" pitchFamily="18" charset="0"/>
                  <a:ea typeface="Microsoft JhengHei UI Light" panose="020B0304030504040204" pitchFamily="34" charset="-122"/>
                  <a:cs typeface="Times New Roman" panose="02020603050405020304" pitchFamily="18" charset="0"/>
                </a:rPr>
                <a:t>cnn</a:t>
              </a:r>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 implementation on a deeply pipelined </a:t>
              </a:r>
              <a:r>
                <a:rPr lang="en-US" sz="1050" dirty="0" err="1">
                  <a:latin typeface="Times New Roman" panose="02020603050405020304" pitchFamily="18" charset="0"/>
                  <a:ea typeface="Microsoft JhengHei UI Light" panose="020B0304030504040204" pitchFamily="34" charset="-122"/>
                  <a:cs typeface="Times New Roman" panose="02020603050405020304" pitchFamily="18" charset="0"/>
                </a:rPr>
                <a:t>fpga</a:t>
              </a:r>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 cluster. In Proc. of ISLPED, pages 326–331, 2016.</a:t>
              </a:r>
            </a:p>
          </p:txBody>
        </p:sp>
        <p:sp>
          <p:nvSpPr>
            <p:cNvPr id="17" name="文本框 16"/>
            <p:cNvSpPr txBox="1"/>
            <p:nvPr/>
          </p:nvSpPr>
          <p:spPr>
            <a:xfrm>
              <a:off x="4417729" y="1032190"/>
              <a:ext cx="2571832" cy="415119"/>
            </a:xfrm>
            <a:prstGeom prst="rect">
              <a:avLst/>
            </a:prstGeom>
            <a:noFill/>
          </p:spPr>
          <p:txBody>
            <a:bodyPr wrap="square" rtlCol="0">
              <a:spAutoFit/>
            </a:bodyPr>
            <a:lstStyle/>
            <a:p>
              <a:pPr algn="ctr">
                <a:buSzPct val="60000"/>
              </a:pPr>
              <a:r>
                <a:rPr lang="en-US" b="1" dirty="0">
                  <a:solidFill>
                    <a:srgbClr val="0070C0"/>
                  </a:solidFill>
                  <a:latin typeface="Times New Roman" panose="02020603050405020304" pitchFamily="18" charset="0"/>
                  <a:ea typeface="+mj-ea"/>
                  <a:cs typeface="Times New Roman" panose="02020603050405020304" pitchFamily="18" charset="0"/>
                </a:rPr>
                <a:t>P</a:t>
              </a:r>
              <a:r>
                <a:rPr lang="en-US" altLang="zh-CN" b="1" dirty="0">
                  <a:solidFill>
                    <a:srgbClr val="0070C0"/>
                  </a:solidFill>
                  <a:latin typeface="Times New Roman" panose="02020603050405020304" pitchFamily="18" charset="0"/>
                  <a:ea typeface="+mj-ea"/>
                  <a:cs typeface="Times New Roman" panose="02020603050405020304" pitchFamily="18" charset="0"/>
                </a:rPr>
                <a:t>ipelined FPGAs</a:t>
              </a:r>
              <a:endParaRPr lang="en-US" b="1" dirty="0">
                <a:solidFill>
                  <a:srgbClr val="0070C0"/>
                </a:solidFill>
                <a:latin typeface="Times New Roman" panose="02020603050405020304" pitchFamily="18" charset="0"/>
                <a:ea typeface="+mj-ea"/>
                <a:cs typeface="Times New Roman" panose="02020603050405020304" pitchFamily="18" charset="0"/>
              </a:endParaRPr>
            </a:p>
          </p:txBody>
        </p:sp>
        <p:sp>
          <p:nvSpPr>
            <p:cNvPr id="18" name="文本框 17"/>
            <p:cNvSpPr txBox="1"/>
            <p:nvPr/>
          </p:nvSpPr>
          <p:spPr>
            <a:xfrm>
              <a:off x="994268" y="4159826"/>
              <a:ext cx="4816896" cy="726459"/>
            </a:xfrm>
            <a:prstGeom prst="rect">
              <a:avLst/>
            </a:prstGeom>
            <a:noFill/>
          </p:spPr>
          <p:txBody>
            <a:bodyPr wrap="none" rtlCol="0">
              <a:spAutoFit/>
            </a:bodyPr>
            <a:lstStyle/>
            <a:p>
              <a:r>
                <a:rPr lang="en-US" b="1" i="1" dirty="0">
                  <a:solidFill>
                    <a:srgbClr val="C00000"/>
                  </a:solidFill>
                </a:rPr>
                <a:t>Pipeline</a:t>
              </a:r>
              <a:r>
                <a:rPr lang="en-US" b="1" i="1" dirty="0">
                  <a:solidFill>
                    <a:srgbClr val="C00000"/>
                  </a:solidFill>
                  <a:sym typeface="Wingdings" panose="05000000000000000000" pitchFamily="2" charset="2"/>
                </a:rPr>
                <a:t> High Throughput</a:t>
              </a:r>
            </a:p>
            <a:p>
              <a:r>
                <a:rPr lang="en-US" b="1" i="1" dirty="0">
                  <a:solidFill>
                    <a:srgbClr val="C00000"/>
                  </a:solidFill>
                  <a:sym typeface="Wingdings" panose="05000000000000000000" pitchFamily="2" charset="2"/>
                </a:rPr>
                <a:t>		                 Latency is not improved</a:t>
              </a:r>
              <a:endParaRPr lang="en-US" b="1" i="1" dirty="0">
                <a:solidFill>
                  <a:srgbClr val="C00000"/>
                </a:solidFill>
              </a:endParaRPr>
            </a:p>
          </p:txBody>
        </p:sp>
      </p:grpSp>
      <p:sp>
        <p:nvSpPr>
          <p:cNvPr id="26"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en-US" altLang="zh-CN" sz="2400" dirty="0"/>
          </a:p>
        </p:txBody>
      </p:sp>
      <p:sp>
        <p:nvSpPr>
          <p:cNvPr id="19"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Response to Limited Resource: Pipelining Multi-FPGA</a:t>
            </a:r>
          </a:p>
        </p:txBody>
      </p:sp>
      <p:grpSp>
        <p:nvGrpSpPr>
          <p:cNvPr id="28" name="组合 27"/>
          <p:cNvGrpSpPr/>
          <p:nvPr/>
        </p:nvGrpSpPr>
        <p:grpSpPr>
          <a:xfrm>
            <a:off x="5653490" y="2501892"/>
            <a:ext cx="6125969" cy="3922826"/>
            <a:chOff x="660841" y="1469224"/>
            <a:chExt cx="6884126" cy="4474029"/>
          </a:xfrm>
        </p:grpSpPr>
        <p:sp>
          <p:nvSpPr>
            <p:cNvPr id="29" name="矩形 28"/>
            <p:cNvSpPr/>
            <p:nvPr/>
          </p:nvSpPr>
          <p:spPr>
            <a:xfrm>
              <a:off x="660841" y="1469224"/>
              <a:ext cx="6884126" cy="447402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30" name="图片 29"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239" y="1521472"/>
              <a:ext cx="4071967" cy="3005159"/>
            </a:xfrm>
            <a:prstGeom prst="rect">
              <a:avLst/>
            </a:prstGeom>
          </p:spPr>
        </p:pic>
        <p:pic>
          <p:nvPicPr>
            <p:cNvPr id="31" name="图片 30" descr="屏幕剪辑"/>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2904" y="2279177"/>
              <a:ext cx="3240277" cy="2498763"/>
            </a:xfrm>
            <a:prstGeom prst="rect">
              <a:avLst/>
            </a:prstGeom>
          </p:spPr>
        </p:pic>
        <p:sp>
          <p:nvSpPr>
            <p:cNvPr id="32" name="文本框 31"/>
            <p:cNvSpPr txBox="1"/>
            <p:nvPr/>
          </p:nvSpPr>
          <p:spPr>
            <a:xfrm>
              <a:off x="4842612" y="1497631"/>
              <a:ext cx="2667688" cy="737148"/>
            </a:xfrm>
            <a:prstGeom prst="rect">
              <a:avLst/>
            </a:prstGeom>
            <a:noFill/>
          </p:spPr>
          <p:txBody>
            <a:bodyPr wrap="square" rtlCol="0">
              <a:spAutoFit/>
            </a:bodyPr>
            <a:lstStyle/>
            <a:p>
              <a:pPr algn="ctr">
                <a:buSzPct val="60000"/>
              </a:pPr>
              <a:r>
                <a:rPr lang="en-US" b="1" dirty="0">
                  <a:solidFill>
                    <a:srgbClr val="0070C0"/>
                  </a:solidFill>
                  <a:latin typeface="Times New Roman" panose="02020603050405020304" pitchFamily="18" charset="0"/>
                  <a:ea typeface="+mj-ea"/>
                  <a:cs typeface="Times New Roman" panose="02020603050405020304" pitchFamily="18" charset="0"/>
                </a:rPr>
                <a:t>Wei</a:t>
              </a:r>
              <a:r>
                <a:rPr lang="en-US" altLang="zh-CN" b="1" dirty="0">
                  <a:solidFill>
                    <a:srgbClr val="0070C0"/>
                  </a:solidFill>
                  <a:latin typeface="Times New Roman" panose="02020603050405020304" pitchFamily="18" charset="0"/>
                  <a:ea typeface="+mj-ea"/>
                  <a:cs typeface="Times New Roman" panose="02020603050405020304" pitchFamily="18" charset="0"/>
                </a:rPr>
                <a:t>ght Locking based Multi-FPGA</a:t>
              </a:r>
              <a:endParaRPr lang="en-US" b="1" dirty="0">
                <a:solidFill>
                  <a:srgbClr val="0070C0"/>
                </a:solidFill>
                <a:latin typeface="Times New Roman" panose="02020603050405020304" pitchFamily="18" charset="0"/>
                <a:ea typeface="+mj-ea"/>
                <a:cs typeface="Times New Roman" panose="02020603050405020304" pitchFamily="18" charset="0"/>
              </a:endParaRPr>
            </a:p>
          </p:txBody>
        </p:sp>
        <p:sp>
          <p:nvSpPr>
            <p:cNvPr id="33" name="文本框 32"/>
            <p:cNvSpPr txBox="1"/>
            <p:nvPr/>
          </p:nvSpPr>
          <p:spPr>
            <a:xfrm>
              <a:off x="660841" y="4704648"/>
              <a:ext cx="5963906" cy="737148"/>
            </a:xfrm>
            <a:prstGeom prst="rect">
              <a:avLst/>
            </a:prstGeom>
            <a:noFill/>
          </p:spPr>
          <p:txBody>
            <a:bodyPr wrap="none" rtlCol="0">
              <a:spAutoFit/>
            </a:bodyPr>
            <a:lstStyle/>
            <a:p>
              <a:r>
                <a:rPr lang="en-US" b="1" i="1" dirty="0">
                  <a:solidFill>
                    <a:srgbClr val="C00000"/>
                  </a:solidFill>
                </a:rPr>
                <a:t>Lock weights to multiple FPGAs </a:t>
              </a:r>
              <a:r>
                <a:rPr lang="en-US" altLang="zh-CN" b="1" i="1" dirty="0">
                  <a:solidFill>
                    <a:srgbClr val="C00000"/>
                  </a:solidFill>
                  <a:sym typeface="Wingdings" panose="05000000000000000000" pitchFamily="2" charset="2"/>
                </a:rPr>
                <a:t> </a:t>
              </a:r>
              <a:r>
                <a:rPr lang="en-US" b="1" i="1" dirty="0">
                  <a:solidFill>
                    <a:srgbClr val="C00000"/>
                  </a:solidFill>
                  <a:sym typeface="Wingdings" panose="05000000000000000000" pitchFamily="2" charset="2"/>
                </a:rPr>
                <a:t>Specific for RNN</a:t>
              </a:r>
            </a:p>
            <a:p>
              <a:r>
                <a:rPr lang="en-US" b="1" i="1" dirty="0">
                  <a:solidFill>
                    <a:srgbClr val="C00000"/>
                  </a:solidFill>
                  <a:sym typeface="Wingdings" panose="05000000000000000000" pitchFamily="2" charset="2"/>
                </a:rPr>
                <a:t>               Not applicable for sharing weights (e.g. CNN)</a:t>
              </a:r>
            </a:p>
          </p:txBody>
        </p:sp>
        <p:sp>
          <p:nvSpPr>
            <p:cNvPr id="34" name="矩形 33"/>
            <p:cNvSpPr/>
            <p:nvPr/>
          </p:nvSpPr>
          <p:spPr>
            <a:xfrm>
              <a:off x="742950" y="5452688"/>
              <a:ext cx="6719909" cy="473880"/>
            </a:xfrm>
            <a:prstGeom prst="rect">
              <a:avLst/>
            </a:prstGeom>
          </p:spPr>
          <p:txBody>
            <a:bodyPr wrap="square">
              <a:spAutoFit/>
            </a:bodyPr>
            <a:lstStyle/>
            <a:p>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[Ref] Eric Chung, et al. Serving DNNs in Real Time at Datacenter Scale with Project Brainwave, In IEEE Micro, 2018</a:t>
              </a:r>
            </a:p>
          </p:txBody>
        </p:sp>
      </p:grpSp>
    </p:spTree>
    <p:extLst>
      <p:ext uri="{BB962C8B-B14F-4D97-AF65-F5344CB8AC3E}">
        <p14:creationId xmlns:p14="http://schemas.microsoft.com/office/powerpoint/2010/main" val="338509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0"/>
            <a:ext cx="12191999" cy="5633357"/>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smtClean="0">
                <a:solidFill>
                  <a:srgbClr val="002142"/>
                </a:solidFill>
              </a:rPr>
              <a:t>Super-LIP Framework</a:t>
            </a:r>
            <a:endParaRPr lang="en-US" sz="3200" dirty="0">
              <a:solidFill>
                <a:srgbClr val="002142"/>
              </a:solidFill>
            </a:endParaRPr>
          </a:p>
        </p:txBody>
      </p:sp>
    </p:spTree>
    <p:extLst>
      <p:ext uri="{BB962C8B-B14F-4D97-AF65-F5344CB8AC3E}">
        <p14:creationId xmlns:p14="http://schemas.microsoft.com/office/powerpoint/2010/main" val="40914800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17</a:t>
            </a:fld>
            <a:endParaRPr lang="en-US" dirty="0"/>
          </a:p>
        </p:txBody>
      </p:sp>
      <p:sp>
        <p:nvSpPr>
          <p:cNvPr id="5"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Super-LIP Framework</a:t>
            </a: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956" y="1134266"/>
            <a:ext cx="5589793" cy="4740755"/>
          </a:xfrm>
          <a:prstGeom prst="rect">
            <a:avLst/>
          </a:prstGeom>
        </p:spPr>
      </p:pic>
      <p:sp>
        <p:nvSpPr>
          <p:cNvPr id="8" name="文本框 7"/>
          <p:cNvSpPr txBox="1"/>
          <p:nvPr/>
        </p:nvSpPr>
        <p:spPr>
          <a:xfrm>
            <a:off x="7736000" y="4853020"/>
            <a:ext cx="2435026"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b="1" dirty="0"/>
              <a:t>XFER Design</a:t>
            </a:r>
          </a:p>
          <a:p>
            <a:pPr algn="ctr"/>
            <a:r>
              <a:rPr lang="en-US" altLang="zh-CN" dirty="0"/>
              <a:t>Targeting on Minimizing</a:t>
            </a:r>
            <a:br>
              <a:rPr lang="en-US" altLang="zh-CN" dirty="0"/>
            </a:br>
            <a:r>
              <a:rPr lang="en-US" altLang="zh-CN" dirty="0"/>
              <a:t>Latency</a:t>
            </a:r>
            <a:endParaRPr lang="zh-CN" altLang="en-US" dirty="0"/>
          </a:p>
        </p:txBody>
      </p:sp>
      <p:pic>
        <p:nvPicPr>
          <p:cNvPr id="17" name="图片 16"/>
          <p:cNvPicPr>
            <a:picLocks noChangeAspect="1"/>
          </p:cNvPicPr>
          <p:nvPr/>
        </p:nvPicPr>
        <p:blipFill>
          <a:blip r:embed="rId4"/>
          <a:stretch>
            <a:fillRect/>
          </a:stretch>
        </p:blipFill>
        <p:spPr>
          <a:xfrm>
            <a:off x="1731741" y="4753898"/>
            <a:ext cx="5559007" cy="1083474"/>
          </a:xfrm>
          <a:prstGeom prst="rect">
            <a:avLst/>
          </a:prstGeom>
        </p:spPr>
      </p:pic>
      <p:sp>
        <p:nvSpPr>
          <p:cNvPr id="27" name="矩形 26"/>
          <p:cNvSpPr/>
          <p:nvPr/>
        </p:nvSpPr>
        <p:spPr>
          <a:xfrm>
            <a:off x="7796882" y="2475266"/>
            <a:ext cx="231326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en-US" altLang="zh-CN" b="1" dirty="0">
                <a:solidFill>
                  <a:prstClr val="black"/>
                </a:solidFill>
              </a:rPr>
              <a:t>Optimizing Design Parameters with a more Accurate Model</a:t>
            </a:r>
          </a:p>
          <a:p>
            <a:pPr marL="285750" indent="-285750">
              <a:buFont typeface="Arial" panose="020B0604020202020204" pitchFamily="34" charset="0"/>
              <a:buChar char="•"/>
            </a:pPr>
            <a:r>
              <a:rPr lang="en-US" altLang="zh-CN" dirty="0">
                <a:solidFill>
                  <a:prstClr val="black"/>
                </a:solidFill>
              </a:rPr>
              <a:t>Accelerator Design</a:t>
            </a:r>
          </a:p>
          <a:p>
            <a:pPr marL="285750" indent="-285750">
              <a:buFont typeface="Arial" panose="020B0604020202020204" pitchFamily="34" charset="0"/>
              <a:buChar char="•"/>
            </a:pPr>
            <a:r>
              <a:rPr lang="en-US" altLang="zh-CN" dirty="0">
                <a:solidFill>
                  <a:prstClr val="black"/>
                </a:solidFill>
              </a:rPr>
              <a:t>XFER Design</a:t>
            </a:r>
          </a:p>
        </p:txBody>
      </p:sp>
      <p:sp>
        <p:nvSpPr>
          <p:cNvPr id="29" name="矩形 28"/>
          <p:cNvSpPr/>
          <p:nvPr/>
        </p:nvSpPr>
        <p:spPr>
          <a:xfrm>
            <a:off x="1670610" y="1867862"/>
            <a:ext cx="2322271" cy="271789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5"/>
          <a:stretch>
            <a:fillRect/>
          </a:stretch>
        </p:blipFill>
        <p:spPr>
          <a:xfrm>
            <a:off x="1737862" y="1916820"/>
            <a:ext cx="5560372" cy="2594220"/>
          </a:xfrm>
          <a:prstGeom prst="rect">
            <a:avLst/>
          </a:prstGeom>
        </p:spPr>
      </p:pic>
    </p:spTree>
    <p:extLst>
      <p:ext uri="{BB962C8B-B14F-4D97-AF65-F5344CB8AC3E}">
        <p14:creationId xmlns:p14="http://schemas.microsoft.com/office/powerpoint/2010/main" val="107730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7"/>
                                        </p:tgtEl>
                                        <p:attrNameLst>
                                          <p:attrName>ppt_w</p:attrName>
                                        </p:attrNameLst>
                                      </p:cBhvr>
                                      <p:tavLst>
                                        <p:tav tm="0">
                                          <p:val>
                                            <p:strVal val="ppt_w"/>
                                          </p:val>
                                        </p:tav>
                                        <p:tav tm="100000">
                                          <p:val>
                                            <p:fltVal val="0"/>
                                          </p:val>
                                        </p:tav>
                                      </p:tavLst>
                                    </p:anim>
                                    <p:anim calcmode="lin" valueType="num">
                                      <p:cBhvr>
                                        <p:cTn id="7" dur="500"/>
                                        <p:tgtEl>
                                          <p:spTgt spid="17"/>
                                        </p:tgtEl>
                                        <p:attrNameLst>
                                          <p:attrName>ppt_h</p:attrName>
                                        </p:attrNameLst>
                                      </p:cBhvr>
                                      <p:tavLst>
                                        <p:tav tm="0">
                                          <p:val>
                                            <p:strVal val="ppt_h"/>
                                          </p:val>
                                        </p:tav>
                                        <p:tav tm="100000">
                                          <p:val>
                                            <p:fltVal val="0"/>
                                          </p:val>
                                        </p:tav>
                                      </p:tavLst>
                                    </p:anim>
                                    <p:animEffect transition="out" filter="fade">
                                      <p:cBhvr>
                                        <p:cTn id="8" dur="500"/>
                                        <p:tgtEl>
                                          <p:spTgt spid="17"/>
                                        </p:tgtEl>
                                      </p:cBhvr>
                                    </p:animEffect>
                                    <p:set>
                                      <p:cBhvr>
                                        <p:cTn id="9" dur="1" fill="hold">
                                          <p:stCondLst>
                                            <p:cond delay="499"/>
                                          </p:stCondLst>
                                        </p:cTn>
                                        <p:tgtEl>
                                          <p:spTgt spid="17"/>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3" presetClass="exit" presetSubtype="32" fill="hold" nodeType="clickEffect">
                                  <p:stCondLst>
                                    <p:cond delay="0"/>
                                  </p:stCondLst>
                                  <p:childTnLst>
                                    <p:anim calcmode="lin" valueType="num">
                                      <p:cBhvr>
                                        <p:cTn id="15" dur="500"/>
                                        <p:tgtEl>
                                          <p:spTgt spid="25"/>
                                        </p:tgtEl>
                                        <p:attrNameLst>
                                          <p:attrName>ppt_w</p:attrName>
                                        </p:attrNameLst>
                                      </p:cBhvr>
                                      <p:tavLst>
                                        <p:tav tm="0">
                                          <p:val>
                                            <p:strVal val="ppt_w"/>
                                          </p:val>
                                        </p:tav>
                                        <p:tav tm="100000">
                                          <p:val>
                                            <p:fltVal val="0"/>
                                          </p:val>
                                        </p:tav>
                                      </p:tavLst>
                                    </p:anim>
                                    <p:anim calcmode="lin" valueType="num">
                                      <p:cBhvr>
                                        <p:cTn id="16" dur="500"/>
                                        <p:tgtEl>
                                          <p:spTgt spid="25"/>
                                        </p:tgtEl>
                                        <p:attrNameLst>
                                          <p:attrName>ppt_h</p:attrName>
                                        </p:attrNameLst>
                                      </p:cBhvr>
                                      <p:tavLst>
                                        <p:tav tm="0">
                                          <p:val>
                                            <p:strVal val="ppt_h"/>
                                          </p:val>
                                        </p:tav>
                                        <p:tav tm="100000">
                                          <p:val>
                                            <p:fltVal val="0"/>
                                          </p:val>
                                        </p:tav>
                                      </p:tavLst>
                                    </p:anim>
                                    <p:animEffect transition="out" filter="fade">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7796882" y="2475266"/>
            <a:ext cx="231326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en-US" altLang="zh-CN" b="1" dirty="0">
                <a:solidFill>
                  <a:prstClr val="black"/>
                </a:solidFill>
              </a:rPr>
              <a:t>Optimizing Design Parameters with a more Accurate Model</a:t>
            </a:r>
          </a:p>
          <a:p>
            <a:pPr marL="285750" indent="-285750">
              <a:buFont typeface="Arial" panose="020B0604020202020204" pitchFamily="34" charset="0"/>
              <a:buChar char="•"/>
            </a:pPr>
            <a:r>
              <a:rPr lang="en-US" altLang="zh-CN" dirty="0">
                <a:solidFill>
                  <a:prstClr val="black"/>
                </a:solidFill>
              </a:rPr>
              <a:t>Accelerator Design</a:t>
            </a:r>
          </a:p>
          <a:p>
            <a:pPr marL="285750" indent="-285750">
              <a:buFont typeface="Arial" panose="020B0604020202020204" pitchFamily="34" charset="0"/>
              <a:buChar char="•"/>
            </a:pPr>
            <a:r>
              <a:rPr lang="en-US" altLang="zh-CN" dirty="0">
                <a:solidFill>
                  <a:prstClr val="black"/>
                </a:solidFill>
              </a:rPr>
              <a:t>XFER Design</a:t>
            </a:r>
          </a:p>
        </p:txBody>
      </p:sp>
      <p:sp>
        <p:nvSpPr>
          <p:cNvPr id="4" name="灯片编号占位符 3"/>
          <p:cNvSpPr>
            <a:spLocks noGrp="1"/>
          </p:cNvSpPr>
          <p:nvPr>
            <p:ph type="sldNum" sz="quarter" idx="12"/>
          </p:nvPr>
        </p:nvSpPr>
        <p:spPr/>
        <p:txBody>
          <a:bodyPr/>
          <a:lstStyle/>
          <a:p>
            <a:fld id="{C0769ECE-14F6-B44C-AB5F-842EA3B12E22}" type="slidenum">
              <a:rPr lang="en-US" smtClean="0"/>
              <a:pPr/>
              <a:t>18</a:t>
            </a:fld>
            <a:endParaRPr lang="en-US" dirty="0"/>
          </a:p>
        </p:txBody>
      </p:sp>
      <p:sp>
        <p:nvSpPr>
          <p:cNvPr id="5"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Super-LIP Framework</a:t>
            </a:r>
          </a:p>
        </p:txBody>
      </p:sp>
      <p:sp>
        <p:nvSpPr>
          <p:cNvPr id="6" name="矩形 5"/>
          <p:cNvSpPr/>
          <p:nvPr/>
        </p:nvSpPr>
        <p:spPr>
          <a:xfrm>
            <a:off x="5667405" y="23975"/>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956" y="1134266"/>
            <a:ext cx="5589793" cy="4740755"/>
          </a:xfrm>
          <a:prstGeom prst="rect">
            <a:avLst/>
          </a:prstGeom>
        </p:spPr>
      </p:pic>
      <p:sp>
        <p:nvSpPr>
          <p:cNvPr id="19" name="矩形 18"/>
          <p:cNvSpPr/>
          <p:nvPr/>
        </p:nvSpPr>
        <p:spPr>
          <a:xfrm>
            <a:off x="1700956" y="4721182"/>
            <a:ext cx="5636675" cy="1153838"/>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0" name="矩形 19"/>
          <p:cNvSpPr/>
          <p:nvPr/>
        </p:nvSpPr>
        <p:spPr>
          <a:xfrm>
            <a:off x="1689499" y="2123258"/>
            <a:ext cx="3323652" cy="2379075"/>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7736000" y="4853020"/>
            <a:ext cx="2435026"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b="1" dirty="0"/>
              <a:t>XFER Design</a:t>
            </a:r>
          </a:p>
          <a:p>
            <a:pPr algn="ctr"/>
            <a:r>
              <a:rPr lang="en-US" altLang="zh-CN" dirty="0"/>
              <a:t>Targeting on Minimizing</a:t>
            </a:r>
            <a:br>
              <a:rPr lang="en-US" altLang="zh-CN" dirty="0"/>
            </a:br>
            <a:r>
              <a:rPr lang="en-US" altLang="zh-CN" dirty="0"/>
              <a:t>Latency</a:t>
            </a:r>
            <a:endParaRPr lang="zh-CN" altLang="en-US" dirty="0"/>
          </a:p>
        </p:txBody>
      </p:sp>
      <p:grpSp>
        <p:nvGrpSpPr>
          <p:cNvPr id="18" name="组合 17"/>
          <p:cNvGrpSpPr/>
          <p:nvPr/>
        </p:nvGrpSpPr>
        <p:grpSpPr>
          <a:xfrm>
            <a:off x="1680990" y="773432"/>
            <a:ext cx="8699492" cy="3754349"/>
            <a:chOff x="156990" y="773431"/>
            <a:chExt cx="8699492" cy="3754349"/>
          </a:xfrm>
        </p:grpSpPr>
        <p:sp>
          <p:nvSpPr>
            <p:cNvPr id="15" name="矩形 14"/>
            <p:cNvSpPr/>
            <p:nvPr/>
          </p:nvSpPr>
          <p:spPr>
            <a:xfrm>
              <a:off x="5813630" y="773431"/>
              <a:ext cx="3042852" cy="366141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p:cNvSpPr/>
            <p:nvPr/>
          </p:nvSpPr>
          <p:spPr>
            <a:xfrm>
              <a:off x="156990" y="964425"/>
              <a:ext cx="5723773" cy="122730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p:cNvSpPr/>
            <p:nvPr/>
          </p:nvSpPr>
          <p:spPr>
            <a:xfrm>
              <a:off x="3423036" y="2140248"/>
              <a:ext cx="2417280" cy="2387532"/>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86122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1</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1</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862076" y="918529"/>
            <a:ext cx="10816372" cy="38779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smtClean="0"/>
              <a:t>Introduction</a:t>
            </a:r>
            <a:endParaRPr lang="en-US" altLang="zh-CN" sz="2000" dirty="0"/>
          </a:p>
          <a:p>
            <a:pPr marL="342900" indent="-342900">
              <a:lnSpc>
                <a:spcPct val="150000"/>
              </a:lnSpc>
              <a:buFont typeface="Arial" panose="020B0604020202020204" pitchFamily="34" charset="0"/>
              <a:buChar char="•"/>
            </a:pPr>
            <a:r>
              <a:rPr lang="en-US" altLang="zh-CN" sz="2400" b="1" dirty="0"/>
              <a:t>XFER: Achieving Super-Linear Speedup across </a:t>
            </a:r>
            <a:r>
              <a:rPr lang="en-US" altLang="zh-CN" sz="2400" b="1" dirty="0" smtClean="0"/>
              <a:t>Multi-FPGA</a:t>
            </a:r>
          </a:p>
          <a:p>
            <a:pPr>
              <a:lnSpc>
                <a:spcPct val="150000"/>
              </a:lnSpc>
            </a:pPr>
            <a:r>
              <a:rPr lang="en-US" altLang="zh-CN" sz="2400" dirty="0" smtClean="0"/>
              <a:t>	</a:t>
            </a:r>
            <a:r>
              <a:rPr lang="en-US" altLang="zh-CN" sz="2000" dirty="0" smtClean="0"/>
              <a:t>- CODES+ISSS’19 (Best Paper Finalist)</a:t>
            </a:r>
          </a:p>
          <a:p>
            <a:pPr marL="342900" indent="-342900">
              <a:lnSpc>
                <a:spcPct val="150000"/>
              </a:lnSpc>
              <a:buFont typeface="Arial" panose="020B0604020202020204" pitchFamily="34" charset="0"/>
              <a:buChar char="•"/>
            </a:pPr>
            <a:r>
              <a:rPr lang="en-US" altLang="zh-CN" sz="2400" b="1" dirty="0" smtClean="0"/>
              <a:t>Co-Exploration </a:t>
            </a:r>
            <a:r>
              <a:rPr lang="en-US" altLang="zh-CN" sz="2400" b="1" dirty="0"/>
              <a:t>of Neural Architecture and FPGA Implementation</a:t>
            </a:r>
          </a:p>
          <a:p>
            <a:pPr>
              <a:lnSpc>
                <a:spcPct val="150000"/>
              </a:lnSpc>
            </a:pPr>
            <a:r>
              <a:rPr lang="en-US" altLang="zh-CN" sz="2000" dirty="0"/>
              <a:t>	</a:t>
            </a:r>
            <a:r>
              <a:rPr lang="en-US" altLang="zh-CN" dirty="0"/>
              <a:t>- </a:t>
            </a:r>
            <a:r>
              <a:rPr lang="en-US" altLang="zh-CN" sz="2000" dirty="0" smtClean="0"/>
              <a:t>DAC’19 </a:t>
            </a:r>
            <a:r>
              <a:rPr lang="en-US" altLang="zh-CN" sz="2000" dirty="0"/>
              <a:t>(Best Paper </a:t>
            </a:r>
            <a:r>
              <a:rPr lang="en-US" altLang="zh-CN" sz="2000" dirty="0" smtClean="0"/>
              <a:t>Finalist)</a:t>
            </a:r>
            <a:endParaRPr lang="en-US" altLang="zh-CN" sz="2400" dirty="0" smtClean="0"/>
          </a:p>
          <a:p>
            <a:pPr marL="342900" lvl="0" indent="-342900">
              <a:lnSpc>
                <a:spcPct val="150000"/>
              </a:lnSpc>
              <a:buFont typeface="Arial" panose="020B0604020202020204" pitchFamily="34" charset="0"/>
              <a:buChar char="•"/>
            </a:pPr>
            <a:r>
              <a:rPr lang="en-US" altLang="zh-CN" sz="2400" b="1" dirty="0" smtClean="0">
                <a:solidFill>
                  <a:prstClr val="black"/>
                </a:solidFill>
              </a:rPr>
              <a:t>Other Research Directions</a:t>
            </a:r>
          </a:p>
          <a:p>
            <a:pPr marL="342900" indent="-342900">
              <a:lnSpc>
                <a:spcPct val="150000"/>
              </a:lnSpc>
              <a:buFont typeface="Arial" panose="020B0604020202020204" pitchFamily="34" charset="0"/>
              <a:buChar char="•"/>
            </a:pPr>
            <a:r>
              <a:rPr lang="en-US" altLang="zh-CN" sz="2400" b="1" dirty="0" smtClean="0">
                <a:solidFill>
                  <a:prstClr val="black"/>
                </a:solidFill>
              </a:rPr>
              <a:t>Conclusion</a:t>
            </a:r>
            <a:endParaRPr lang="en-US" altLang="zh-CN" sz="2400" b="1" dirty="0">
              <a:solidFill>
                <a:prstClr val="black"/>
              </a:solidFill>
            </a:endParaRPr>
          </a:p>
        </p:txBody>
      </p:sp>
      <p:sp>
        <p:nvSpPr>
          <p:cNvPr id="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Outline</a:t>
            </a:r>
            <a:endParaRPr lang="zh-CN" altLang="en-US" sz="3200" dirty="0"/>
          </a:p>
        </p:txBody>
      </p:sp>
      <p:sp>
        <p:nvSpPr>
          <p:cNvPr id="3" name="矩形 2"/>
          <p:cNvSpPr/>
          <p:nvPr/>
        </p:nvSpPr>
        <p:spPr>
          <a:xfrm>
            <a:off x="707571" y="1578093"/>
            <a:ext cx="10712467" cy="3316196"/>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029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0"/>
            <a:ext cx="12191999" cy="5633357"/>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smtClean="0">
                <a:solidFill>
                  <a:srgbClr val="002142"/>
                </a:solidFill>
              </a:rPr>
              <a:t>XFER Design</a:t>
            </a:r>
            <a:endParaRPr lang="en-US" sz="3200" dirty="0">
              <a:solidFill>
                <a:srgbClr val="002142"/>
              </a:solidFill>
            </a:endParaRPr>
          </a:p>
        </p:txBody>
      </p:sp>
    </p:spTree>
    <p:extLst>
      <p:ext uri="{BB962C8B-B14F-4D97-AF65-F5344CB8AC3E}">
        <p14:creationId xmlns:p14="http://schemas.microsoft.com/office/powerpoint/2010/main" val="35703341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
          <p:cNvSpPr txBox="1">
            <a:spLocks/>
          </p:cNvSpPr>
          <p:nvPr/>
        </p:nvSpPr>
        <p:spPr>
          <a:xfrm>
            <a:off x="419099" y="11992"/>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Performance on Single FPGA bounded by Limited Resource</a:t>
            </a:r>
            <a:endParaRPr lang="en-US" altLang="zh-CN" sz="3200" dirty="0"/>
          </a:p>
        </p:txBody>
      </p:sp>
      <p:grpSp>
        <p:nvGrpSpPr>
          <p:cNvPr id="4" name="组合 3"/>
          <p:cNvGrpSpPr/>
          <p:nvPr/>
        </p:nvGrpSpPr>
        <p:grpSpPr>
          <a:xfrm>
            <a:off x="1062628" y="1269743"/>
            <a:ext cx="10241535" cy="2788580"/>
            <a:chOff x="1097695" y="1464880"/>
            <a:chExt cx="10241535" cy="2788580"/>
          </a:xfrm>
        </p:grpSpPr>
        <p:grpSp>
          <p:nvGrpSpPr>
            <p:cNvPr id="11" name="组合 10"/>
            <p:cNvGrpSpPr/>
            <p:nvPr/>
          </p:nvGrpSpPr>
          <p:grpSpPr>
            <a:xfrm>
              <a:off x="1097695" y="1464880"/>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3931" y="1699536"/>
                <a:ext cx="1080745" cy="461665"/>
              </a:xfrm>
              <a:prstGeom prst="rect">
                <a:avLst/>
              </a:prstGeom>
              <a:noFill/>
            </p:spPr>
            <p:txBody>
              <a:bodyPr wrap="none" rtlCol="0">
                <a:spAutoFit/>
              </a:bodyPr>
              <a:lstStyle/>
              <a:p>
                <a:r>
                  <a:rPr lang="en-US" altLang="zh-CN" sz="2400" dirty="0" smtClean="0"/>
                  <a:t>FPGA 1</a:t>
                </a:r>
                <a:endParaRPr lang="zh-CN" altLang="en-US" sz="2400" dirty="0"/>
              </a:p>
            </p:txBody>
          </p:sp>
          <p:sp>
            <p:nvSpPr>
              <p:cNvPr id="30" name="文本框 29"/>
              <p:cNvSpPr txBox="1"/>
              <p:nvPr/>
            </p:nvSpPr>
            <p:spPr>
              <a:xfrm>
                <a:off x="8447314" y="1681442"/>
                <a:ext cx="1080745" cy="461665"/>
              </a:xfrm>
              <a:prstGeom prst="rect">
                <a:avLst/>
              </a:prstGeom>
              <a:noFill/>
            </p:spPr>
            <p:txBody>
              <a:bodyPr wrap="none" rtlCol="0">
                <a:spAutoFit/>
              </a:bodyPr>
              <a:lstStyle/>
              <a:p>
                <a:r>
                  <a:rPr lang="en-US" altLang="zh-CN" sz="2400" dirty="0" smtClean="0"/>
                  <a:t>FPGA 2</a:t>
                </a:r>
                <a:endParaRPr lang="zh-CN" altLang="en-US" sz="2400" dirty="0"/>
              </a:p>
            </p:txBody>
          </p:sp>
        </p:grpSp>
        <p:sp>
          <p:nvSpPr>
            <p:cNvPr id="2" name="矩形 1"/>
            <p:cNvSpPr/>
            <p:nvPr/>
          </p:nvSpPr>
          <p:spPr>
            <a:xfrm>
              <a:off x="3952185" y="1464880"/>
              <a:ext cx="7387045" cy="27885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646" name="组合 645"/>
          <p:cNvGrpSpPr/>
          <p:nvPr/>
        </p:nvGrpSpPr>
        <p:grpSpPr>
          <a:xfrm>
            <a:off x="6114143" y="1608743"/>
            <a:ext cx="842962" cy="892494"/>
            <a:chOff x="3284622" y="4165603"/>
            <a:chExt cx="842962" cy="892494"/>
          </a:xfrm>
        </p:grpSpPr>
        <p:sp>
          <p:nvSpPr>
            <p:cNvPr id="647" name="矩形 646"/>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48" name="矩形 647"/>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9" name="矩形 648"/>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0" name="矩形 649"/>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1" name="矩形 650"/>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2" name="矩形 651"/>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3" name="矩形 652"/>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4" name="矩形 653"/>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5" name="矩形 654"/>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6" name="矩形 655"/>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7" name="矩形 656"/>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8" name="矩形 65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9" name="矩形 65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0" name="矩形 659"/>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1" name="矩形 660"/>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2" name="矩形 661"/>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3" name="矩形 662"/>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4" name="矩形 66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5" name="矩形 66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6" name="矩形 66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7" name="矩形 66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8" name="矩形 66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9" name="矩形 66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0" name="矩形 66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1" name="矩形 67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2" name="矩形 67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3" name="矩形 67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4" name="矩形 67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5" name="矩形 67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6" name="矩形 67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7" name="矩形 67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8" name="矩形 67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9" name="矩形 678"/>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0" name="矩形 679"/>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1" name="矩形 680"/>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2" name="矩形 681"/>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3" name="矩形 682"/>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491" name="组合 490"/>
          <p:cNvGrpSpPr/>
          <p:nvPr/>
        </p:nvGrpSpPr>
        <p:grpSpPr>
          <a:xfrm>
            <a:off x="5859886" y="1854523"/>
            <a:ext cx="842962" cy="892494"/>
            <a:chOff x="3284622" y="4165603"/>
            <a:chExt cx="842962" cy="892494"/>
          </a:xfrm>
        </p:grpSpPr>
        <p:sp>
          <p:nvSpPr>
            <p:cNvPr id="492" name="矩形 491"/>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93" name="矩形 492"/>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4" name="矩形 493"/>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5" name="矩形 494"/>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6" name="矩形 495"/>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7" name="矩形 496"/>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8" name="矩形 497"/>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9" name="矩形 498"/>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0" name="矩形 499"/>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1" name="矩形 500"/>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2" name="矩形 501"/>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3" name="矩形 502"/>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4" name="矩形 503"/>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5" name="矩形 504"/>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6" name="矩形 505"/>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7" name="矩形 506"/>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8" name="矩形 507"/>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9" name="矩形 508"/>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0" name="矩形 509"/>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1" name="矩形 510"/>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2" name="矩形 511"/>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3" name="矩形 512"/>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4" name="矩形 513"/>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5" name="矩形 514"/>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6" name="矩形 515"/>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7" name="矩形 516"/>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8" name="矩形 517"/>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9" name="矩形 518"/>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0" name="矩形 519"/>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1" name="矩形 520"/>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2" name="矩形 521"/>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3" name="矩形 522"/>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4" name="矩形 523"/>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5" name="矩形 524"/>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6" name="矩形 525"/>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7" name="矩形 526"/>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8" name="矩形 527"/>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529" name="组合 528"/>
          <p:cNvGrpSpPr/>
          <p:nvPr/>
        </p:nvGrpSpPr>
        <p:grpSpPr>
          <a:xfrm>
            <a:off x="5652073" y="2085470"/>
            <a:ext cx="842962" cy="892494"/>
            <a:chOff x="235744" y="4450556"/>
            <a:chExt cx="842962" cy="892494"/>
          </a:xfrm>
        </p:grpSpPr>
        <p:sp>
          <p:nvSpPr>
            <p:cNvPr id="530" name="矩形 529"/>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31" name="组合 530"/>
            <p:cNvGrpSpPr/>
            <p:nvPr/>
          </p:nvGrpSpPr>
          <p:grpSpPr>
            <a:xfrm>
              <a:off x="265391" y="4479560"/>
              <a:ext cx="787572" cy="833012"/>
              <a:chOff x="837183" y="4500991"/>
              <a:chExt cx="787572" cy="833012"/>
            </a:xfrm>
          </p:grpSpPr>
          <p:sp>
            <p:nvSpPr>
              <p:cNvPr id="532" name="矩形 531"/>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3" name="矩形 532"/>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4" name="矩形 533"/>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5" name="矩形 534"/>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6" name="矩形 535"/>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7" name="矩形 536"/>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8" name="矩形 537"/>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9" name="矩形 538"/>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0" name="矩形 539"/>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1" name="矩形 540"/>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2" name="矩形 541"/>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3" name="矩形 542"/>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4" name="矩形 543"/>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5" name="矩形 544"/>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6" name="矩形 545"/>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7" name="矩形 546"/>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8" name="矩形 547"/>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9" name="矩形 548"/>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0" name="矩形 549"/>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1" name="矩形 550"/>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2" name="矩形 551"/>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3" name="矩形 552"/>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4" name="矩形 553"/>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5" name="矩形 554"/>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6" name="矩形 555"/>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7" name="矩形 556"/>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8" name="矩形 557"/>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9" name="矩形 558"/>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0" name="矩形 559"/>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1" name="矩形 560"/>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2" name="矩形 561"/>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3" name="矩形 562"/>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4" name="矩形 563"/>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5" name="矩形 564"/>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6" name="矩形 565"/>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7" name="矩形 566"/>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568" name="组合 567"/>
          <p:cNvGrpSpPr/>
          <p:nvPr/>
        </p:nvGrpSpPr>
        <p:grpSpPr>
          <a:xfrm>
            <a:off x="5389357" y="2314811"/>
            <a:ext cx="842962" cy="892494"/>
            <a:chOff x="235744" y="4450556"/>
            <a:chExt cx="842962" cy="892494"/>
          </a:xfrm>
        </p:grpSpPr>
        <p:sp>
          <p:nvSpPr>
            <p:cNvPr id="569" name="矩形 568"/>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70" name="组合 569"/>
            <p:cNvGrpSpPr/>
            <p:nvPr/>
          </p:nvGrpSpPr>
          <p:grpSpPr>
            <a:xfrm>
              <a:off x="265391" y="4479560"/>
              <a:ext cx="787572" cy="833012"/>
              <a:chOff x="837183" y="4500991"/>
              <a:chExt cx="787572" cy="833012"/>
            </a:xfrm>
          </p:grpSpPr>
          <p:sp>
            <p:nvSpPr>
              <p:cNvPr id="571" name="矩形 570"/>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2" name="矩形 571"/>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3" name="矩形 572"/>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4" name="矩形 573"/>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5" name="矩形 574"/>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6" name="矩形 575"/>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7" name="矩形 576"/>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8" name="矩形 577"/>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9" name="矩形 578"/>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0" name="矩形 579"/>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1" name="矩形 580"/>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2" name="矩形 581"/>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3" name="矩形 582"/>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4" name="矩形 583"/>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5" name="矩形 584"/>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6" name="矩形 585"/>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7" name="矩形 586"/>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8" name="矩形 587"/>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9" name="矩形 588"/>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0" name="矩形 589"/>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1" name="矩形 590"/>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2" name="矩形 591"/>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3" name="矩形 592"/>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4" name="矩形 593"/>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5" name="矩形 594"/>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6" name="矩形 595"/>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7" name="矩形 596"/>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8" name="矩形 597"/>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9" name="矩形 598"/>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0" name="矩形 599"/>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1" name="矩形 600"/>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2" name="矩形 601"/>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3" name="矩形 602"/>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4" name="矩形 603"/>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5" name="矩形 604"/>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6" name="矩形 605"/>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607" name="组合 606"/>
          <p:cNvGrpSpPr/>
          <p:nvPr/>
        </p:nvGrpSpPr>
        <p:grpSpPr>
          <a:xfrm>
            <a:off x="5167211" y="2518362"/>
            <a:ext cx="842962" cy="892494"/>
            <a:chOff x="235744" y="4450556"/>
            <a:chExt cx="842962" cy="892494"/>
          </a:xfrm>
        </p:grpSpPr>
        <p:sp>
          <p:nvSpPr>
            <p:cNvPr id="608" name="矩形 607"/>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609" name="组合 608"/>
            <p:cNvGrpSpPr/>
            <p:nvPr/>
          </p:nvGrpSpPr>
          <p:grpSpPr>
            <a:xfrm>
              <a:off x="265391" y="4479560"/>
              <a:ext cx="787572" cy="833012"/>
              <a:chOff x="837183" y="4500991"/>
              <a:chExt cx="787572" cy="833012"/>
            </a:xfrm>
          </p:grpSpPr>
          <p:sp>
            <p:nvSpPr>
              <p:cNvPr id="610" name="矩形 609"/>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1" name="矩形 610"/>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2" name="矩形 611"/>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3" name="矩形 612"/>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4" name="矩形 613"/>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5" name="矩形 614"/>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6" name="矩形 615"/>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7" name="矩形 616"/>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8" name="矩形 617"/>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9" name="矩形 618"/>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0" name="矩形 619"/>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1" name="矩形 620"/>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2" name="矩形 621"/>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3" name="矩形 622"/>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4" name="矩形 623"/>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5" name="矩形 624"/>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6" name="矩形 625"/>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7" name="矩形 626"/>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8" name="矩形 627"/>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9" name="矩形 628"/>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0" name="矩形 629"/>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1" name="矩形 630"/>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2" name="矩形 631"/>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3" name="矩形 632"/>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4" name="矩形 633"/>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5" name="矩形 634"/>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6" name="矩形 635"/>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7" name="矩形 636"/>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8" name="矩形 637"/>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9" name="矩形 638"/>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0" name="矩形 639"/>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1" name="矩形 640"/>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2" name="矩形 641"/>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3" name="矩形 642"/>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4" name="矩形 643"/>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5" name="矩形 644"/>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773" name="文本框 772"/>
          <p:cNvSpPr txBox="1"/>
          <p:nvPr/>
        </p:nvSpPr>
        <p:spPr>
          <a:xfrm>
            <a:off x="5779836" y="3459828"/>
            <a:ext cx="665567" cy="461665"/>
          </a:xfrm>
          <a:prstGeom prst="rect">
            <a:avLst/>
          </a:prstGeom>
          <a:noFill/>
        </p:spPr>
        <p:txBody>
          <a:bodyPr wrap="none" rtlCol="0">
            <a:spAutoFit/>
          </a:bodyPr>
          <a:lstStyle/>
          <a:p>
            <a:r>
              <a:rPr lang="en-US" altLang="zh-CN" sz="2400" dirty="0" smtClean="0"/>
              <a:t>IFM</a:t>
            </a:r>
            <a:endParaRPr lang="zh-CN" altLang="en-US" sz="2400" dirty="0"/>
          </a:p>
        </p:txBody>
      </p:sp>
      <p:sp>
        <p:nvSpPr>
          <p:cNvPr id="774" name="文本框 773"/>
          <p:cNvSpPr txBox="1"/>
          <p:nvPr/>
        </p:nvSpPr>
        <p:spPr>
          <a:xfrm>
            <a:off x="8114955" y="3421857"/>
            <a:ext cx="1198020" cy="461665"/>
          </a:xfrm>
          <a:prstGeom prst="rect">
            <a:avLst/>
          </a:prstGeom>
          <a:noFill/>
        </p:spPr>
        <p:txBody>
          <a:bodyPr wrap="none" rtlCol="0">
            <a:spAutoFit/>
          </a:bodyPr>
          <a:lstStyle/>
          <a:p>
            <a:r>
              <a:rPr lang="en-US" altLang="zh-CN" sz="2400" dirty="0" smtClean="0"/>
              <a:t>Weights</a:t>
            </a:r>
            <a:endParaRPr lang="zh-CN" altLang="en-US" sz="2400" dirty="0"/>
          </a:p>
        </p:txBody>
      </p:sp>
      <p:sp>
        <p:nvSpPr>
          <p:cNvPr id="775" name="文本框 774"/>
          <p:cNvSpPr txBox="1"/>
          <p:nvPr/>
        </p:nvSpPr>
        <p:spPr>
          <a:xfrm>
            <a:off x="10428170" y="3421857"/>
            <a:ext cx="792205" cy="461665"/>
          </a:xfrm>
          <a:prstGeom prst="rect">
            <a:avLst/>
          </a:prstGeom>
          <a:noFill/>
        </p:spPr>
        <p:txBody>
          <a:bodyPr wrap="none" rtlCol="0">
            <a:spAutoFit/>
          </a:bodyPr>
          <a:lstStyle/>
          <a:p>
            <a:r>
              <a:rPr lang="en-US" altLang="zh-CN" sz="2400" dirty="0" smtClean="0"/>
              <a:t>OFM</a:t>
            </a:r>
            <a:endParaRPr lang="zh-CN" altLang="en-US" sz="2400" dirty="0"/>
          </a:p>
        </p:txBody>
      </p:sp>
      <p:grpSp>
        <p:nvGrpSpPr>
          <p:cNvPr id="776" name="组合 775"/>
          <p:cNvGrpSpPr/>
          <p:nvPr/>
        </p:nvGrpSpPr>
        <p:grpSpPr>
          <a:xfrm>
            <a:off x="7726637" y="2110918"/>
            <a:ext cx="473075" cy="435063"/>
            <a:chOff x="2216150" y="4677866"/>
            <a:chExt cx="473075" cy="435063"/>
          </a:xfrm>
        </p:grpSpPr>
        <p:sp>
          <p:nvSpPr>
            <p:cNvPr id="777" name="矩形 776"/>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78" name="矩形 777"/>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9" name="矩形 778"/>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0" name="矩形 779"/>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1" name="矩形 780"/>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2" name="矩形 781"/>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3" name="矩形 782"/>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4" name="矩形 783"/>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5" name="矩形 784"/>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6" name="矩形 785"/>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87" name="组合 786"/>
          <p:cNvGrpSpPr/>
          <p:nvPr/>
        </p:nvGrpSpPr>
        <p:grpSpPr>
          <a:xfrm>
            <a:off x="7597907" y="2218654"/>
            <a:ext cx="473075" cy="435063"/>
            <a:chOff x="2216150" y="4677866"/>
            <a:chExt cx="473075" cy="435063"/>
          </a:xfrm>
        </p:grpSpPr>
        <p:sp>
          <p:nvSpPr>
            <p:cNvPr id="788" name="矩形 787"/>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89" name="矩形 788"/>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0" name="矩形 789"/>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1" name="矩形 790"/>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2" name="矩形 791"/>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3" name="矩形 792"/>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4" name="矩形 793"/>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5" name="矩形 794"/>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6" name="矩形 795"/>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7" name="矩形 796"/>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98" name="组合 797"/>
          <p:cNvGrpSpPr/>
          <p:nvPr/>
        </p:nvGrpSpPr>
        <p:grpSpPr>
          <a:xfrm>
            <a:off x="7469177" y="2318676"/>
            <a:ext cx="473075" cy="435063"/>
            <a:chOff x="2216150" y="4677866"/>
            <a:chExt cx="473075" cy="435063"/>
          </a:xfrm>
        </p:grpSpPr>
        <p:sp>
          <p:nvSpPr>
            <p:cNvPr id="799" name="矩形 79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0" name="矩形 799"/>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1" name="矩形 800"/>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2" name="矩形 801"/>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3" name="矩形 80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4" name="矩形 80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5" name="矩形 804"/>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6" name="矩形 80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7" name="矩形 80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8" name="矩形 80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440" name="组合 439"/>
          <p:cNvGrpSpPr/>
          <p:nvPr/>
        </p:nvGrpSpPr>
        <p:grpSpPr>
          <a:xfrm>
            <a:off x="8346875" y="2124413"/>
            <a:ext cx="473075" cy="435063"/>
            <a:chOff x="2216150" y="4677866"/>
            <a:chExt cx="473075" cy="435063"/>
          </a:xfrm>
        </p:grpSpPr>
        <p:sp>
          <p:nvSpPr>
            <p:cNvPr id="441" name="矩形 44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42" name="矩形 44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3" name="矩形 44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4" name="矩形 44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5" name="矩形 44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6" name="矩形 44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7" name="矩形 44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8" name="矩形 44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9" name="矩形 44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50" name="矩形 44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429" name="组合 428"/>
          <p:cNvGrpSpPr/>
          <p:nvPr/>
        </p:nvGrpSpPr>
        <p:grpSpPr>
          <a:xfrm>
            <a:off x="8218145" y="2232149"/>
            <a:ext cx="473075" cy="435063"/>
            <a:chOff x="2216150" y="4677866"/>
            <a:chExt cx="473075" cy="435063"/>
          </a:xfrm>
        </p:grpSpPr>
        <p:sp>
          <p:nvSpPr>
            <p:cNvPr id="430" name="矩形 42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31" name="矩形 43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2" name="矩形 43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3" name="矩形 43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4" name="矩形 43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5" name="矩形 43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6" name="矩形 43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7" name="矩形 43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8" name="矩形 43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9" name="矩形 43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2" name="组合 11"/>
          <p:cNvGrpSpPr/>
          <p:nvPr/>
        </p:nvGrpSpPr>
        <p:grpSpPr>
          <a:xfrm>
            <a:off x="8089415" y="2332171"/>
            <a:ext cx="473075" cy="435063"/>
            <a:chOff x="2216150" y="4677866"/>
            <a:chExt cx="473075" cy="435063"/>
          </a:xfrm>
        </p:grpSpPr>
        <p:sp>
          <p:nvSpPr>
            <p:cNvPr id="10" name="矩形 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3" name="矩形 39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394" name="矩形 39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395" name="矩形 39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399" name="矩形 398"/>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0" name="矩形 399"/>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1" name="矩形 400"/>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5" name="矩形 404"/>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6" name="矩形 405"/>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7" name="矩形 406"/>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17" name="组合 716"/>
          <p:cNvGrpSpPr/>
          <p:nvPr/>
        </p:nvGrpSpPr>
        <p:grpSpPr>
          <a:xfrm>
            <a:off x="9020812" y="2116207"/>
            <a:ext cx="473075" cy="435063"/>
            <a:chOff x="2460163" y="4778356"/>
            <a:chExt cx="473075" cy="435063"/>
          </a:xfrm>
        </p:grpSpPr>
        <p:sp>
          <p:nvSpPr>
            <p:cNvPr id="707" name="矩形 70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8" name="矩形 70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9" name="矩形 70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0" name="矩形 70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1" name="矩形 71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2" name="矩形 71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3" name="矩形 71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4" name="矩形 71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5" name="矩形 71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6" name="矩形 71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18" name="组合 717"/>
          <p:cNvGrpSpPr/>
          <p:nvPr/>
        </p:nvGrpSpPr>
        <p:grpSpPr>
          <a:xfrm>
            <a:off x="8895224" y="2226252"/>
            <a:ext cx="473075" cy="435063"/>
            <a:chOff x="2460163" y="4778356"/>
            <a:chExt cx="473075" cy="435063"/>
          </a:xfrm>
        </p:grpSpPr>
        <p:sp>
          <p:nvSpPr>
            <p:cNvPr id="719" name="矩形 718"/>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0" name="矩形 719"/>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1" name="矩形 720"/>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2" name="矩形 721"/>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3" name="矩形 722"/>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4" name="矩形 723"/>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5" name="矩形 724"/>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6" name="矩形 725"/>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7" name="矩形 726"/>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8" name="矩形 727"/>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29" name="组合 728"/>
          <p:cNvGrpSpPr/>
          <p:nvPr/>
        </p:nvGrpSpPr>
        <p:grpSpPr>
          <a:xfrm>
            <a:off x="8766619" y="2342192"/>
            <a:ext cx="473075" cy="435063"/>
            <a:chOff x="2460163" y="4778356"/>
            <a:chExt cx="473075" cy="435063"/>
          </a:xfrm>
        </p:grpSpPr>
        <p:sp>
          <p:nvSpPr>
            <p:cNvPr id="730" name="矩形 729"/>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31" name="矩形 730"/>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2" name="矩形 731"/>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3" name="矩形 732"/>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4" name="矩形 733"/>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5" name="矩形 734"/>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6" name="矩形 735"/>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7" name="矩形 736"/>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8" name="矩形 737"/>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9" name="矩形 738"/>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40" name="组合 739"/>
          <p:cNvGrpSpPr/>
          <p:nvPr/>
        </p:nvGrpSpPr>
        <p:grpSpPr>
          <a:xfrm>
            <a:off x="9689753" y="2089873"/>
            <a:ext cx="473075" cy="435063"/>
            <a:chOff x="2460163" y="4778356"/>
            <a:chExt cx="473075" cy="435063"/>
          </a:xfrm>
        </p:grpSpPr>
        <p:sp>
          <p:nvSpPr>
            <p:cNvPr id="741" name="矩形 740"/>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2" name="矩形 741"/>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3" name="矩形 742"/>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4" name="矩形 743"/>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5" name="矩形 744"/>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6" name="矩形 745"/>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7" name="矩形 746"/>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8" name="矩形 747"/>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9" name="矩形 748"/>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0" name="矩形 749"/>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51" name="组合 750"/>
          <p:cNvGrpSpPr/>
          <p:nvPr/>
        </p:nvGrpSpPr>
        <p:grpSpPr>
          <a:xfrm>
            <a:off x="9564165" y="2199918"/>
            <a:ext cx="473075" cy="435063"/>
            <a:chOff x="2460163" y="4778356"/>
            <a:chExt cx="473075" cy="435063"/>
          </a:xfrm>
        </p:grpSpPr>
        <p:sp>
          <p:nvSpPr>
            <p:cNvPr id="752" name="矩形 75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3" name="矩形 75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4" name="矩形 75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5" name="矩形 75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6" name="矩形 75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7" name="矩形 75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8" name="矩形 75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9" name="矩形 75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0" name="矩形 75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1" name="矩形 76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62" name="组合 761"/>
          <p:cNvGrpSpPr/>
          <p:nvPr/>
        </p:nvGrpSpPr>
        <p:grpSpPr>
          <a:xfrm>
            <a:off x="9435560" y="2315858"/>
            <a:ext cx="473075" cy="435063"/>
            <a:chOff x="2460163" y="4778356"/>
            <a:chExt cx="473075" cy="435063"/>
          </a:xfrm>
        </p:grpSpPr>
        <p:sp>
          <p:nvSpPr>
            <p:cNvPr id="763" name="矩形 762"/>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4" name="矩形 763"/>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5" name="矩形 764"/>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6" name="矩形 765"/>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7" name="矩形 766"/>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8" name="矩形 767"/>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9" name="矩形 768"/>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0" name="矩形 769"/>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1" name="矩形 770"/>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2" name="矩形 771"/>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09" name="组合 808"/>
          <p:cNvGrpSpPr/>
          <p:nvPr/>
        </p:nvGrpSpPr>
        <p:grpSpPr>
          <a:xfrm>
            <a:off x="7324027" y="2442408"/>
            <a:ext cx="473075" cy="435063"/>
            <a:chOff x="2216150" y="4677866"/>
            <a:chExt cx="473075" cy="435063"/>
          </a:xfrm>
        </p:grpSpPr>
        <p:sp>
          <p:nvSpPr>
            <p:cNvPr id="810" name="矩形 80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11" name="矩形 81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2" name="矩形 81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3" name="矩形 81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4" name="矩形 81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5" name="矩形 81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6" name="矩形 81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7" name="矩形 81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8" name="矩形 81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9" name="矩形 81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20" name="组合 819"/>
          <p:cNvGrpSpPr/>
          <p:nvPr/>
        </p:nvGrpSpPr>
        <p:grpSpPr>
          <a:xfrm>
            <a:off x="7195297" y="2550144"/>
            <a:ext cx="473075" cy="435063"/>
            <a:chOff x="2216150" y="4677866"/>
            <a:chExt cx="473075" cy="435063"/>
          </a:xfrm>
        </p:grpSpPr>
        <p:sp>
          <p:nvSpPr>
            <p:cNvPr id="821" name="矩形 82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22" name="矩形 82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3" name="矩形 82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4" name="矩形 82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5" name="矩形 82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6" name="矩形 82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7" name="矩形 82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8" name="矩形 82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9" name="矩形 82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0" name="矩形 82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31" name="组合 830"/>
          <p:cNvGrpSpPr/>
          <p:nvPr/>
        </p:nvGrpSpPr>
        <p:grpSpPr>
          <a:xfrm>
            <a:off x="7066567" y="2650166"/>
            <a:ext cx="473075" cy="435063"/>
            <a:chOff x="2216150" y="4677866"/>
            <a:chExt cx="473075" cy="435063"/>
          </a:xfrm>
        </p:grpSpPr>
        <p:sp>
          <p:nvSpPr>
            <p:cNvPr id="832" name="矩形 83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33" name="矩形 83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4" name="矩形 83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5" name="矩形 83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6" name="矩形 83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7" name="矩形 83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8" name="矩形 83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9" name="矩形 83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0" name="矩形 83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1" name="矩形 84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42" name="组合 841"/>
          <p:cNvGrpSpPr/>
          <p:nvPr/>
        </p:nvGrpSpPr>
        <p:grpSpPr>
          <a:xfrm>
            <a:off x="7944265" y="2455903"/>
            <a:ext cx="473075" cy="435063"/>
            <a:chOff x="2216150" y="4677866"/>
            <a:chExt cx="473075" cy="435063"/>
          </a:xfrm>
        </p:grpSpPr>
        <p:sp>
          <p:nvSpPr>
            <p:cNvPr id="843" name="矩形 842"/>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4" name="矩形 843"/>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5" name="矩形 844"/>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6" name="矩形 845"/>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7" name="矩形 846"/>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8" name="矩形 847"/>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9" name="矩形 848"/>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0" name="矩形 849"/>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1" name="矩形 850"/>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2" name="矩形 851"/>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53" name="组合 852"/>
          <p:cNvGrpSpPr/>
          <p:nvPr/>
        </p:nvGrpSpPr>
        <p:grpSpPr>
          <a:xfrm>
            <a:off x="7815535" y="2563639"/>
            <a:ext cx="473075" cy="435063"/>
            <a:chOff x="2216150" y="4677866"/>
            <a:chExt cx="473075" cy="435063"/>
          </a:xfrm>
        </p:grpSpPr>
        <p:sp>
          <p:nvSpPr>
            <p:cNvPr id="854" name="矩形 853"/>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55" name="矩形 854"/>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6" name="矩形 855"/>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7" name="矩形 856"/>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8" name="矩形 857"/>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9" name="矩形 858"/>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0" name="矩形 859"/>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1" name="矩形 860"/>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2" name="矩形 861"/>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3" name="矩形 862"/>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64" name="组合 863"/>
          <p:cNvGrpSpPr/>
          <p:nvPr/>
        </p:nvGrpSpPr>
        <p:grpSpPr>
          <a:xfrm>
            <a:off x="7686805" y="2663661"/>
            <a:ext cx="473075" cy="435063"/>
            <a:chOff x="2216150" y="4677866"/>
            <a:chExt cx="473075" cy="435063"/>
          </a:xfrm>
        </p:grpSpPr>
        <p:sp>
          <p:nvSpPr>
            <p:cNvPr id="865" name="矩形 864"/>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66" name="矩形 865"/>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7" name="矩形 866"/>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8" name="矩形 867"/>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9" name="矩形 868"/>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0" name="矩形 869"/>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1" name="矩形 870"/>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2" name="矩形 871"/>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3" name="矩形 872"/>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4" name="矩形 873"/>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75" name="组合 874"/>
          <p:cNvGrpSpPr/>
          <p:nvPr/>
        </p:nvGrpSpPr>
        <p:grpSpPr>
          <a:xfrm>
            <a:off x="8618202" y="2447697"/>
            <a:ext cx="473075" cy="435063"/>
            <a:chOff x="2460163" y="4778356"/>
            <a:chExt cx="473075" cy="435063"/>
          </a:xfrm>
        </p:grpSpPr>
        <p:sp>
          <p:nvSpPr>
            <p:cNvPr id="876" name="矩形 87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77" name="矩形 87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8" name="矩形 87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9" name="矩形 87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0" name="矩形 87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1" name="矩形 88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2" name="矩形 88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3" name="矩形 88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4" name="矩形 88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5" name="矩形 88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86" name="组合 885"/>
          <p:cNvGrpSpPr/>
          <p:nvPr/>
        </p:nvGrpSpPr>
        <p:grpSpPr>
          <a:xfrm>
            <a:off x="8492614" y="2557742"/>
            <a:ext cx="473075" cy="435063"/>
            <a:chOff x="2460163" y="4778356"/>
            <a:chExt cx="473075" cy="435063"/>
          </a:xfrm>
        </p:grpSpPr>
        <p:sp>
          <p:nvSpPr>
            <p:cNvPr id="887" name="矩形 88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88" name="矩形 88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9" name="矩形 88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0" name="矩形 88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1" name="矩形 89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2" name="矩形 89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3" name="矩形 89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4" name="矩形 89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5" name="矩形 89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6" name="矩形 89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97" name="组合 896"/>
          <p:cNvGrpSpPr/>
          <p:nvPr/>
        </p:nvGrpSpPr>
        <p:grpSpPr>
          <a:xfrm>
            <a:off x="8364009" y="2673682"/>
            <a:ext cx="473075" cy="435063"/>
            <a:chOff x="2460163" y="4778356"/>
            <a:chExt cx="473075" cy="435063"/>
          </a:xfrm>
        </p:grpSpPr>
        <p:sp>
          <p:nvSpPr>
            <p:cNvPr id="898" name="矩形 89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99" name="矩形 89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0" name="矩形 89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1" name="矩形 90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2" name="矩形 90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3" name="矩形 90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4" name="矩形 90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5" name="矩形 90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6" name="矩形 90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7" name="矩形 90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08" name="组合 907"/>
          <p:cNvGrpSpPr/>
          <p:nvPr/>
        </p:nvGrpSpPr>
        <p:grpSpPr>
          <a:xfrm>
            <a:off x="9287143" y="2421363"/>
            <a:ext cx="473075" cy="435063"/>
            <a:chOff x="2460163" y="4778356"/>
            <a:chExt cx="473075" cy="435063"/>
          </a:xfrm>
        </p:grpSpPr>
        <p:sp>
          <p:nvSpPr>
            <p:cNvPr id="909" name="矩形 908"/>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10" name="矩形 909"/>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1" name="矩形 910"/>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2" name="矩形 911"/>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3" name="矩形 912"/>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4" name="矩形 913"/>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5" name="矩形 914"/>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6" name="矩形 915"/>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7" name="矩形 916"/>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8" name="矩形 917"/>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19" name="组合 918"/>
          <p:cNvGrpSpPr/>
          <p:nvPr/>
        </p:nvGrpSpPr>
        <p:grpSpPr>
          <a:xfrm>
            <a:off x="9161555" y="2531408"/>
            <a:ext cx="473075" cy="435063"/>
            <a:chOff x="2460163" y="4778356"/>
            <a:chExt cx="473075" cy="435063"/>
          </a:xfrm>
        </p:grpSpPr>
        <p:sp>
          <p:nvSpPr>
            <p:cNvPr id="920" name="矩形 919"/>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1" name="矩形 920"/>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2" name="矩形 921"/>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3" name="矩形 922"/>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4" name="矩形 923"/>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5" name="矩形 924"/>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6" name="矩形 925"/>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7" name="矩形 926"/>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8" name="矩形 927"/>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9" name="矩形 928"/>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30" name="组合 929"/>
          <p:cNvGrpSpPr/>
          <p:nvPr/>
        </p:nvGrpSpPr>
        <p:grpSpPr>
          <a:xfrm>
            <a:off x="9032950" y="2647348"/>
            <a:ext cx="473075" cy="435063"/>
            <a:chOff x="2460163" y="4778356"/>
            <a:chExt cx="473075" cy="435063"/>
          </a:xfrm>
        </p:grpSpPr>
        <p:sp>
          <p:nvSpPr>
            <p:cNvPr id="931" name="矩形 930"/>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32" name="矩形 931"/>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3" name="矩形 932"/>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4" name="矩形 933"/>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5" name="矩形 934"/>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6" name="矩形 935"/>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7" name="矩形 936"/>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8" name="矩形 937"/>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9" name="矩形 938"/>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40" name="矩形 939"/>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79" name="组合 978"/>
          <p:cNvGrpSpPr/>
          <p:nvPr/>
        </p:nvGrpSpPr>
        <p:grpSpPr>
          <a:xfrm>
            <a:off x="11174363" y="1616352"/>
            <a:ext cx="842962" cy="892494"/>
            <a:chOff x="3284622" y="4165603"/>
            <a:chExt cx="842962" cy="892494"/>
          </a:xfrm>
        </p:grpSpPr>
        <p:sp>
          <p:nvSpPr>
            <p:cNvPr id="980" name="矩形 979"/>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81" name="矩形 980"/>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2" name="矩形 981"/>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3" name="矩形 982"/>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4" name="矩形 983"/>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5" name="矩形 984"/>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6" name="矩形 985"/>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7" name="矩形 986"/>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8" name="矩形 987"/>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9" name="矩形 988"/>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0" name="矩形 989"/>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1" name="矩形 990"/>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2" name="矩形 991"/>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3" name="矩形 992"/>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4" name="矩形 993"/>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5" name="矩形 994"/>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6" name="矩形 995"/>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7" name="矩形 996"/>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8" name="矩形 997"/>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9" name="矩形 998"/>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0" name="矩形 999"/>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1" name="矩形 1000"/>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2" name="矩形 1001"/>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3" name="矩形 1002"/>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4" name="矩形 1003"/>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5" name="矩形 1004"/>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6" name="矩形 1005"/>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7" name="矩形 1006"/>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8" name="矩形 1007"/>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9" name="矩形 1008"/>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0" name="矩形 1009"/>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1" name="矩形 1010"/>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2" name="矩形 1011"/>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3" name="矩形 1012"/>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4" name="矩形 1013"/>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5" name="矩形 1014"/>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6" name="矩形 1015"/>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34" name="组合 1133"/>
          <p:cNvGrpSpPr/>
          <p:nvPr/>
        </p:nvGrpSpPr>
        <p:grpSpPr>
          <a:xfrm>
            <a:off x="10911770" y="1850156"/>
            <a:ext cx="842962" cy="892494"/>
            <a:chOff x="3284622" y="4165603"/>
            <a:chExt cx="842962" cy="892494"/>
          </a:xfrm>
        </p:grpSpPr>
        <p:sp>
          <p:nvSpPr>
            <p:cNvPr id="1135" name="矩形 1134"/>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6" name="矩形 1135"/>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7" name="矩形 1136"/>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8" name="矩形 1137"/>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9" name="矩形 1138"/>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0" name="矩形 1139"/>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1" name="矩形 1140"/>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2" name="矩形 1141"/>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3" name="矩形 1142"/>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4" name="矩形 1143"/>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5" name="矩形 1144"/>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6" name="矩形 1145"/>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7" name="矩形 1146"/>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8" name="矩形 1147"/>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9" name="矩形 1148"/>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0" name="矩形 1149"/>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1" name="矩形 1150"/>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2" name="矩形 1151"/>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3" name="矩形 1152"/>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4" name="矩形 1153"/>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5" name="矩形 1154"/>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6" name="矩形 1155"/>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7" name="矩形 1156"/>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8" name="矩形 1157"/>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9" name="矩形 1158"/>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0" name="矩形 1159"/>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1" name="矩形 1160"/>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2" name="矩形 1161"/>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3" name="矩形 1162"/>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4" name="矩形 1163"/>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5" name="矩形 1164"/>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6" name="矩形 1165"/>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7" name="矩形 1166"/>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8" name="矩形 1167"/>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9" name="矩形 1168"/>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0" name="矩形 1169"/>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1" name="矩形 1170"/>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72" name="组合 1171"/>
          <p:cNvGrpSpPr/>
          <p:nvPr/>
        </p:nvGrpSpPr>
        <p:grpSpPr>
          <a:xfrm>
            <a:off x="10655681" y="2050623"/>
            <a:ext cx="842962" cy="892494"/>
            <a:chOff x="3284622" y="4165603"/>
            <a:chExt cx="842962" cy="892494"/>
          </a:xfrm>
        </p:grpSpPr>
        <p:sp>
          <p:nvSpPr>
            <p:cNvPr id="1173" name="矩形 1172"/>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4" name="矩形 1173"/>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5" name="矩形 1174"/>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6" name="矩形 1175"/>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7" name="矩形 1176"/>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8" name="矩形 1177"/>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9" name="矩形 1178"/>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0" name="矩形 1179"/>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1" name="矩形 1180"/>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2" name="矩形 1181"/>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3" name="矩形 1182"/>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4" name="矩形 1183"/>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5" name="矩形 1184"/>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6" name="矩形 1185"/>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7" name="矩形 1186"/>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8" name="矩形 1187"/>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9" name="矩形 1188"/>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0" name="矩形 1189"/>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1" name="矩形 1190"/>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2" name="矩形 1191"/>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3" name="矩形 1192"/>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4" name="矩形 1193"/>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5" name="矩形 1194"/>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6" name="矩形 1195"/>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7" name="矩形 1196"/>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8" name="矩形 1197"/>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9" name="矩形 1198"/>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0" name="矩形 1199"/>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1" name="矩形 1200"/>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2" name="矩形 1201"/>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3" name="矩形 1202"/>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4" name="矩形 1203"/>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5" name="矩形 1204"/>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6" name="矩形 1205"/>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7" name="矩形 1206"/>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8" name="矩形 1207"/>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9" name="矩形 1208"/>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210" name="组合 1209"/>
          <p:cNvGrpSpPr/>
          <p:nvPr/>
        </p:nvGrpSpPr>
        <p:grpSpPr>
          <a:xfrm>
            <a:off x="10435498" y="2303027"/>
            <a:ext cx="842962" cy="892494"/>
            <a:chOff x="3284622" y="4165603"/>
            <a:chExt cx="842962" cy="892494"/>
          </a:xfrm>
        </p:grpSpPr>
        <p:sp>
          <p:nvSpPr>
            <p:cNvPr id="1211" name="矩形 1210"/>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12" name="矩形 1211"/>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3" name="矩形 1212"/>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4" name="矩形 1213"/>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5" name="矩形 1214"/>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6" name="矩形 1215"/>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7" name="矩形 1216"/>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8" name="矩形 1217"/>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9" name="矩形 1218"/>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0" name="矩形 1219"/>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1" name="矩形 1220"/>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2" name="矩形 122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3" name="矩形 122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4" name="矩形 1223"/>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5" name="矩形 1224"/>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6" name="矩形 1225"/>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7" name="矩形 1226"/>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8" name="矩形 122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9" name="矩形 122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0" name="矩形 1229"/>
            <p:cNvSpPr/>
            <p:nvPr/>
          </p:nvSpPr>
          <p:spPr>
            <a:xfrm>
              <a:off x="3316101"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1" name="矩形 1230"/>
            <p:cNvSpPr/>
            <p:nvPr/>
          </p:nvSpPr>
          <p:spPr>
            <a:xfrm>
              <a:off x="3459049"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2" name="矩形 1231"/>
            <p:cNvSpPr/>
            <p:nvPr/>
          </p:nvSpPr>
          <p:spPr>
            <a:xfrm>
              <a:off x="3601997"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3" name="矩形 1232"/>
            <p:cNvSpPr/>
            <p:nvPr/>
          </p:nvSpPr>
          <p:spPr>
            <a:xfrm>
              <a:off x="3744945"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4" name="矩形 123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5" name="矩形 123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6" name="矩形 123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7" name="矩形 123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8" name="矩形 123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9" name="矩形 123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0" name="矩形 123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1" name="矩形 124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2" name="矩形 124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3" name="矩形 124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4" name="矩形 124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5" name="矩形 124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6" name="矩形 124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7" name="矩形 124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269" name="矩形 1268"/>
          <p:cNvSpPr/>
          <p:nvPr/>
        </p:nvSpPr>
        <p:spPr>
          <a:xfrm>
            <a:off x="1583874" y="3584062"/>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7" name="矩形 1286"/>
          <p:cNvSpPr/>
          <p:nvPr/>
        </p:nvSpPr>
        <p:spPr>
          <a:xfrm>
            <a:off x="1878053" y="3584061"/>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8" name="矩形 1287"/>
          <p:cNvSpPr/>
          <p:nvPr/>
        </p:nvSpPr>
        <p:spPr>
          <a:xfrm>
            <a:off x="3561303" y="2665229"/>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9" name="矩形 1288"/>
          <p:cNvSpPr/>
          <p:nvPr/>
        </p:nvSpPr>
        <p:spPr>
          <a:xfrm>
            <a:off x="3237035" y="2894575"/>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nvPr>
        </p:nvGraphicFramePr>
        <p:xfrm>
          <a:off x="2189512" y="4497873"/>
          <a:ext cx="8128000" cy="1854200"/>
        </p:xfrm>
        <a:graphic>
          <a:graphicData uri="http://schemas.openxmlformats.org/drawingml/2006/table">
            <a:tbl>
              <a:tblPr firstRow="1" bandRow="1">
                <a:tableStyleId>{5C22544A-7EE6-4342-B048-85BDC9FD1C3A}</a:tableStyleId>
              </a:tblPr>
              <a:tblGrid>
                <a:gridCol w="1753742">
                  <a:extLst>
                    <a:ext uri="{9D8B030D-6E8A-4147-A177-3AD203B41FA5}">
                      <a16:colId xmlns:a16="http://schemas.microsoft.com/office/drawing/2014/main" val="1257454569"/>
                    </a:ext>
                  </a:extLst>
                </a:gridCol>
                <a:gridCol w="2138232">
                  <a:extLst>
                    <a:ext uri="{9D8B030D-6E8A-4147-A177-3AD203B41FA5}">
                      <a16:colId xmlns:a16="http://schemas.microsoft.com/office/drawing/2014/main" val="3617807790"/>
                    </a:ext>
                  </a:extLst>
                </a:gridCol>
                <a:gridCol w="1088571">
                  <a:extLst>
                    <a:ext uri="{9D8B030D-6E8A-4147-A177-3AD203B41FA5}">
                      <a16:colId xmlns:a16="http://schemas.microsoft.com/office/drawing/2014/main" val="1498792934"/>
                    </a:ext>
                  </a:extLst>
                </a:gridCol>
                <a:gridCol w="3147455">
                  <a:extLst>
                    <a:ext uri="{9D8B030D-6E8A-4147-A177-3AD203B41FA5}">
                      <a16:colId xmlns:a16="http://schemas.microsoft.com/office/drawing/2014/main" val="3660080450"/>
                    </a:ext>
                  </a:extLst>
                </a:gridCol>
              </a:tblGrid>
              <a:tr h="370840">
                <a:tc>
                  <a:txBody>
                    <a:bodyPr/>
                    <a:lstStyle/>
                    <a:p>
                      <a:pPr algn="ctr"/>
                      <a:r>
                        <a:rPr lang="en-US" altLang="zh-CN" dirty="0" smtClean="0"/>
                        <a:t>NN</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Operation</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Cycles</a:t>
                      </a:r>
                      <a:endParaRPr lang="zh-CN" altLang="en-US" sz="1800" dirty="0" smtClean="0"/>
                    </a:p>
                  </a:txBody>
                  <a:tcPr anchor="ctr"/>
                </a:tc>
                <a:tc>
                  <a:txBody>
                    <a:bodyPr/>
                    <a:lstStyle/>
                    <a:p>
                      <a:pPr algn="ctr"/>
                      <a:r>
                        <a:rPr lang="en-US" altLang="zh-CN" dirty="0" smtClean="0"/>
                        <a:t>Note</a:t>
                      </a:r>
                      <a:endParaRPr lang="zh-CN" altLang="en-US" dirty="0"/>
                    </a:p>
                  </a:txBody>
                  <a:tcPr anchor="ctr"/>
                </a:tc>
                <a:extLst>
                  <a:ext uri="{0D108BD9-81ED-4DB2-BD59-A6C34878D82A}">
                    <a16:rowId xmlns:a16="http://schemas.microsoft.com/office/drawing/2014/main" val="896455266"/>
                  </a:ext>
                </a:extLst>
              </a:tr>
              <a:tr h="37084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err="1" smtClean="0"/>
                        <a:t>AlexNet</a:t>
                      </a:r>
                      <a:r>
                        <a:rPr lang="en-US" altLang="zh-CN" sz="1800" dirty="0" smtClean="0"/>
                        <a:t> Layer 5</a:t>
                      </a:r>
                      <a:endParaRPr lang="zh-CN" altLang="en-US" sz="18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Comm_IFM</a:t>
                      </a:r>
                      <a:endParaRPr lang="zh-CN" altLang="en-US" sz="1800" dirty="0" smtClean="0"/>
                    </a:p>
                  </a:txBody>
                  <a:tcPr anchor="ctr"/>
                </a:tc>
                <a:tc>
                  <a:txBody>
                    <a:bodyPr/>
                    <a:lstStyle/>
                    <a:p>
                      <a:pPr algn="ctr"/>
                      <a:r>
                        <a:rPr lang="en-US" altLang="zh-CN" dirty="0" smtClean="0"/>
                        <a:t>2,612</a:t>
                      </a:r>
                      <a:endParaRPr lang="zh-CN" altLang="en-US" dirty="0"/>
                    </a:p>
                  </a:txBody>
                  <a:tcPr anchor="ctr"/>
                </a:tc>
                <a:tc rowSpan="4">
                  <a:txBody>
                    <a:bodyPr/>
                    <a:lstStyle/>
                    <a:p>
                      <a:pPr algn="ctr"/>
                      <a:r>
                        <a:rPr lang="en-US" altLang="zh-CN" dirty="0" smtClean="0"/>
                        <a:t>Performance</a:t>
                      </a:r>
                      <a:r>
                        <a:rPr lang="en-US" altLang="zh-CN" baseline="0" dirty="0" smtClean="0"/>
                        <a:t> Dominated by</a:t>
                      </a:r>
                    </a:p>
                    <a:p>
                      <a:pPr algn="ctr"/>
                      <a:r>
                        <a:rPr lang="en-US" altLang="zh-CN" b="1" baseline="0" dirty="0" err="1" smtClean="0">
                          <a:solidFill>
                            <a:srgbClr val="C00000"/>
                          </a:solidFill>
                        </a:rPr>
                        <a:t>Comm_Weights</a:t>
                      </a:r>
                      <a:endParaRPr lang="en-US" altLang="zh-CN" b="1" baseline="0" dirty="0" smtClean="0">
                        <a:solidFill>
                          <a:srgbClr val="C00000"/>
                        </a:solidFill>
                      </a:endParaRPr>
                    </a:p>
                    <a:p>
                      <a:pPr algn="ctr"/>
                      <a:r>
                        <a:rPr lang="en-US" altLang="zh-CN" b="1" baseline="0" dirty="0" smtClean="0">
                          <a:solidFill>
                            <a:srgbClr val="0070C0"/>
                          </a:solidFill>
                        </a:rPr>
                        <a:t>Latency is 5,658</a:t>
                      </a:r>
                      <a:endParaRPr lang="zh-CN" altLang="en-US" b="1" dirty="0">
                        <a:solidFill>
                          <a:srgbClr val="0070C0"/>
                        </a:solidFill>
                      </a:endParaRPr>
                    </a:p>
                  </a:txBody>
                  <a:tcPr anchor="ctr"/>
                </a:tc>
                <a:extLst>
                  <a:ext uri="{0D108BD9-81ED-4DB2-BD59-A6C34878D82A}">
                    <a16:rowId xmlns:a16="http://schemas.microsoft.com/office/drawing/2014/main" val="3696210070"/>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Comm_Weights</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5,658</a:t>
                      </a:r>
                      <a:endParaRPr lang="zh-CN" altLang="en-US" b="1" dirty="0" smtClean="0">
                        <a:solidFill>
                          <a:srgbClr val="C00000"/>
                        </a:solidFill>
                      </a:endParaRPr>
                    </a:p>
                  </a:txBody>
                  <a:tcPr anchor="ctr"/>
                </a:tc>
                <a:tc vMerge="1">
                  <a:txBody>
                    <a:bodyPr/>
                    <a:lstStyle/>
                    <a:p>
                      <a:pPr algn="ctr"/>
                      <a:endParaRPr lang="zh-CN" altLang="en-US" dirty="0"/>
                    </a:p>
                  </a:txBody>
                  <a:tcPr anchor="ctr"/>
                </a:tc>
                <a:extLst>
                  <a:ext uri="{0D108BD9-81ED-4DB2-BD59-A6C34878D82A}">
                    <a16:rowId xmlns:a16="http://schemas.microsoft.com/office/drawing/2014/main" val="102958128"/>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Comm_OFM</a:t>
                      </a:r>
                      <a:endParaRPr lang="zh-CN" altLang="en-US" sz="1800" dirty="0" smtClean="0"/>
                    </a:p>
                  </a:txBody>
                  <a:tcPr anchor="ctr"/>
                </a:tc>
                <a:tc>
                  <a:txBody>
                    <a:bodyPr/>
                    <a:lstStyle/>
                    <a:p>
                      <a:pPr algn="ctr"/>
                      <a:r>
                        <a:rPr lang="en-US" altLang="zh-CN" dirty="0" smtClean="0"/>
                        <a:t>368</a:t>
                      </a:r>
                      <a:endParaRPr lang="zh-CN" altLang="en-US" dirty="0"/>
                    </a:p>
                  </a:txBody>
                  <a:tcPr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Computation</a:t>
                      </a:r>
                      <a:endParaRPr lang="zh-CN" altLang="en-US" sz="1800" dirty="0" smtClean="0"/>
                    </a:p>
                  </a:txBody>
                  <a:tcPr anchor="ctr"/>
                </a:tc>
                <a:tc>
                  <a:txBody>
                    <a:bodyPr/>
                    <a:lstStyle/>
                    <a:p>
                      <a:pPr algn="ctr"/>
                      <a:r>
                        <a:rPr lang="en-US" altLang="zh-CN" b="0" dirty="0" smtClean="0">
                          <a:solidFill>
                            <a:schemeClr val="tx1"/>
                          </a:solidFill>
                        </a:rPr>
                        <a:t>3,326</a:t>
                      </a:r>
                      <a:endParaRPr lang="zh-CN" altLang="en-US" b="0" dirty="0">
                        <a:solidFill>
                          <a:schemeClr val="tx1"/>
                        </a:solidFill>
                      </a:endParaRPr>
                    </a:p>
                  </a:txBody>
                  <a:tcPr anchor="ctr"/>
                </a:tc>
                <a:tc vMerge="1">
                  <a:txBody>
                    <a:bodyPr/>
                    <a:lstStyle/>
                    <a:p>
                      <a:pPr algn="ctr"/>
                      <a:endParaRPr lang="zh-CN" altLang="en-US" dirty="0"/>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4090706" y="4977109"/>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1" name="矩形 1290"/>
          <p:cNvSpPr/>
          <p:nvPr/>
        </p:nvSpPr>
        <p:spPr>
          <a:xfrm>
            <a:off x="4090706" y="5320388"/>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2" name="矩形 1291"/>
          <p:cNvSpPr/>
          <p:nvPr/>
        </p:nvSpPr>
        <p:spPr>
          <a:xfrm>
            <a:off x="4097389" y="5699079"/>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3" name="矩形 1292"/>
          <p:cNvSpPr/>
          <p:nvPr/>
        </p:nvSpPr>
        <p:spPr>
          <a:xfrm>
            <a:off x="4078306" y="6037870"/>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4" name="文本框 693"/>
          <p:cNvSpPr txBox="1"/>
          <p:nvPr/>
        </p:nvSpPr>
        <p:spPr>
          <a:xfrm>
            <a:off x="2617895" y="3491196"/>
            <a:ext cx="2672142" cy="707886"/>
          </a:xfrm>
          <a:prstGeom prst="rect">
            <a:avLst/>
          </a:prstGeom>
          <a:noFill/>
        </p:spPr>
        <p:txBody>
          <a:bodyPr wrap="none" rtlCol="0">
            <a:spAutoFit/>
          </a:bodyPr>
          <a:lstStyle/>
          <a:p>
            <a:r>
              <a:rPr lang="en-US" altLang="zh-CN" sz="2400" dirty="0" smtClean="0"/>
              <a:t>K times </a:t>
            </a:r>
          </a:p>
          <a:p>
            <a:r>
              <a:rPr lang="en-US" altLang="zh-CN" sz="1600" dirty="0" smtClean="0"/>
              <a:t>(in terms of tiling parameters)</a:t>
            </a:r>
            <a:endParaRPr lang="zh-CN" altLang="en-US" sz="1600" dirty="0"/>
          </a:p>
        </p:txBody>
      </p:sp>
      <p:sp>
        <p:nvSpPr>
          <p:cNvPr id="5" name="矩形 4"/>
          <p:cNvSpPr/>
          <p:nvPr/>
        </p:nvSpPr>
        <p:spPr>
          <a:xfrm>
            <a:off x="809626" y="1269743"/>
            <a:ext cx="3567801" cy="3083308"/>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3995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269"/>
                                        </p:tgtEl>
                                        <p:attrNameLst>
                                          <p:attrName>style.visibility</p:attrName>
                                        </p:attrNameLst>
                                      </p:cBhvr>
                                      <p:to>
                                        <p:strVal val="visible"/>
                                      </p:to>
                                    </p:set>
                                    <p:anim calcmode="lin" valueType="num">
                                      <p:cBhvr additive="base">
                                        <p:cTn id="7" dur="500" fill="hold"/>
                                        <p:tgtEl>
                                          <p:spTgt spid="1269"/>
                                        </p:tgtEl>
                                        <p:attrNameLst>
                                          <p:attrName>ppt_x</p:attrName>
                                        </p:attrNameLst>
                                      </p:cBhvr>
                                      <p:tavLst>
                                        <p:tav tm="0">
                                          <p:val>
                                            <p:strVal val="#ppt_x"/>
                                          </p:val>
                                        </p:tav>
                                        <p:tav tm="100000">
                                          <p:val>
                                            <p:strVal val="#ppt_x"/>
                                          </p:val>
                                        </p:tav>
                                      </p:tavLst>
                                    </p:anim>
                                    <p:anim calcmode="lin" valueType="num">
                                      <p:cBhvr additive="base">
                                        <p:cTn id="8" dur="500" fill="hold"/>
                                        <p:tgtEl>
                                          <p:spTgt spid="1269"/>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1287"/>
                                        </p:tgtEl>
                                        <p:attrNameLst>
                                          <p:attrName>style.visibility</p:attrName>
                                        </p:attrNameLst>
                                      </p:cBhvr>
                                      <p:to>
                                        <p:strVal val="visible"/>
                                      </p:to>
                                    </p:set>
                                    <p:anim calcmode="lin" valueType="num">
                                      <p:cBhvr additive="base">
                                        <p:cTn id="11" dur="500" fill="hold"/>
                                        <p:tgtEl>
                                          <p:spTgt spid="1287"/>
                                        </p:tgtEl>
                                        <p:attrNameLst>
                                          <p:attrName>ppt_x</p:attrName>
                                        </p:attrNameLst>
                                      </p:cBhvr>
                                      <p:tavLst>
                                        <p:tav tm="0">
                                          <p:val>
                                            <p:strVal val="#ppt_x"/>
                                          </p:val>
                                        </p:tav>
                                        <p:tav tm="100000">
                                          <p:val>
                                            <p:strVal val="#ppt_x"/>
                                          </p:val>
                                        </p:tav>
                                      </p:tavLst>
                                    </p:anim>
                                    <p:anim calcmode="lin" valueType="num">
                                      <p:cBhvr additive="base">
                                        <p:cTn id="12" dur="500" fill="hold"/>
                                        <p:tgtEl>
                                          <p:spTgt spid="128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0" presetClass="path" presetSubtype="0" accel="50000" decel="50000" fill="hold" grpId="0" nodeType="withEffect">
                                  <p:stCondLst>
                                    <p:cond delay="0"/>
                                  </p:stCondLst>
                                  <p:childTnLst>
                                    <p:animMotion origin="layout" path="M 0 0 L 0 0 C 0.00065 -0.00093 0.00143 -0.00139 0.00208 -0.00232 C 0.00221 -0.00278 0.00208 -0.00371 0.00234 -0.00417 C 0.00247 -0.00486 0.00286 -0.00509 0.00312 -0.00556 C 0.00312 -0.00648 0.00312 -0.00718 0.00339 -0.00787 C 0.00378 -0.00996 0.00417 -0.01042 0.00495 -0.01158 C 0.00495 -0.01204 0.00495 -0.01273 0.00521 -0.01296 C 0.00664 -0.01644 0.00651 -0.01574 0.00859 -0.01667 C 0.00885 -0.01713 0.00924 -0.01783 0.00964 -0.01806 C 0.01107 -0.01968 0.00964 -0.01736 0.0112 -0.01945 C 0.01146 -0.01991 0.01159 -0.0206 0.01198 -0.02083 C 0.01237 -0.0213 0.01302 -0.0213 0.01354 -0.0213 C 0.0138 -0.02176 0.01393 -0.02246 0.01432 -0.02269 C 0.01471 -0.02338 0.01641 -0.02361 0.01667 -0.02361 C 0.01719 -0.02384 0.01823 -0.02477 0.01875 -0.025 C 0.01901 -0.02523 0.0194 -0.02546 0.01979 -0.02546 C 0.02005 -0.0257 0.02018 -0.02593 0.02057 -0.02593 C 0.02266 -0.02685 0.02214 -0.02616 0.02448 -0.02732 C 0.02773 -0.0294 0.02331 -0.02708 0.0263 -0.02963 C 0.02669 -0.03009 0.02708 -0.03009 0.0276 -0.03009 C 0.02786 -0.03195 0.02786 -0.03102 0.02786 -0.03241 C 0.0276 -0.05556 0.02747 -0.07871 0.02734 -0.10185 L -0.02865 -0.10556 L -0.02865 -0.2338 L 0.13724 -0.23102 C 0.13724 -0.19954 0.13737 -0.16783 0.1375 -0.13611 " pathEditMode="relative" ptsTypes="AAAAAAAAAAAAAAAAAAAAAAAAAAA">
                                      <p:cBhvr>
                                        <p:cTn id="17" dur="1250" fill="hold"/>
                                        <p:tgtEl>
                                          <p:spTgt spid="1269"/>
                                        </p:tgtEl>
                                        <p:attrNameLst>
                                          <p:attrName>ppt_x</p:attrName>
                                          <p:attrName>ppt_y</p:attrName>
                                        </p:attrNameLst>
                                      </p:cBhvr>
                                    </p:animMotion>
                                  </p:childTnLst>
                                </p:cTn>
                              </p:par>
                              <p:par>
                                <p:cTn id="18" presetID="0" presetClass="path" presetSubtype="0" accel="50000" decel="50000" fill="hold" grpId="0" nodeType="withEffect">
                                  <p:stCondLst>
                                    <p:cond delay="0"/>
                                  </p:stCondLst>
                                  <p:childTnLst>
                                    <p:animMotion origin="layout" path="M 0 0 L 0 0 C 0.00026 -0.00532 0.00026 -0.00278 0.00026 -0.00741 L 0.00312 -0.0287 C 0.00325 -0.0537 0.00339 -0.07847 0.00365 -0.10324 L -0.05365 -0.10417 L -0.05234 -0.23287 L 0.08724 -0.23194 L 0.08802 -0.13426 " pathEditMode="relative" ptsTypes="AAAAAAAAA">
                                      <p:cBhvr>
                                        <p:cTn id="19" dur="1250" fill="hold"/>
                                        <p:tgtEl>
                                          <p:spTgt spid="1287"/>
                                        </p:tgtEl>
                                        <p:attrNameLst>
                                          <p:attrName>ppt_x</p:attrName>
                                          <p:attrName>ppt_y</p:attrName>
                                        </p:attrNameLst>
                                      </p:cBhvr>
                                    </p:animMotion>
                                  </p:childTnLst>
                                </p:cTn>
                              </p:par>
                              <p:par>
                                <p:cTn id="20" presetID="45" presetClass="entr" presetSubtype="0" fill="hold" grpId="0" nodeType="withEffect">
                                  <p:stCondLst>
                                    <p:cond delay="0"/>
                                  </p:stCondLst>
                                  <p:childTnLst>
                                    <p:set>
                                      <p:cBhvr>
                                        <p:cTn id="21" dur="1" fill="hold">
                                          <p:stCondLst>
                                            <p:cond delay="0"/>
                                          </p:stCondLst>
                                        </p:cTn>
                                        <p:tgtEl>
                                          <p:spTgt spid="1289"/>
                                        </p:tgtEl>
                                        <p:attrNameLst>
                                          <p:attrName>style.visibility</p:attrName>
                                        </p:attrNameLst>
                                      </p:cBhvr>
                                      <p:to>
                                        <p:strVal val="visible"/>
                                      </p:to>
                                    </p:set>
                                    <p:animEffect transition="in" filter="fade">
                                      <p:cBhvr>
                                        <p:cTn id="22" dur="1250"/>
                                        <p:tgtEl>
                                          <p:spTgt spid="1289"/>
                                        </p:tgtEl>
                                      </p:cBhvr>
                                    </p:animEffect>
                                    <p:anim calcmode="lin" valueType="num">
                                      <p:cBhvr>
                                        <p:cTn id="23" dur="1250" fill="hold"/>
                                        <p:tgtEl>
                                          <p:spTgt spid="1289"/>
                                        </p:tgtEl>
                                        <p:attrNameLst>
                                          <p:attrName>ppt_w</p:attrName>
                                        </p:attrNameLst>
                                      </p:cBhvr>
                                      <p:tavLst>
                                        <p:tav tm="0" fmla="#ppt_w*sin(2.5*pi*$)">
                                          <p:val>
                                            <p:fltVal val="0"/>
                                          </p:val>
                                        </p:tav>
                                        <p:tav tm="100000">
                                          <p:val>
                                            <p:fltVal val="1"/>
                                          </p:val>
                                        </p:tav>
                                      </p:tavLst>
                                    </p:anim>
                                    <p:anim calcmode="lin" valueType="num">
                                      <p:cBhvr>
                                        <p:cTn id="24" dur="1250" fill="hold"/>
                                        <p:tgtEl>
                                          <p:spTgt spid="1289"/>
                                        </p:tgtEl>
                                        <p:attrNameLst>
                                          <p:attrName>ppt_h</p:attrName>
                                        </p:attrNameLst>
                                      </p:cBhvr>
                                      <p:tavLst>
                                        <p:tav tm="0">
                                          <p:val>
                                            <p:strVal val="#ppt_h"/>
                                          </p:val>
                                        </p:tav>
                                        <p:tav tm="100000">
                                          <p:val>
                                            <p:strVal val="#ppt_h"/>
                                          </p:val>
                                        </p:tav>
                                      </p:tavLst>
                                    </p:anim>
                                  </p:childTnLst>
                                </p:cTn>
                              </p:par>
                            </p:childTnLst>
                          </p:cTn>
                        </p:par>
                        <p:par>
                          <p:cTn id="25" fill="hold">
                            <p:stCondLst>
                              <p:cond delay="1750"/>
                            </p:stCondLst>
                            <p:childTnLst>
                              <p:par>
                                <p:cTn id="26" presetID="10" presetClass="entr" presetSubtype="0" fill="hold" grpId="1" nodeType="afterEffect">
                                  <p:stCondLst>
                                    <p:cond delay="0"/>
                                  </p:stCondLst>
                                  <p:childTnLst>
                                    <p:set>
                                      <p:cBhvr>
                                        <p:cTn id="27" dur="1" fill="hold">
                                          <p:stCondLst>
                                            <p:cond delay="0"/>
                                          </p:stCondLst>
                                        </p:cTn>
                                        <p:tgtEl>
                                          <p:spTgt spid="1288"/>
                                        </p:tgtEl>
                                        <p:attrNameLst>
                                          <p:attrName>style.visibility</p:attrName>
                                        </p:attrNameLst>
                                      </p:cBhvr>
                                      <p:to>
                                        <p:strVal val="visible"/>
                                      </p:to>
                                    </p:set>
                                    <p:animEffect transition="in" filter="fade">
                                      <p:cBhvr>
                                        <p:cTn id="28" dur="500"/>
                                        <p:tgtEl>
                                          <p:spTgt spid="1288"/>
                                        </p:tgtEl>
                                      </p:cBhvr>
                                    </p:animEffect>
                                  </p:childTnLst>
                                </p:cTn>
                              </p:par>
                              <p:par>
                                <p:cTn id="29" presetID="0" presetClass="path" presetSubtype="0" accel="50000" decel="50000" fill="hold" grpId="0" nodeType="withEffect">
                                  <p:stCondLst>
                                    <p:cond delay="0"/>
                                  </p:stCondLst>
                                  <p:childTnLst>
                                    <p:animMotion origin="layout" path="M 0 0 L 0 0 C -0.00026 -0.01111 -0.00039 -0.02245 -0.00052 -0.03333 C -0.00065 -0.03542 -0.00078 -0.03727 -0.00078 -0.03889 C -0.00104 -0.04144 -0.00117 -0.04398 -0.0013 -0.0463 C -0.00156 -0.04907 -0.00156 -0.04861 -0.00182 -0.05046 C -0.00221 -0.05695 -0.00208 -0.05394 -0.00208 -0.05926 L -0.00078 -0.09907 L -0.19062 -0.09907 C -0.19076 -0.05695 -0.19089 -0.01482 -0.19089 0.02731 L -0.13333 0.03148 C -0.13346 0.05694 -0.13359 0.08241 -0.13359 0.10787 L -0.1112 0.13426 " pathEditMode="relative" ptsTypes="AAAAAAAAAAAAA">
                                      <p:cBhvr>
                                        <p:cTn id="30" dur="1500" fill="hold"/>
                                        <p:tgtEl>
                                          <p:spTgt spid="1288"/>
                                        </p:tgtEl>
                                        <p:attrNameLst>
                                          <p:attrName>ppt_x</p:attrName>
                                          <p:attrName>ppt_y</p:attrName>
                                        </p:attrNameLst>
                                      </p:cBhvr>
                                    </p:animMotion>
                                  </p:childTnLst>
                                </p:cTn>
                              </p:par>
                            </p:childTnLst>
                          </p:cTn>
                        </p:par>
                        <p:par>
                          <p:cTn id="31" fill="hold">
                            <p:stCondLst>
                              <p:cond delay="3250"/>
                            </p:stCondLst>
                            <p:childTnLst>
                              <p:par>
                                <p:cTn id="32" presetID="1" presetClass="entr" presetSubtype="0" fill="hold" grpId="0" nodeType="afterEffect">
                                  <p:stCondLst>
                                    <p:cond delay="0"/>
                                  </p:stCondLst>
                                  <p:childTnLst>
                                    <p:set>
                                      <p:cBhvr>
                                        <p:cTn id="33" dur="1" fill="hold">
                                          <p:stCondLst>
                                            <p:cond delay="0"/>
                                          </p:stCondLst>
                                        </p:cTn>
                                        <p:tgtEl>
                                          <p:spTgt spid="694"/>
                                        </p:tgtEl>
                                        <p:attrNameLst>
                                          <p:attrName>style.visibility</p:attrName>
                                        </p:attrNameLst>
                                      </p:cBhvr>
                                      <p:to>
                                        <p:strVal val="visible"/>
                                      </p:to>
                                    </p:set>
                                  </p:childTnLst>
                                </p:cTn>
                              </p:par>
                            </p:childTnLst>
                          </p:cTn>
                        </p:par>
                        <p:par>
                          <p:cTn id="34" fill="hold">
                            <p:stCondLst>
                              <p:cond delay="3250"/>
                            </p:stCondLst>
                            <p:childTnLst>
                              <p:par>
                                <p:cTn id="35" presetID="1" presetClass="exit" presetSubtype="0" fill="hold" grpId="1" nodeType="after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9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 grpId="0" animBg="1"/>
      <p:bldP spid="1269" grpId="1" animBg="1"/>
      <p:bldP spid="1287" grpId="0" animBg="1"/>
      <p:bldP spid="1287" grpId="1" animBg="1"/>
      <p:bldP spid="1288" grpId="0" animBg="1"/>
      <p:bldP spid="1288" grpId="1" animBg="1"/>
      <p:bldP spid="1289" grpId="0" animBg="1"/>
      <p:bldP spid="1290" grpId="0" animBg="1"/>
      <p:bldP spid="1291" grpId="0" animBg="1"/>
      <p:bldP spid="1292" grpId="0" animBg="1"/>
      <p:bldP spid="1293" grpId="0" animBg="1"/>
      <p:bldP spid="694" grpId="0"/>
      <p:bldP spid="5" grpId="0" animBg="1"/>
      <p:bldP spid="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97695" y="1257751"/>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7972" y="1687512"/>
              <a:ext cx="1080745" cy="461665"/>
            </a:xfrm>
            <a:prstGeom prst="rect">
              <a:avLst/>
            </a:prstGeom>
            <a:noFill/>
          </p:spPr>
          <p:txBody>
            <a:bodyPr wrap="none" rtlCol="0">
              <a:spAutoFit/>
            </a:bodyPr>
            <a:lstStyle/>
            <a:p>
              <a:r>
                <a:rPr lang="en-US" altLang="zh-CN" sz="2400" dirty="0" smtClean="0"/>
                <a:t>FPGA 1</a:t>
              </a:r>
              <a:endParaRPr lang="zh-CN" altLang="en-US" sz="2400" dirty="0"/>
            </a:p>
          </p:txBody>
        </p:sp>
        <p:sp>
          <p:nvSpPr>
            <p:cNvPr id="30" name="文本框 29"/>
            <p:cNvSpPr txBox="1"/>
            <p:nvPr/>
          </p:nvSpPr>
          <p:spPr>
            <a:xfrm>
              <a:off x="9284317" y="1681442"/>
              <a:ext cx="1080745" cy="461665"/>
            </a:xfrm>
            <a:prstGeom prst="rect">
              <a:avLst/>
            </a:prstGeom>
            <a:noFill/>
          </p:spPr>
          <p:txBody>
            <a:bodyPr wrap="none" rtlCol="0">
              <a:spAutoFit/>
            </a:bodyPr>
            <a:lstStyle/>
            <a:p>
              <a:r>
                <a:rPr lang="en-US" altLang="zh-CN" sz="2400" dirty="0" smtClean="0"/>
                <a:t>FPGA 2</a:t>
              </a:r>
              <a:endParaRPr lang="zh-CN" altLang="en-US" sz="2400" dirty="0"/>
            </a:p>
          </p:txBody>
        </p:sp>
      </p:grpSp>
      <p:sp>
        <p:nvSpPr>
          <p:cNvPr id="690" name="矩形 689"/>
          <p:cNvSpPr/>
          <p:nvPr/>
        </p:nvSpPr>
        <p:spPr>
          <a:xfrm>
            <a:off x="3952185" y="1737509"/>
            <a:ext cx="4442515" cy="18905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标题 2"/>
          <p:cNvSpPr txBox="1">
            <a:spLocks/>
          </p:cNvSpPr>
          <p:nvPr/>
        </p:nvSpPr>
        <p:spPr>
          <a:xfrm>
            <a:off x="419099" y="0"/>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Double Computation Resource cannot Double Performance</a:t>
            </a:r>
            <a:endParaRPr lang="en-US" altLang="zh-CN" sz="3200" dirty="0"/>
          </a:p>
        </p:txBody>
      </p:sp>
      <p:sp>
        <p:nvSpPr>
          <p:cNvPr id="1287" name="矩形 1286"/>
          <p:cNvSpPr/>
          <p:nvPr/>
        </p:nvSpPr>
        <p:spPr>
          <a:xfrm>
            <a:off x="2962839" y="2562330"/>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nvPr>
        </p:nvGraphicFramePr>
        <p:xfrm>
          <a:off x="111884" y="4651380"/>
          <a:ext cx="7227205" cy="1854200"/>
        </p:xfrm>
        <a:graphic>
          <a:graphicData uri="http://schemas.openxmlformats.org/drawingml/2006/table">
            <a:tbl>
              <a:tblPr firstRow="1" bandRow="1">
                <a:tableStyleId>{5C22544A-7EE6-4342-B048-85BDC9FD1C3A}</a:tableStyleId>
              </a:tblPr>
              <a:tblGrid>
                <a:gridCol w="1770776">
                  <a:extLst>
                    <a:ext uri="{9D8B030D-6E8A-4147-A177-3AD203B41FA5}">
                      <a16:colId xmlns:a16="http://schemas.microsoft.com/office/drawing/2014/main" val="1257454569"/>
                    </a:ext>
                  </a:extLst>
                </a:gridCol>
                <a:gridCol w="2159000">
                  <a:extLst>
                    <a:ext uri="{9D8B030D-6E8A-4147-A177-3AD203B41FA5}">
                      <a16:colId xmlns:a16="http://schemas.microsoft.com/office/drawing/2014/main" val="3617807790"/>
                    </a:ext>
                  </a:extLst>
                </a:gridCol>
                <a:gridCol w="1099143">
                  <a:extLst>
                    <a:ext uri="{9D8B030D-6E8A-4147-A177-3AD203B41FA5}">
                      <a16:colId xmlns:a16="http://schemas.microsoft.com/office/drawing/2014/main" val="1498792934"/>
                    </a:ext>
                  </a:extLst>
                </a:gridCol>
                <a:gridCol w="1099143">
                  <a:extLst>
                    <a:ext uri="{9D8B030D-6E8A-4147-A177-3AD203B41FA5}">
                      <a16:colId xmlns:a16="http://schemas.microsoft.com/office/drawing/2014/main" val="3540416410"/>
                    </a:ext>
                  </a:extLst>
                </a:gridCol>
                <a:gridCol w="1099143">
                  <a:extLst>
                    <a:ext uri="{9D8B030D-6E8A-4147-A177-3AD203B41FA5}">
                      <a16:colId xmlns:a16="http://schemas.microsoft.com/office/drawing/2014/main" val="777583087"/>
                    </a:ext>
                  </a:extLst>
                </a:gridCol>
              </a:tblGrid>
              <a:tr h="370840">
                <a:tc>
                  <a:txBody>
                    <a:bodyPr/>
                    <a:lstStyle/>
                    <a:p>
                      <a:pPr algn="ctr"/>
                      <a:r>
                        <a:rPr lang="en-US" altLang="zh-CN" dirty="0" smtClean="0"/>
                        <a:t>NN</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Operation</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Single</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baseline="0" dirty="0" smtClean="0"/>
                        <a:t>w/o XFER </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Note</a:t>
                      </a:r>
                      <a:endParaRPr lang="zh-CN" altLang="en-US" sz="1800" dirty="0" smtClean="0"/>
                    </a:p>
                  </a:txBody>
                  <a:tcPr anchor="ctr"/>
                </a:tc>
                <a:extLst>
                  <a:ext uri="{0D108BD9-81ED-4DB2-BD59-A6C34878D82A}">
                    <a16:rowId xmlns:a16="http://schemas.microsoft.com/office/drawing/2014/main" val="896455266"/>
                  </a:ext>
                </a:extLst>
              </a:tr>
              <a:tr h="37084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err="1" smtClean="0"/>
                        <a:t>AlexNet</a:t>
                      </a:r>
                      <a:r>
                        <a:rPr lang="en-US" altLang="zh-CN" sz="1800" dirty="0" smtClean="0"/>
                        <a:t> Layer 5</a:t>
                      </a:r>
                      <a:endParaRPr lang="zh-CN" altLang="en-US" sz="18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Comm_IFM</a:t>
                      </a:r>
                      <a:endParaRPr lang="zh-CN" altLang="en-US" sz="1800" dirty="0" smtClean="0"/>
                    </a:p>
                  </a:txBody>
                  <a:tcPr anchor="ctr"/>
                </a:tc>
                <a:tc>
                  <a:txBody>
                    <a:bodyPr/>
                    <a:lstStyle/>
                    <a:p>
                      <a:pPr algn="ctr"/>
                      <a:r>
                        <a:rPr lang="en-US" altLang="zh-CN" dirty="0" smtClean="0"/>
                        <a:t>2,612</a:t>
                      </a:r>
                      <a:endParaRPr lang="zh-CN" altLang="en-US" dirty="0"/>
                    </a:p>
                  </a:txBody>
                  <a:tcPr anchor="ctr"/>
                </a:tc>
                <a:tc>
                  <a:txBody>
                    <a:bodyPr/>
                    <a:lstStyle/>
                    <a:p>
                      <a:pPr algn="ctr"/>
                      <a:endParaRPr lang="zh-CN" altLang="en-US" dirty="0"/>
                    </a:p>
                  </a:txBody>
                  <a:tcPr anchor="ctr"/>
                </a:tc>
                <a:tc rowSpan="4">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696210070"/>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Comm_Weights</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5,658</a:t>
                      </a:r>
                      <a:endParaRPr lang="zh-CN" altLang="en-US" b="1" dirty="0" smtClean="0">
                        <a:solidFill>
                          <a:srgbClr val="C00000"/>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b="1" dirty="0" smtClean="0">
                        <a:solidFill>
                          <a:srgbClr val="C00000"/>
                        </a:solidFill>
                      </a:endParaRPr>
                    </a:p>
                  </a:txBody>
                  <a:tcPr anchor="ct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extLst>
                  <a:ext uri="{0D108BD9-81ED-4DB2-BD59-A6C34878D82A}">
                    <a16:rowId xmlns:a16="http://schemas.microsoft.com/office/drawing/2014/main" val="102958128"/>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Comm_OFM</a:t>
                      </a:r>
                      <a:endParaRPr lang="zh-CN" altLang="en-US" sz="1800" dirty="0" smtClean="0"/>
                    </a:p>
                  </a:txBody>
                  <a:tcPr anchor="ctr"/>
                </a:tc>
                <a:tc>
                  <a:txBody>
                    <a:bodyPr/>
                    <a:lstStyle/>
                    <a:p>
                      <a:pPr algn="ctr"/>
                      <a:r>
                        <a:rPr lang="en-US" altLang="zh-CN" dirty="0" smtClean="0"/>
                        <a:t>368</a:t>
                      </a:r>
                      <a:endParaRPr lang="zh-CN" altLang="en-US" dirty="0"/>
                    </a:p>
                  </a:txBody>
                  <a:tcPr anchor="ctr"/>
                </a:tc>
                <a:tc>
                  <a:txBody>
                    <a:bodyPr/>
                    <a:lstStyle/>
                    <a:p>
                      <a:pPr algn="ctr"/>
                      <a:endParaRPr lang="zh-CN" altLang="en-US" dirty="0"/>
                    </a:p>
                  </a:txBody>
                  <a:tcPr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Computation</a:t>
                      </a:r>
                      <a:endParaRPr lang="zh-CN" altLang="en-US" sz="1800" dirty="0" smtClean="0"/>
                    </a:p>
                  </a:txBody>
                  <a:tcPr anchor="ctr"/>
                </a:tc>
                <a:tc>
                  <a:txBody>
                    <a:bodyPr/>
                    <a:lstStyle/>
                    <a:p>
                      <a:pPr algn="ctr"/>
                      <a:r>
                        <a:rPr lang="en-US" altLang="zh-CN" b="0" dirty="0" smtClean="0">
                          <a:solidFill>
                            <a:schemeClr val="tx1"/>
                          </a:solidFill>
                        </a:rPr>
                        <a:t>3,326</a:t>
                      </a:r>
                      <a:endParaRPr lang="zh-CN" altLang="en-US" b="0" dirty="0">
                        <a:solidFill>
                          <a:schemeClr val="tx1"/>
                        </a:solidFill>
                      </a:endParaRPr>
                    </a:p>
                  </a:txBody>
                  <a:tcPr anchor="ctr"/>
                </a:tc>
                <a:tc>
                  <a:txBody>
                    <a:bodyPr/>
                    <a:lstStyle/>
                    <a:p>
                      <a:pPr algn="ctr"/>
                      <a:endParaRPr lang="zh-CN" altLang="en-US" b="0" dirty="0">
                        <a:solidFill>
                          <a:schemeClr val="tx1"/>
                        </a:solidFill>
                      </a:endParaRPr>
                    </a:p>
                  </a:txBody>
                  <a:tcPr anchor="ctr"/>
                </a:tc>
                <a:tc vMerge="1">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2013078" y="5130616"/>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1" name="矩形 1290"/>
          <p:cNvSpPr/>
          <p:nvPr/>
        </p:nvSpPr>
        <p:spPr>
          <a:xfrm>
            <a:off x="2013078" y="5473895"/>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2" name="矩形 1291"/>
          <p:cNvSpPr/>
          <p:nvPr/>
        </p:nvSpPr>
        <p:spPr>
          <a:xfrm>
            <a:off x="2019761" y="5852586"/>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3" name="矩形 1292"/>
          <p:cNvSpPr/>
          <p:nvPr/>
        </p:nvSpPr>
        <p:spPr>
          <a:xfrm>
            <a:off x="2000678" y="6191377"/>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右弧形箭头 8"/>
          <p:cNvSpPr/>
          <p:nvPr/>
        </p:nvSpPr>
        <p:spPr>
          <a:xfrm>
            <a:off x="10428375" y="4826307"/>
            <a:ext cx="613174" cy="1602322"/>
          </a:xfrm>
          <a:prstGeom prst="curved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solidFill>
            </a:endParaRPr>
          </a:p>
        </p:txBody>
      </p:sp>
      <p:sp>
        <p:nvSpPr>
          <p:cNvPr id="684" name="文本框 683"/>
          <p:cNvSpPr txBox="1"/>
          <p:nvPr/>
        </p:nvSpPr>
        <p:spPr>
          <a:xfrm>
            <a:off x="10990749" y="4991048"/>
            <a:ext cx="1261692" cy="1200329"/>
          </a:xfrm>
          <a:prstGeom prst="rect">
            <a:avLst/>
          </a:prstGeom>
          <a:noFill/>
        </p:spPr>
        <p:txBody>
          <a:bodyPr wrap="none" rtlCol="0">
            <a:spAutoFit/>
          </a:bodyPr>
          <a:lstStyle/>
          <a:p>
            <a:pPr algn="ctr"/>
            <a:r>
              <a:rPr lang="en-US" altLang="zh-CN" sz="2400" dirty="0" smtClean="0"/>
              <a:t>Partition</a:t>
            </a:r>
          </a:p>
          <a:p>
            <a:pPr algn="ctr"/>
            <a:r>
              <a:rPr lang="en-US" altLang="zh-CN" sz="2400" dirty="0" smtClean="0"/>
              <a:t>for</a:t>
            </a:r>
          </a:p>
          <a:p>
            <a:pPr algn="ctr"/>
            <a:r>
              <a:rPr lang="en-US" altLang="zh-CN" sz="2400" dirty="0" smtClean="0"/>
              <a:t>Parallel</a:t>
            </a:r>
            <a:endParaRPr lang="zh-CN" altLang="en-US" sz="2400" dirty="0"/>
          </a:p>
        </p:txBody>
      </p:sp>
      <p:sp>
        <p:nvSpPr>
          <p:cNvPr id="685" name="矩形 684"/>
          <p:cNvSpPr/>
          <p:nvPr/>
        </p:nvSpPr>
        <p:spPr>
          <a:xfrm>
            <a:off x="2136657" y="3560380"/>
            <a:ext cx="208483" cy="213195"/>
          </a:xfrm>
          <a:prstGeom prst="rect">
            <a:avLst/>
          </a:prstGeom>
          <a:solidFill>
            <a:schemeClr val="accent1">
              <a:lumMod val="40000"/>
              <a:lumOff val="60000"/>
            </a:schemeClr>
          </a:solidFill>
          <a:ln>
            <a:solidFill>
              <a:schemeClr val="accent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7" name="矩形 686"/>
          <p:cNvSpPr/>
          <p:nvPr/>
        </p:nvSpPr>
        <p:spPr>
          <a:xfrm>
            <a:off x="3247095" y="2562330"/>
            <a:ext cx="208483" cy="213195"/>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9" name="矩形 688"/>
          <p:cNvSpPr/>
          <p:nvPr/>
        </p:nvSpPr>
        <p:spPr>
          <a:xfrm>
            <a:off x="3224481" y="2849433"/>
            <a:ext cx="208483" cy="213195"/>
          </a:xfrm>
          <a:prstGeom prst="rect">
            <a:avLst/>
          </a:prstGeom>
          <a:solidFill>
            <a:schemeClr val="accent6">
              <a:lumMod val="40000"/>
              <a:lumOff val="6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a:stretch>
            <a:fillRect/>
          </a:stretch>
        </p:blipFill>
        <p:spPr>
          <a:xfrm>
            <a:off x="7602580" y="4579094"/>
            <a:ext cx="2669045" cy="894801"/>
          </a:xfrm>
          <a:prstGeom prst="rect">
            <a:avLst/>
          </a:prstGeom>
        </p:spPr>
      </p:pic>
      <p:pic>
        <p:nvPicPr>
          <p:cNvPr id="16" name="图片 15"/>
          <p:cNvPicPr>
            <a:picLocks noChangeAspect="1"/>
          </p:cNvPicPr>
          <p:nvPr/>
        </p:nvPicPr>
        <p:blipFill>
          <a:blip r:embed="rId5"/>
          <a:stretch>
            <a:fillRect/>
          </a:stretch>
        </p:blipFill>
        <p:spPr>
          <a:xfrm>
            <a:off x="7444000" y="5814279"/>
            <a:ext cx="2948379" cy="754195"/>
          </a:xfrm>
          <a:prstGeom prst="rect">
            <a:avLst/>
          </a:prstGeom>
        </p:spPr>
      </p:pic>
      <p:sp>
        <p:nvSpPr>
          <p:cNvPr id="691" name="矩形 690"/>
          <p:cNvSpPr/>
          <p:nvPr/>
        </p:nvSpPr>
        <p:spPr>
          <a:xfrm>
            <a:off x="2954888" y="2562329"/>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5" name="矩形 694"/>
          <p:cNvSpPr/>
          <p:nvPr/>
        </p:nvSpPr>
        <p:spPr>
          <a:xfrm>
            <a:off x="7127297" y="1263822"/>
            <a:ext cx="4442515" cy="27771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aphicFrame>
        <p:nvGraphicFramePr>
          <p:cNvPr id="18" name="表格 17"/>
          <p:cNvGraphicFramePr>
            <a:graphicFrameLocks noGrp="1"/>
          </p:cNvGraphicFramePr>
          <p:nvPr>
            <p:extLst/>
          </p:nvPr>
        </p:nvGraphicFramePr>
        <p:xfrm>
          <a:off x="5133965" y="4651380"/>
          <a:ext cx="1099143" cy="1854200"/>
        </p:xfrm>
        <a:graphic>
          <a:graphicData uri="http://schemas.openxmlformats.org/drawingml/2006/table">
            <a:tbl>
              <a:tblPr firstRow="1" bandRow="1">
                <a:tableStyleId>{5C22544A-7EE6-4342-B048-85BDC9FD1C3A}</a:tableStyleId>
              </a:tblPr>
              <a:tblGrid>
                <a:gridCol w="1099143">
                  <a:extLst>
                    <a:ext uri="{9D8B030D-6E8A-4147-A177-3AD203B41FA5}">
                      <a16:colId xmlns:a16="http://schemas.microsoft.com/office/drawing/2014/main" val="2997169191"/>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baseline="0" dirty="0" smtClean="0"/>
                        <a:t>w/o XFER </a:t>
                      </a:r>
                      <a:endParaRPr lang="zh-CN" altLang="en-US" sz="1800" dirty="0" smtClean="0"/>
                    </a:p>
                  </a:txBody>
                  <a:tcPr anchor="ctr"/>
                </a:tc>
                <a:extLst>
                  <a:ext uri="{0D108BD9-81ED-4DB2-BD59-A6C34878D82A}">
                    <a16:rowId xmlns:a16="http://schemas.microsoft.com/office/drawing/2014/main" val="54781529"/>
                  </a:ext>
                </a:extLst>
              </a:tr>
              <a:tr h="370840">
                <a:tc>
                  <a:txBody>
                    <a:bodyPr/>
                    <a:lstStyle/>
                    <a:p>
                      <a:pPr algn="ctr"/>
                      <a:r>
                        <a:rPr lang="en-US" altLang="zh-CN" dirty="0" smtClean="0"/>
                        <a:t>1,412</a:t>
                      </a:r>
                      <a:endParaRPr lang="zh-CN" altLang="en-US" dirty="0"/>
                    </a:p>
                  </a:txBody>
                  <a:tcPr anchor="ctr"/>
                </a:tc>
                <a:extLst>
                  <a:ext uri="{0D108BD9-81ED-4DB2-BD59-A6C34878D82A}">
                    <a16:rowId xmlns:a16="http://schemas.microsoft.com/office/drawing/2014/main" val="335089522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2,953</a:t>
                      </a:r>
                      <a:endParaRPr lang="zh-CN" altLang="en-US" b="1" dirty="0" smtClean="0">
                        <a:solidFill>
                          <a:srgbClr val="C00000"/>
                        </a:solidFill>
                      </a:endParaRPr>
                    </a:p>
                  </a:txBody>
                  <a:tcPr anchor="ctr"/>
                </a:tc>
                <a:extLst>
                  <a:ext uri="{0D108BD9-81ED-4DB2-BD59-A6C34878D82A}">
                    <a16:rowId xmlns:a16="http://schemas.microsoft.com/office/drawing/2014/main" val="2058867390"/>
                  </a:ext>
                </a:extLst>
              </a:tr>
              <a:tr h="370840">
                <a:tc>
                  <a:txBody>
                    <a:bodyPr/>
                    <a:lstStyle/>
                    <a:p>
                      <a:pPr algn="ctr"/>
                      <a:r>
                        <a:rPr lang="en-US" altLang="zh-CN" dirty="0" smtClean="0"/>
                        <a:t>234</a:t>
                      </a:r>
                      <a:endParaRPr lang="zh-CN" altLang="en-US" dirty="0"/>
                    </a:p>
                  </a:txBody>
                  <a:tcPr anchor="ctr"/>
                </a:tc>
                <a:extLst>
                  <a:ext uri="{0D108BD9-81ED-4DB2-BD59-A6C34878D82A}">
                    <a16:rowId xmlns:a16="http://schemas.microsoft.com/office/drawing/2014/main" val="716785447"/>
                  </a:ext>
                </a:extLst>
              </a:tr>
              <a:tr h="370840">
                <a:tc>
                  <a:txBody>
                    <a:bodyPr/>
                    <a:lstStyle/>
                    <a:p>
                      <a:pPr algn="ctr"/>
                      <a:r>
                        <a:rPr lang="en-US" altLang="zh-CN" b="0" dirty="0" smtClean="0">
                          <a:solidFill>
                            <a:schemeClr val="tx1"/>
                          </a:solidFill>
                        </a:rPr>
                        <a:t>1,782</a:t>
                      </a:r>
                      <a:endParaRPr lang="zh-CN" altLang="en-US" b="0" dirty="0">
                        <a:solidFill>
                          <a:schemeClr val="tx1"/>
                        </a:solidFill>
                      </a:endParaRPr>
                    </a:p>
                  </a:txBody>
                  <a:tcPr anchor="ctr"/>
                </a:tc>
                <a:extLst>
                  <a:ext uri="{0D108BD9-81ED-4DB2-BD59-A6C34878D82A}">
                    <a16:rowId xmlns:a16="http://schemas.microsoft.com/office/drawing/2014/main" val="4013892236"/>
                  </a:ext>
                </a:extLst>
              </a:tr>
            </a:tbl>
          </a:graphicData>
        </a:graphic>
      </p:graphicFrame>
      <p:grpSp>
        <p:nvGrpSpPr>
          <p:cNvPr id="19" name="组合 18"/>
          <p:cNvGrpSpPr/>
          <p:nvPr/>
        </p:nvGrpSpPr>
        <p:grpSpPr>
          <a:xfrm>
            <a:off x="5167211" y="1596751"/>
            <a:ext cx="6850114" cy="2312750"/>
            <a:chOff x="5167211" y="1803880"/>
            <a:chExt cx="6850114" cy="2312750"/>
          </a:xfrm>
        </p:grpSpPr>
        <p:grpSp>
          <p:nvGrpSpPr>
            <p:cNvPr id="696" name="组合 695"/>
            <p:cNvGrpSpPr/>
            <p:nvPr/>
          </p:nvGrpSpPr>
          <p:grpSpPr>
            <a:xfrm>
              <a:off x="6114143" y="1803880"/>
              <a:ext cx="842962" cy="892494"/>
              <a:chOff x="3284622" y="4165603"/>
              <a:chExt cx="842962" cy="892494"/>
            </a:xfrm>
          </p:grpSpPr>
          <p:sp>
            <p:nvSpPr>
              <p:cNvPr id="697" name="矩形 696"/>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98" name="矩形 697"/>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9" name="矩形 698"/>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0" name="矩形 699"/>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1" name="矩形 700"/>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2" name="矩形 701"/>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3" name="矩形 702"/>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4" name="矩形 703"/>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5" name="矩形 704"/>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6" name="矩形 705"/>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1" name="矩形 940"/>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2" name="矩形 94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3" name="矩形 94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4" name="矩形 943"/>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5" name="矩形 944"/>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6" name="矩形 945"/>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7" name="矩形 946"/>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8" name="矩形 94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9" name="矩形 94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0" name="矩形 949"/>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1" name="矩形 950"/>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2" name="矩形 951"/>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3" name="矩形 952"/>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4" name="矩形 95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5" name="矩形 95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6" name="矩形 95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7" name="矩形 95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8" name="矩形 95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9" name="矩形 95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0" name="矩形 95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1" name="矩形 96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2" name="矩形 96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3" name="矩形 96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4" name="矩形 96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5" name="矩形 96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6" name="矩形 96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7" name="矩形 96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68" name="组合 967"/>
            <p:cNvGrpSpPr/>
            <p:nvPr/>
          </p:nvGrpSpPr>
          <p:grpSpPr>
            <a:xfrm>
              <a:off x="5859886" y="2049660"/>
              <a:ext cx="842962" cy="892494"/>
              <a:chOff x="3284622" y="4165603"/>
              <a:chExt cx="842962" cy="892494"/>
            </a:xfrm>
          </p:grpSpPr>
          <p:sp>
            <p:nvSpPr>
              <p:cNvPr id="969" name="矩形 968"/>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0" name="矩形 969"/>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1" name="矩形 970"/>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2" name="矩形 971"/>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3" name="矩形 972"/>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4" name="矩形 973"/>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5" name="矩形 974"/>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6" name="矩形 975"/>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7" name="矩形 976"/>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8" name="矩形 977"/>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7" name="矩形 1016"/>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8" name="矩形 101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9" name="矩形 101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0" name="矩形 1019"/>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1" name="矩形 1020"/>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2" name="矩形 1021"/>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3" name="矩形 1022"/>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4" name="矩形 102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5" name="矩形 102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6" name="矩形 102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7" name="矩形 102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8" name="矩形 102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9" name="矩形 102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0" name="矩形 102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1" name="矩形 103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2" name="矩形 103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3" name="矩形 103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4" name="矩形 103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5" name="矩形 103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6" name="矩形 103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7" name="矩形 103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8" name="矩形 103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9" name="矩形 1038"/>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0" name="矩形 1039"/>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1" name="矩形 1040"/>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2" name="矩形 1041"/>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3" name="矩形 1042"/>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044" name="组合 1043"/>
            <p:cNvGrpSpPr/>
            <p:nvPr/>
          </p:nvGrpSpPr>
          <p:grpSpPr>
            <a:xfrm>
              <a:off x="5652073" y="2280607"/>
              <a:ext cx="842962" cy="892494"/>
              <a:chOff x="235744" y="4450556"/>
              <a:chExt cx="842962" cy="892494"/>
            </a:xfrm>
          </p:grpSpPr>
          <p:sp>
            <p:nvSpPr>
              <p:cNvPr id="1045" name="矩形 1044"/>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46" name="组合 1045"/>
              <p:cNvGrpSpPr/>
              <p:nvPr/>
            </p:nvGrpSpPr>
            <p:grpSpPr>
              <a:xfrm>
                <a:off x="265391" y="4479560"/>
                <a:ext cx="787572" cy="833012"/>
                <a:chOff x="837183" y="4500991"/>
                <a:chExt cx="787572" cy="833012"/>
              </a:xfrm>
            </p:grpSpPr>
            <p:sp>
              <p:nvSpPr>
                <p:cNvPr id="1047" name="矩形 1046"/>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8" name="矩形 1047"/>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9" name="矩形 1048"/>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0" name="矩形 1049"/>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1" name="矩形 1050"/>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2" name="矩形 1051"/>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3" name="矩形 1052"/>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4" name="矩形 1053"/>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5" name="矩形 1054"/>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6" name="矩形 1055"/>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7" name="矩形 1056"/>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8" name="矩形 1057"/>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9" name="矩形 1058"/>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0" name="矩形 1059"/>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1" name="矩形 1060"/>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2" name="矩形 1061"/>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3" name="矩形 1062"/>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4" name="矩形 1063"/>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5" name="矩形 1064"/>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6" name="矩形 1065"/>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7" name="矩形 1066"/>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8" name="矩形 1067"/>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9" name="矩形 1068"/>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0" name="矩形 1069"/>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1" name="矩形 1070"/>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2" name="矩形 1071"/>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3" name="矩形 1072"/>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4" name="矩形 1073"/>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5" name="矩形 1074"/>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6" name="矩形 1075"/>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7" name="矩形 1076"/>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8" name="矩形 1077"/>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9" name="矩形 1078"/>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0" name="矩形 1079"/>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1" name="矩形 1080"/>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2" name="矩形 1081"/>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1083" name="组合 1082"/>
            <p:cNvGrpSpPr/>
            <p:nvPr/>
          </p:nvGrpSpPr>
          <p:grpSpPr>
            <a:xfrm>
              <a:off x="5389357" y="2509948"/>
              <a:ext cx="842962" cy="892494"/>
              <a:chOff x="235744" y="4450556"/>
              <a:chExt cx="842962" cy="892494"/>
            </a:xfrm>
          </p:grpSpPr>
          <p:sp>
            <p:nvSpPr>
              <p:cNvPr id="1084" name="矩形 1083"/>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85" name="组合 1084"/>
              <p:cNvGrpSpPr/>
              <p:nvPr/>
            </p:nvGrpSpPr>
            <p:grpSpPr>
              <a:xfrm>
                <a:off x="265391" y="4479560"/>
                <a:ext cx="787572" cy="833012"/>
                <a:chOff x="837183" y="4500991"/>
                <a:chExt cx="787572" cy="833012"/>
              </a:xfrm>
            </p:grpSpPr>
            <p:sp>
              <p:nvSpPr>
                <p:cNvPr id="1086" name="矩形 1085"/>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7" name="矩形 1086"/>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8" name="矩形 1087"/>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9" name="矩形 1088"/>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0" name="矩形 1089"/>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1" name="矩形 1090"/>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2" name="矩形 1091"/>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3" name="矩形 1092"/>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4" name="矩形 1093"/>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5" name="矩形 1094"/>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6" name="矩形 1095"/>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7" name="矩形 1096"/>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8" name="矩形 1097"/>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9" name="矩形 1098"/>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0" name="矩形 1099"/>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1" name="矩形 1100"/>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2" name="矩形 1101"/>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3" name="矩形 1102"/>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4" name="矩形 1103"/>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5" name="矩形 1104"/>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6" name="矩形 1105"/>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7" name="矩形 1106"/>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8" name="矩形 1107"/>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9" name="矩形 1108"/>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0" name="矩形 1109"/>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1" name="矩形 1110"/>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2" name="矩形 1111"/>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3" name="矩形 1112"/>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4" name="矩形 1113"/>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5" name="矩形 1114"/>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6" name="矩形 1115"/>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7" name="矩形 1116"/>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8" name="矩形 1117"/>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9" name="矩形 1118"/>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0" name="矩形 1119"/>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1" name="矩形 1120"/>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1122" name="组合 1121"/>
            <p:cNvGrpSpPr/>
            <p:nvPr/>
          </p:nvGrpSpPr>
          <p:grpSpPr>
            <a:xfrm>
              <a:off x="5167211" y="2713499"/>
              <a:ext cx="842962" cy="892494"/>
              <a:chOff x="235744" y="4450556"/>
              <a:chExt cx="842962" cy="892494"/>
            </a:xfrm>
          </p:grpSpPr>
          <p:sp>
            <p:nvSpPr>
              <p:cNvPr id="1123" name="矩形 1122"/>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124" name="组合 1123"/>
              <p:cNvGrpSpPr/>
              <p:nvPr/>
            </p:nvGrpSpPr>
            <p:grpSpPr>
              <a:xfrm>
                <a:off x="265391" y="4479560"/>
                <a:ext cx="787572" cy="833012"/>
                <a:chOff x="837183" y="4500991"/>
                <a:chExt cx="787572" cy="833012"/>
              </a:xfrm>
            </p:grpSpPr>
            <p:sp>
              <p:nvSpPr>
                <p:cNvPr id="1125" name="矩形 1124"/>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6" name="矩形 1125"/>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7" name="矩形 1126"/>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8" name="矩形 1127"/>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9" name="矩形 1128"/>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0" name="矩形 1129"/>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1" name="矩形 1130"/>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2" name="矩形 1131"/>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3" name="矩形 1132"/>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8" name="矩形 1247"/>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9" name="矩形 1248"/>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0" name="矩形 1249"/>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1" name="矩形 1250"/>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2" name="矩形 1251"/>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3" name="矩形 1252"/>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4" name="矩形 1253"/>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5" name="矩形 1254"/>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6" name="矩形 1255"/>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7" name="矩形 1256"/>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8" name="矩形 1257"/>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9" name="矩形 1258"/>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0" name="矩形 1259"/>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1" name="矩形 1260"/>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2" name="矩形 1261"/>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3" name="矩形 1262"/>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4" name="矩形 1263"/>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5" name="矩形 1264"/>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6" name="矩形 1265"/>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7" name="矩形 1266"/>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8" name="矩形 1267"/>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0" name="矩形 1269"/>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1" name="矩形 1270"/>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2" name="矩形 1271"/>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3" name="矩形 1272"/>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4" name="矩形 1273"/>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5" name="矩形 1274"/>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1276" name="文本框 1275"/>
            <p:cNvSpPr txBox="1"/>
            <p:nvPr/>
          </p:nvSpPr>
          <p:spPr>
            <a:xfrm>
              <a:off x="5779836" y="3654965"/>
              <a:ext cx="665567" cy="461665"/>
            </a:xfrm>
            <a:prstGeom prst="rect">
              <a:avLst/>
            </a:prstGeom>
            <a:noFill/>
          </p:spPr>
          <p:txBody>
            <a:bodyPr wrap="none" rtlCol="0">
              <a:spAutoFit/>
            </a:bodyPr>
            <a:lstStyle/>
            <a:p>
              <a:r>
                <a:rPr lang="en-US" altLang="zh-CN" sz="2400" dirty="0" smtClean="0"/>
                <a:t>IFM</a:t>
              </a:r>
              <a:endParaRPr lang="zh-CN" altLang="en-US" sz="2400" dirty="0"/>
            </a:p>
          </p:txBody>
        </p:sp>
        <p:sp>
          <p:nvSpPr>
            <p:cNvPr id="1277" name="文本框 1276"/>
            <p:cNvSpPr txBox="1"/>
            <p:nvPr/>
          </p:nvSpPr>
          <p:spPr>
            <a:xfrm>
              <a:off x="8114955" y="3616994"/>
              <a:ext cx="1198020" cy="461665"/>
            </a:xfrm>
            <a:prstGeom prst="rect">
              <a:avLst/>
            </a:prstGeom>
            <a:noFill/>
          </p:spPr>
          <p:txBody>
            <a:bodyPr wrap="none" rtlCol="0">
              <a:spAutoFit/>
            </a:bodyPr>
            <a:lstStyle/>
            <a:p>
              <a:r>
                <a:rPr lang="en-US" altLang="zh-CN" sz="2400" dirty="0" smtClean="0"/>
                <a:t>Weights</a:t>
              </a:r>
              <a:endParaRPr lang="zh-CN" altLang="en-US" sz="2400" dirty="0"/>
            </a:p>
          </p:txBody>
        </p:sp>
        <p:sp>
          <p:nvSpPr>
            <p:cNvPr id="1278" name="文本框 1277"/>
            <p:cNvSpPr txBox="1"/>
            <p:nvPr/>
          </p:nvSpPr>
          <p:spPr>
            <a:xfrm>
              <a:off x="10428170" y="3616994"/>
              <a:ext cx="792205" cy="461665"/>
            </a:xfrm>
            <a:prstGeom prst="rect">
              <a:avLst/>
            </a:prstGeom>
            <a:noFill/>
          </p:spPr>
          <p:txBody>
            <a:bodyPr wrap="none" rtlCol="0">
              <a:spAutoFit/>
            </a:bodyPr>
            <a:lstStyle/>
            <a:p>
              <a:r>
                <a:rPr lang="en-US" altLang="zh-CN" sz="2400" dirty="0" smtClean="0"/>
                <a:t>OFM</a:t>
              </a:r>
              <a:endParaRPr lang="zh-CN" altLang="en-US" sz="2400" dirty="0"/>
            </a:p>
          </p:txBody>
        </p:sp>
        <p:grpSp>
          <p:nvGrpSpPr>
            <p:cNvPr id="1279" name="组合 1278"/>
            <p:cNvGrpSpPr/>
            <p:nvPr/>
          </p:nvGrpSpPr>
          <p:grpSpPr>
            <a:xfrm>
              <a:off x="7726637" y="2306055"/>
              <a:ext cx="473075" cy="435063"/>
              <a:chOff x="2216150" y="4677866"/>
              <a:chExt cx="473075" cy="435063"/>
            </a:xfrm>
          </p:grpSpPr>
          <p:sp>
            <p:nvSpPr>
              <p:cNvPr id="1280" name="矩形 127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81" name="矩形 128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2" name="矩形 128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3" name="矩形 128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4" name="矩形 128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5" name="矩形 128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6" name="矩形 128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4" name="矩形 1293"/>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5" name="矩形 1294"/>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6" name="矩形 1295"/>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297" name="组合 1296"/>
            <p:cNvGrpSpPr/>
            <p:nvPr/>
          </p:nvGrpSpPr>
          <p:grpSpPr>
            <a:xfrm>
              <a:off x="7597907" y="2413791"/>
              <a:ext cx="473075" cy="435063"/>
              <a:chOff x="2216150" y="4677866"/>
              <a:chExt cx="473075" cy="435063"/>
            </a:xfrm>
          </p:grpSpPr>
          <p:sp>
            <p:nvSpPr>
              <p:cNvPr id="1298" name="矩形 1297"/>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99" name="矩形 1298"/>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0" name="矩形 1299"/>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1" name="矩形 1300"/>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2" name="矩形 1301"/>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3" name="矩形 1302"/>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4" name="矩形 1303"/>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5" name="矩形 1304"/>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6" name="矩形 1305"/>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7" name="矩形 1306"/>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08" name="组合 1307"/>
            <p:cNvGrpSpPr/>
            <p:nvPr/>
          </p:nvGrpSpPr>
          <p:grpSpPr>
            <a:xfrm>
              <a:off x="7469177" y="2513813"/>
              <a:ext cx="473075" cy="435063"/>
              <a:chOff x="2216150" y="4677866"/>
              <a:chExt cx="473075" cy="435063"/>
            </a:xfrm>
          </p:grpSpPr>
          <p:sp>
            <p:nvSpPr>
              <p:cNvPr id="1309" name="矩形 130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10" name="矩形 1309"/>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1" name="矩形 1310"/>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2" name="矩形 1311"/>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3" name="矩形 131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4" name="矩形 131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5" name="矩形 1314"/>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6" name="矩形 131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7" name="矩形 131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8" name="矩形 131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19" name="组合 1318"/>
            <p:cNvGrpSpPr/>
            <p:nvPr/>
          </p:nvGrpSpPr>
          <p:grpSpPr>
            <a:xfrm>
              <a:off x="8346875" y="2319550"/>
              <a:ext cx="473075" cy="435063"/>
              <a:chOff x="2216150" y="4677866"/>
              <a:chExt cx="473075" cy="435063"/>
            </a:xfrm>
          </p:grpSpPr>
          <p:sp>
            <p:nvSpPr>
              <p:cNvPr id="1320" name="矩形 131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21" name="矩形 132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2" name="矩形 132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3" name="矩形 132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4" name="矩形 132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5" name="矩形 132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6" name="矩形 132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7" name="矩形 132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8" name="矩形 132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9" name="矩形 132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30" name="组合 1329"/>
            <p:cNvGrpSpPr/>
            <p:nvPr/>
          </p:nvGrpSpPr>
          <p:grpSpPr>
            <a:xfrm>
              <a:off x="8218145" y="2427286"/>
              <a:ext cx="473075" cy="435063"/>
              <a:chOff x="2216150" y="4677866"/>
              <a:chExt cx="473075" cy="435063"/>
            </a:xfrm>
          </p:grpSpPr>
          <p:sp>
            <p:nvSpPr>
              <p:cNvPr id="1331" name="矩形 133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32" name="矩形 133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3" name="矩形 133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4" name="矩形 133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5" name="矩形 133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6" name="矩形 133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7" name="矩形 133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8" name="矩形 133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9" name="矩形 133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0" name="矩形 133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41" name="组合 1340"/>
            <p:cNvGrpSpPr/>
            <p:nvPr/>
          </p:nvGrpSpPr>
          <p:grpSpPr>
            <a:xfrm>
              <a:off x="8089415" y="2527308"/>
              <a:ext cx="473075" cy="435063"/>
              <a:chOff x="2216150" y="4677866"/>
              <a:chExt cx="473075" cy="435063"/>
            </a:xfrm>
          </p:grpSpPr>
          <p:sp>
            <p:nvSpPr>
              <p:cNvPr id="1342" name="矩形 134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43" name="矩形 134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4" name="矩形 134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5" name="矩形 134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6" name="矩形 134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7" name="矩形 134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8" name="矩形 134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9" name="矩形 134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0" name="矩形 134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1" name="矩形 135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52" name="组合 1351"/>
            <p:cNvGrpSpPr/>
            <p:nvPr/>
          </p:nvGrpSpPr>
          <p:grpSpPr>
            <a:xfrm>
              <a:off x="9020812" y="2311344"/>
              <a:ext cx="473075" cy="435063"/>
              <a:chOff x="2460163" y="4778356"/>
              <a:chExt cx="473075" cy="435063"/>
            </a:xfrm>
          </p:grpSpPr>
          <p:sp>
            <p:nvSpPr>
              <p:cNvPr id="1353" name="矩形 1352"/>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54" name="矩形 1353"/>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5" name="矩形 1354"/>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6" name="矩形 1355"/>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7" name="矩形 1356"/>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8" name="矩形 1357"/>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9" name="矩形 1358"/>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0" name="矩形 1359"/>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1" name="矩形 1360"/>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2" name="矩形 1361"/>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63" name="组合 1362"/>
            <p:cNvGrpSpPr/>
            <p:nvPr/>
          </p:nvGrpSpPr>
          <p:grpSpPr>
            <a:xfrm>
              <a:off x="8895224" y="2421389"/>
              <a:ext cx="473075" cy="435063"/>
              <a:chOff x="2460163" y="4778356"/>
              <a:chExt cx="473075" cy="435063"/>
            </a:xfrm>
          </p:grpSpPr>
          <p:sp>
            <p:nvSpPr>
              <p:cNvPr id="1364" name="矩形 1363"/>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65" name="矩形 1364"/>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6" name="矩形 1365"/>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7" name="矩形 1366"/>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8" name="矩形 1367"/>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9" name="矩形 1368"/>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0" name="矩形 1369"/>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1" name="矩形 1370"/>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2" name="矩形 1371"/>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3" name="矩形 1372"/>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74" name="组合 1373"/>
            <p:cNvGrpSpPr/>
            <p:nvPr/>
          </p:nvGrpSpPr>
          <p:grpSpPr>
            <a:xfrm>
              <a:off x="8766619" y="2537329"/>
              <a:ext cx="473075" cy="435063"/>
              <a:chOff x="2460163" y="4778356"/>
              <a:chExt cx="473075" cy="435063"/>
            </a:xfrm>
          </p:grpSpPr>
          <p:sp>
            <p:nvSpPr>
              <p:cNvPr id="1375" name="矩形 137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76" name="矩形 137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7" name="矩形 1376"/>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8" name="矩形 1377"/>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9" name="矩形 1378"/>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0" name="矩形 1379"/>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1" name="矩形 1380"/>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2" name="矩形 1381"/>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3" name="矩形 1382"/>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4" name="矩形 1383"/>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85" name="组合 1384"/>
            <p:cNvGrpSpPr/>
            <p:nvPr/>
          </p:nvGrpSpPr>
          <p:grpSpPr>
            <a:xfrm>
              <a:off x="9689753" y="2285010"/>
              <a:ext cx="473075" cy="435063"/>
              <a:chOff x="2460163" y="4778356"/>
              <a:chExt cx="473075" cy="435063"/>
            </a:xfrm>
          </p:grpSpPr>
          <p:sp>
            <p:nvSpPr>
              <p:cNvPr id="1386" name="矩形 138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87" name="矩形 138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8" name="矩形 138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9" name="矩形 138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0" name="矩形 138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1" name="矩形 139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2" name="矩形 139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3" name="矩形 139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4" name="矩形 139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5" name="矩形 139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96" name="组合 1395"/>
            <p:cNvGrpSpPr/>
            <p:nvPr/>
          </p:nvGrpSpPr>
          <p:grpSpPr>
            <a:xfrm>
              <a:off x="9564165" y="2395055"/>
              <a:ext cx="473075" cy="435063"/>
              <a:chOff x="2460163" y="4778356"/>
              <a:chExt cx="473075" cy="435063"/>
            </a:xfrm>
          </p:grpSpPr>
          <p:sp>
            <p:nvSpPr>
              <p:cNvPr id="1397" name="矩形 139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98" name="矩形 139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9" name="矩形 139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0" name="矩形 139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1" name="矩形 140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2" name="矩形 140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3" name="矩形 140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4" name="矩形 140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5" name="矩形 140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6" name="矩形 140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07" name="组合 1406"/>
            <p:cNvGrpSpPr/>
            <p:nvPr/>
          </p:nvGrpSpPr>
          <p:grpSpPr>
            <a:xfrm>
              <a:off x="9435560" y="2510995"/>
              <a:ext cx="473075" cy="435063"/>
              <a:chOff x="2460163" y="4778356"/>
              <a:chExt cx="473075" cy="435063"/>
            </a:xfrm>
          </p:grpSpPr>
          <p:sp>
            <p:nvSpPr>
              <p:cNvPr id="1408" name="矩形 140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09" name="矩形 140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0" name="矩形 140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1" name="矩形 141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2" name="矩形 141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3" name="矩形 141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4" name="矩形 141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5" name="矩形 141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6" name="矩形 141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7" name="矩形 141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18" name="组合 1417"/>
            <p:cNvGrpSpPr/>
            <p:nvPr/>
          </p:nvGrpSpPr>
          <p:grpSpPr>
            <a:xfrm>
              <a:off x="7324027" y="2637545"/>
              <a:ext cx="473075" cy="435063"/>
              <a:chOff x="2216150" y="4677866"/>
              <a:chExt cx="473075" cy="435063"/>
            </a:xfrm>
          </p:grpSpPr>
          <p:sp>
            <p:nvSpPr>
              <p:cNvPr id="1419" name="矩形 141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20" name="矩形 1419"/>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1" name="矩形 1420"/>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2" name="矩形 1421"/>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3" name="矩形 142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4" name="矩形 142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5" name="矩形 1424"/>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6" name="矩形 142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7" name="矩形 142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8" name="矩形 142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29" name="组合 1428"/>
            <p:cNvGrpSpPr/>
            <p:nvPr/>
          </p:nvGrpSpPr>
          <p:grpSpPr>
            <a:xfrm>
              <a:off x="7195297" y="2745281"/>
              <a:ext cx="473075" cy="435063"/>
              <a:chOff x="2216150" y="4677866"/>
              <a:chExt cx="473075" cy="435063"/>
            </a:xfrm>
          </p:grpSpPr>
          <p:sp>
            <p:nvSpPr>
              <p:cNvPr id="1430" name="矩形 142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1" name="矩形 143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2" name="矩形 143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3" name="矩形 143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4" name="矩形 143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5" name="矩形 143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6" name="矩形 143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7" name="矩形 143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8" name="矩形 143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9" name="矩形 143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40" name="组合 1439"/>
            <p:cNvGrpSpPr/>
            <p:nvPr/>
          </p:nvGrpSpPr>
          <p:grpSpPr>
            <a:xfrm>
              <a:off x="7066567" y="2845303"/>
              <a:ext cx="473075" cy="435063"/>
              <a:chOff x="2216150" y="4677866"/>
              <a:chExt cx="473075" cy="435063"/>
            </a:xfrm>
          </p:grpSpPr>
          <p:sp>
            <p:nvSpPr>
              <p:cNvPr id="1441" name="矩形 144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42" name="矩形 144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3" name="矩形 144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4" name="矩形 144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5" name="矩形 144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6" name="矩形 144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7" name="矩形 144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8" name="矩形 144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9" name="矩形 144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0" name="矩形 144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51" name="组合 1450"/>
            <p:cNvGrpSpPr/>
            <p:nvPr/>
          </p:nvGrpSpPr>
          <p:grpSpPr>
            <a:xfrm>
              <a:off x="7944265" y="2651040"/>
              <a:ext cx="473075" cy="435063"/>
              <a:chOff x="2216150" y="4677866"/>
              <a:chExt cx="473075" cy="435063"/>
            </a:xfrm>
          </p:grpSpPr>
          <p:sp>
            <p:nvSpPr>
              <p:cNvPr id="1452" name="矩形 145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53" name="矩形 145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4" name="矩形 145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5" name="矩形 145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6" name="矩形 145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7" name="矩形 145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8" name="矩形 145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9" name="矩形 145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0" name="矩形 145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1" name="矩形 146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62" name="组合 1461"/>
            <p:cNvGrpSpPr/>
            <p:nvPr/>
          </p:nvGrpSpPr>
          <p:grpSpPr>
            <a:xfrm>
              <a:off x="7815535" y="2758776"/>
              <a:ext cx="473075" cy="435063"/>
              <a:chOff x="2216150" y="4677866"/>
              <a:chExt cx="473075" cy="435063"/>
            </a:xfrm>
          </p:grpSpPr>
          <p:sp>
            <p:nvSpPr>
              <p:cNvPr id="1463" name="矩形 1462"/>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64" name="矩形 1463"/>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5" name="矩形 1464"/>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6" name="矩形 1465"/>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7" name="矩形 1466"/>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8" name="矩形 1467"/>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9" name="矩形 1468"/>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0" name="矩形 1469"/>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1" name="矩形 1470"/>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2" name="矩形 1471"/>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73" name="组合 1472"/>
            <p:cNvGrpSpPr/>
            <p:nvPr/>
          </p:nvGrpSpPr>
          <p:grpSpPr>
            <a:xfrm>
              <a:off x="7686805" y="2858798"/>
              <a:ext cx="473075" cy="435063"/>
              <a:chOff x="2216150" y="4677866"/>
              <a:chExt cx="473075" cy="435063"/>
            </a:xfrm>
          </p:grpSpPr>
          <p:sp>
            <p:nvSpPr>
              <p:cNvPr id="1474" name="矩形 1473"/>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75" name="矩形 1474"/>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6" name="矩形 1475"/>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7" name="矩形 1476"/>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8" name="矩形 1477"/>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9" name="矩形 1478"/>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0" name="矩形 1479"/>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1" name="矩形 1480"/>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2" name="矩形 1481"/>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3" name="矩形 1482"/>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84" name="组合 1483"/>
            <p:cNvGrpSpPr/>
            <p:nvPr/>
          </p:nvGrpSpPr>
          <p:grpSpPr>
            <a:xfrm>
              <a:off x="8618202" y="2642834"/>
              <a:ext cx="473075" cy="435063"/>
              <a:chOff x="2460163" y="4778356"/>
              <a:chExt cx="473075" cy="435063"/>
            </a:xfrm>
          </p:grpSpPr>
          <p:sp>
            <p:nvSpPr>
              <p:cNvPr id="1485" name="矩形 148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86" name="矩形 148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7" name="矩形 1486"/>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8" name="矩形 1487"/>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9" name="矩形 1488"/>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0" name="矩形 1489"/>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1" name="矩形 1490"/>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2" name="矩形 1491"/>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3" name="矩形 1492"/>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4" name="矩形 1493"/>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95" name="组合 1494"/>
            <p:cNvGrpSpPr/>
            <p:nvPr/>
          </p:nvGrpSpPr>
          <p:grpSpPr>
            <a:xfrm>
              <a:off x="8492614" y="2752879"/>
              <a:ext cx="473075" cy="435063"/>
              <a:chOff x="2460163" y="4778356"/>
              <a:chExt cx="473075" cy="435063"/>
            </a:xfrm>
          </p:grpSpPr>
          <p:sp>
            <p:nvSpPr>
              <p:cNvPr id="1496" name="矩形 149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97" name="矩形 149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8" name="矩形 149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9" name="矩形 149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0" name="矩形 149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1" name="矩形 150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2" name="矩形 150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3" name="矩形 150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4" name="矩形 150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5" name="矩形 150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06" name="组合 1505"/>
            <p:cNvGrpSpPr/>
            <p:nvPr/>
          </p:nvGrpSpPr>
          <p:grpSpPr>
            <a:xfrm>
              <a:off x="8364009" y="2868819"/>
              <a:ext cx="473075" cy="435063"/>
              <a:chOff x="2460163" y="4778356"/>
              <a:chExt cx="473075" cy="435063"/>
            </a:xfrm>
          </p:grpSpPr>
          <p:sp>
            <p:nvSpPr>
              <p:cNvPr id="1507" name="矩形 150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08" name="矩形 150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9" name="矩形 150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0" name="矩形 150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1" name="矩形 151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2" name="矩形 151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3" name="矩形 151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4" name="矩形 151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5" name="矩形 151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6" name="矩形 151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17" name="组合 1516"/>
            <p:cNvGrpSpPr/>
            <p:nvPr/>
          </p:nvGrpSpPr>
          <p:grpSpPr>
            <a:xfrm>
              <a:off x="9287143" y="2616500"/>
              <a:ext cx="473075" cy="435063"/>
              <a:chOff x="2460163" y="4778356"/>
              <a:chExt cx="473075" cy="435063"/>
            </a:xfrm>
          </p:grpSpPr>
          <p:sp>
            <p:nvSpPr>
              <p:cNvPr id="1518" name="矩形 151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19" name="矩形 151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0" name="矩形 151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1" name="矩形 152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2" name="矩形 152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3" name="矩形 152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4" name="矩形 152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5" name="矩形 152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6" name="矩形 152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7" name="矩形 152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28" name="组合 1527"/>
            <p:cNvGrpSpPr/>
            <p:nvPr/>
          </p:nvGrpSpPr>
          <p:grpSpPr>
            <a:xfrm>
              <a:off x="9161555" y="2726545"/>
              <a:ext cx="473075" cy="435063"/>
              <a:chOff x="2460163" y="4778356"/>
              <a:chExt cx="473075" cy="435063"/>
            </a:xfrm>
          </p:grpSpPr>
          <p:sp>
            <p:nvSpPr>
              <p:cNvPr id="1529" name="矩形 1528"/>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30" name="矩形 1529"/>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1" name="矩形 1530"/>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2" name="矩形 1531"/>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3" name="矩形 1532"/>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4" name="矩形 1533"/>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5" name="矩形 1534"/>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6" name="矩形 1535"/>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7" name="矩形 1536"/>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8" name="矩形 1537"/>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39" name="组合 1538"/>
            <p:cNvGrpSpPr/>
            <p:nvPr/>
          </p:nvGrpSpPr>
          <p:grpSpPr>
            <a:xfrm>
              <a:off x="9032950" y="2842485"/>
              <a:ext cx="473075" cy="435063"/>
              <a:chOff x="2460163" y="4778356"/>
              <a:chExt cx="473075" cy="435063"/>
            </a:xfrm>
          </p:grpSpPr>
          <p:sp>
            <p:nvSpPr>
              <p:cNvPr id="1540" name="矩形 1539"/>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41" name="矩形 1540"/>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2" name="矩形 1541"/>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3" name="矩形 1542"/>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4" name="矩形 1543"/>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5" name="矩形 1544"/>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6" name="矩形 1545"/>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7" name="矩形 1546"/>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8" name="矩形 1547"/>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9" name="矩形 1548"/>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50" name="组合 1549"/>
            <p:cNvGrpSpPr/>
            <p:nvPr/>
          </p:nvGrpSpPr>
          <p:grpSpPr>
            <a:xfrm>
              <a:off x="11174363" y="1811489"/>
              <a:ext cx="842962" cy="892494"/>
              <a:chOff x="3284622" y="4165603"/>
              <a:chExt cx="842962" cy="892494"/>
            </a:xfrm>
          </p:grpSpPr>
          <p:sp>
            <p:nvSpPr>
              <p:cNvPr id="1551" name="矩形 1550"/>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52" name="矩形 1551"/>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3" name="矩形 1552"/>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4" name="矩形 1553"/>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5" name="矩形 1554"/>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6" name="矩形 1555"/>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7" name="矩形 1556"/>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8" name="矩形 1557"/>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9" name="矩形 1558"/>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0" name="矩形 1559"/>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1" name="矩形 1560"/>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2" name="矩形 156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3" name="矩形 156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4" name="矩形 1563"/>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5" name="矩形 1564"/>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6" name="矩形 1565"/>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7" name="矩形 1566"/>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8" name="矩形 156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9" name="矩形 156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0" name="矩形 1569"/>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1" name="矩形 1570"/>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2" name="矩形 1571"/>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3" name="矩形 1572"/>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4" name="矩形 157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5" name="矩形 157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6" name="矩形 157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7" name="矩形 157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8" name="矩形 157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9" name="矩形 157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0" name="矩形 157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1" name="矩形 158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2" name="矩形 158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3" name="矩形 158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4" name="矩形 158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5" name="矩形 158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6" name="矩形 158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7" name="矩形 158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588" name="组合 1587"/>
            <p:cNvGrpSpPr/>
            <p:nvPr/>
          </p:nvGrpSpPr>
          <p:grpSpPr>
            <a:xfrm>
              <a:off x="10911770" y="2045293"/>
              <a:ext cx="842962" cy="892494"/>
              <a:chOff x="3284622" y="4165603"/>
              <a:chExt cx="842962" cy="892494"/>
            </a:xfrm>
          </p:grpSpPr>
          <p:sp>
            <p:nvSpPr>
              <p:cNvPr id="1589" name="矩形 1588"/>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90" name="矩形 1589"/>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1" name="矩形 1590"/>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2" name="矩形 1591"/>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3" name="矩形 1592"/>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4" name="矩形 1593"/>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5" name="矩形 1594"/>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6" name="矩形 1595"/>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7" name="矩形 1596"/>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8" name="矩形 1597"/>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9" name="矩形 1598"/>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0" name="矩形 1599"/>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1" name="矩形 1600"/>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2" name="矩形 1601"/>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3" name="矩形 1602"/>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4" name="矩形 1603"/>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5" name="矩形 1604"/>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6" name="矩形 1605"/>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7" name="矩形 1606"/>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8" name="矩形 1607"/>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9" name="矩形 1608"/>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0" name="矩形 1609"/>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1" name="矩形 1610"/>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2" name="矩形 1611"/>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3" name="矩形 1612"/>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4" name="矩形 1613"/>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5" name="矩形 1614"/>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6" name="矩形 1615"/>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7" name="矩形 1616"/>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8" name="矩形 1617"/>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9" name="矩形 1618"/>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0" name="矩形 1619"/>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1" name="矩形 1620"/>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2" name="矩形 1621"/>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3" name="矩形 1622"/>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4" name="矩形 1623"/>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5" name="矩形 1624"/>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626" name="组合 1625"/>
            <p:cNvGrpSpPr/>
            <p:nvPr/>
          </p:nvGrpSpPr>
          <p:grpSpPr>
            <a:xfrm>
              <a:off x="10655681" y="2245760"/>
              <a:ext cx="842962" cy="892494"/>
              <a:chOff x="3284622" y="4165603"/>
              <a:chExt cx="842962" cy="892494"/>
            </a:xfrm>
          </p:grpSpPr>
          <p:sp>
            <p:nvSpPr>
              <p:cNvPr id="1627" name="矩形 1626"/>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28" name="矩形 1627"/>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9" name="矩形 1628"/>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0" name="矩形 1629"/>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1" name="矩形 1630"/>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2" name="矩形 1631"/>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3" name="矩形 1632"/>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4" name="矩形 1633"/>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5" name="矩形 1634"/>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6" name="矩形 1635"/>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7" name="矩形 1636"/>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8" name="矩形 163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9" name="矩形 163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0" name="矩形 1639"/>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1" name="矩形 1640"/>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2" name="矩形 1641"/>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3" name="矩形 1642"/>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4" name="矩形 164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5" name="矩形 164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6" name="矩形 164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7" name="矩形 164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8" name="矩形 164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9" name="矩形 164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0" name="矩形 164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1" name="矩形 165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2" name="矩形 165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3" name="矩形 165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4" name="矩形 165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5" name="矩形 165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6" name="矩形 165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7" name="矩形 165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8" name="矩形 165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9" name="矩形 1658"/>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0" name="矩形 1659"/>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1" name="矩形 1660"/>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2" name="矩形 1661"/>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3" name="矩形 1662"/>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664" name="组合 1663"/>
            <p:cNvGrpSpPr/>
            <p:nvPr/>
          </p:nvGrpSpPr>
          <p:grpSpPr>
            <a:xfrm>
              <a:off x="10435498" y="2498164"/>
              <a:ext cx="842962" cy="892494"/>
              <a:chOff x="3284622" y="4165603"/>
              <a:chExt cx="842962" cy="892494"/>
            </a:xfrm>
          </p:grpSpPr>
          <p:sp>
            <p:nvSpPr>
              <p:cNvPr id="1665" name="矩形 1664"/>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6" name="矩形 1665"/>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7" name="矩形 1666"/>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8" name="矩形 1667"/>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9" name="矩形 1668"/>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0" name="矩形 1669"/>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1" name="矩形 1670"/>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2" name="矩形 1671"/>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3" name="矩形 1672"/>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4" name="矩形 1673"/>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5" name="矩形 1674"/>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6" name="矩形 1675"/>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7" name="矩形 1676"/>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8" name="矩形 1677"/>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9" name="矩形 1678"/>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0" name="矩形 1679"/>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1" name="矩形 1680"/>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2" name="矩形 1681"/>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3" name="矩形 1682"/>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4" name="矩形 1683"/>
              <p:cNvSpPr/>
              <p:nvPr/>
            </p:nvSpPr>
            <p:spPr>
              <a:xfrm>
                <a:off x="3316101"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5" name="矩形 1684"/>
              <p:cNvSpPr/>
              <p:nvPr/>
            </p:nvSpPr>
            <p:spPr>
              <a:xfrm>
                <a:off x="3459049"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6" name="矩形 1685"/>
              <p:cNvSpPr/>
              <p:nvPr/>
            </p:nvSpPr>
            <p:spPr>
              <a:xfrm>
                <a:off x="3601997"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7" name="矩形 1686"/>
              <p:cNvSpPr/>
              <p:nvPr/>
            </p:nvSpPr>
            <p:spPr>
              <a:xfrm>
                <a:off x="3744945"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8" name="矩形 1687"/>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9" name="矩形 1688"/>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0" name="矩形 1689"/>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1" name="矩形 1690"/>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2" name="矩形 1691"/>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3" name="矩形 1692"/>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4" name="矩形 1693"/>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5" name="矩形 1694"/>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6" name="矩形 1695"/>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7" name="矩形 1696"/>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8" name="矩形 1697"/>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9" name="矩形 1698"/>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0" name="矩形 1699"/>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1" name="矩形 1700"/>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686" name="矩形 685"/>
          <p:cNvSpPr/>
          <p:nvPr/>
        </p:nvSpPr>
        <p:spPr>
          <a:xfrm>
            <a:off x="3249681" y="2562330"/>
            <a:ext cx="200549" cy="21319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8" name="矩形 687"/>
          <p:cNvSpPr/>
          <p:nvPr/>
        </p:nvSpPr>
        <p:spPr>
          <a:xfrm>
            <a:off x="3246344" y="2844869"/>
            <a:ext cx="200549"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8" name="矩形 1287"/>
          <p:cNvSpPr/>
          <p:nvPr/>
        </p:nvSpPr>
        <p:spPr>
          <a:xfrm>
            <a:off x="2136657" y="3560381"/>
            <a:ext cx="200549"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2" name="文本框 1701"/>
          <p:cNvSpPr txBox="1"/>
          <p:nvPr/>
        </p:nvSpPr>
        <p:spPr>
          <a:xfrm>
            <a:off x="2617895" y="3479204"/>
            <a:ext cx="2672142" cy="707886"/>
          </a:xfrm>
          <a:prstGeom prst="rect">
            <a:avLst/>
          </a:prstGeom>
          <a:noFill/>
        </p:spPr>
        <p:txBody>
          <a:bodyPr wrap="none" rtlCol="0">
            <a:spAutoFit/>
          </a:bodyPr>
          <a:lstStyle/>
          <a:p>
            <a:r>
              <a:rPr lang="en-US" altLang="zh-CN" sz="2400" dirty="0" smtClean="0"/>
              <a:t>K times </a:t>
            </a:r>
          </a:p>
          <a:p>
            <a:r>
              <a:rPr lang="en-US" altLang="zh-CN" sz="1600" dirty="0" smtClean="0"/>
              <a:t>(in terms of tiling parameters)</a:t>
            </a:r>
            <a:endParaRPr lang="zh-CN" altLang="en-US" sz="1600" dirty="0"/>
          </a:p>
        </p:txBody>
      </p:sp>
      <p:graphicFrame>
        <p:nvGraphicFramePr>
          <p:cNvPr id="21" name="表格 20"/>
          <p:cNvGraphicFramePr>
            <a:graphicFrameLocks noGrp="1"/>
          </p:cNvGraphicFramePr>
          <p:nvPr>
            <p:extLst/>
          </p:nvPr>
        </p:nvGraphicFramePr>
        <p:xfrm>
          <a:off x="6245777" y="4651380"/>
          <a:ext cx="1099143" cy="1854200"/>
        </p:xfrm>
        <a:graphic>
          <a:graphicData uri="http://schemas.openxmlformats.org/drawingml/2006/table">
            <a:tbl>
              <a:tblPr firstRow="1" bandRow="1">
                <a:tableStyleId>{5C22544A-7EE6-4342-B048-85BDC9FD1C3A}</a:tableStyleId>
              </a:tblPr>
              <a:tblGrid>
                <a:gridCol w="1099143">
                  <a:extLst>
                    <a:ext uri="{9D8B030D-6E8A-4147-A177-3AD203B41FA5}">
                      <a16:colId xmlns:a16="http://schemas.microsoft.com/office/drawing/2014/main" val="2410704246"/>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Note</a:t>
                      </a:r>
                      <a:endParaRPr lang="zh-CN" altLang="en-US" sz="1800" dirty="0" smtClean="0"/>
                    </a:p>
                  </a:txBody>
                  <a:tcPr anchor="ctr"/>
                </a:tc>
                <a:extLst>
                  <a:ext uri="{0D108BD9-81ED-4DB2-BD59-A6C34878D82A}">
                    <a16:rowId xmlns:a16="http://schemas.microsoft.com/office/drawing/2014/main" val="2868519451"/>
                  </a:ext>
                </a:extLst>
              </a:tr>
              <a:tr h="1483360">
                <a:tc>
                  <a:txBody>
                    <a:bodyPr/>
                    <a:lstStyle/>
                    <a:p>
                      <a:pPr algn="ctr"/>
                      <a:r>
                        <a:rPr lang="en-US" altLang="zh-CN" b="1" dirty="0" smtClean="0">
                          <a:solidFill>
                            <a:srgbClr val="C00000"/>
                          </a:solidFill>
                        </a:rPr>
                        <a:t>1.91X</a:t>
                      </a:r>
                    </a:p>
                    <a:p>
                      <a:pPr algn="ctr"/>
                      <a:r>
                        <a:rPr lang="en-US" altLang="zh-CN" b="1" dirty="0" smtClean="0">
                          <a:solidFill>
                            <a:srgbClr val="C00000"/>
                          </a:solidFill>
                        </a:rPr>
                        <a:t>Speedup</a:t>
                      </a:r>
                      <a:endParaRPr lang="zh-CN" altLang="en-US" b="1" dirty="0">
                        <a:solidFill>
                          <a:srgbClr val="C00000"/>
                        </a:solidFill>
                      </a:endParaRPr>
                    </a:p>
                  </a:txBody>
                  <a:tcPr anchor="ctr"/>
                </a:tc>
                <a:extLst>
                  <a:ext uri="{0D108BD9-81ED-4DB2-BD59-A6C34878D82A}">
                    <a16:rowId xmlns:a16="http://schemas.microsoft.com/office/drawing/2014/main" val="1663228717"/>
                  </a:ext>
                </a:extLst>
              </a:tr>
            </a:tbl>
          </a:graphicData>
        </a:graphic>
      </p:graphicFrame>
      <mc:AlternateContent xmlns:mc="http://schemas.openxmlformats.org/markup-compatibility/2006" xmlns:a14="http://schemas.microsoft.com/office/drawing/2010/main">
        <mc:Choice Requires="a14">
          <p:sp>
            <p:nvSpPr>
              <p:cNvPr id="1705" name="文本框 1704"/>
              <p:cNvSpPr txBox="1"/>
              <p:nvPr/>
            </p:nvSpPr>
            <p:spPr>
              <a:xfrm>
                <a:off x="2692488" y="3569157"/>
                <a:ext cx="3193823" cy="1134798"/>
              </a:xfrm>
              <a:prstGeom prst="rect">
                <a:avLst/>
              </a:prstGeom>
              <a:noFill/>
            </p:spPr>
            <p:txBody>
              <a:bodyPr wrap="none" rtlCol="0">
                <a:spAutoFit/>
              </a:bodyPr>
              <a:lstStyle/>
              <a:p>
                <a14:m>
                  <m:oMath xmlns:m="http://schemas.openxmlformats.org/officeDocument/2006/math">
                    <m:d>
                      <m:dPr>
                        <m:begChr m:val="⌈"/>
                        <m:endChr m:val="⌉"/>
                        <m:ctrlPr>
                          <a:rPr lang="en-US" altLang="zh-CN" sz="2400" i="1" smtClean="0">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𝐾</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oMath>
                </a14:m>
                <a:r>
                  <a:rPr lang="en-US" altLang="zh-CN" sz="2400" dirty="0" smtClean="0"/>
                  <a:t> times </a:t>
                </a:r>
              </a:p>
              <a:p>
                <a:r>
                  <a:rPr lang="en-US" altLang="zh-CN" sz="1600" dirty="0" smtClean="0"/>
                  <a:t>(K is in terms of tiling parameters)</a:t>
                </a:r>
              </a:p>
              <a:p>
                <a:r>
                  <a:rPr lang="en-US" altLang="zh-CN" sz="1600" dirty="0" smtClean="0"/>
                  <a:t>(m is in terms of stride and padding)</a:t>
                </a:r>
                <a:endParaRPr lang="zh-CN" altLang="en-US" sz="1600" dirty="0"/>
              </a:p>
            </p:txBody>
          </p:sp>
        </mc:Choice>
        <mc:Fallback xmlns="">
          <p:sp>
            <p:nvSpPr>
              <p:cNvPr id="1705" name="文本框 1704"/>
              <p:cNvSpPr txBox="1">
                <a:spLocks noRot="1" noChangeAspect="1" noMove="1" noResize="1" noEditPoints="1" noAdjustHandles="1" noChangeArrowheads="1" noChangeShapeType="1" noTextEdit="1"/>
              </p:cNvSpPr>
              <p:nvPr/>
            </p:nvSpPr>
            <p:spPr>
              <a:xfrm>
                <a:off x="2692488" y="3569157"/>
                <a:ext cx="3193823" cy="1134798"/>
              </a:xfrm>
              <a:prstGeom prst="rect">
                <a:avLst/>
              </a:prstGeom>
              <a:blipFill>
                <a:blip r:embed="rId6"/>
                <a:stretch>
                  <a:fillRect l="-1145" b="-58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405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500"/>
                                        <p:tgtEl>
                                          <p:spTgt spid="19"/>
                                        </p:tgtEl>
                                      </p:cBhvr>
                                    </p:animEffect>
                                    <p:anim calcmode="lin" valueType="num">
                                      <p:cBhvr>
                                        <p:cTn id="7" dur="500"/>
                                        <p:tgtEl>
                                          <p:spTgt spid="19"/>
                                        </p:tgtEl>
                                        <p:attrNameLst>
                                          <p:attrName>ppt_x</p:attrName>
                                        </p:attrNameLst>
                                      </p:cBhvr>
                                      <p:tavLst>
                                        <p:tav tm="0">
                                          <p:val>
                                            <p:strVal val="ppt_x"/>
                                          </p:val>
                                        </p:tav>
                                        <p:tav tm="100000">
                                          <p:val>
                                            <p:strVal val="ppt_x"/>
                                          </p:val>
                                        </p:tav>
                                      </p:tavLst>
                                    </p:anim>
                                    <p:anim calcmode="lin" valueType="num">
                                      <p:cBhvr>
                                        <p:cTn id="8" dur="500"/>
                                        <p:tgtEl>
                                          <p:spTgt spid="19"/>
                                        </p:tgtEl>
                                        <p:attrNameLst>
                                          <p:attrName>ppt_y</p:attrName>
                                        </p:attrNameLst>
                                      </p:cBhvr>
                                      <p:tavLst>
                                        <p:tav tm="0">
                                          <p:val>
                                            <p:strVal val="ppt_y"/>
                                          </p:val>
                                        </p:tav>
                                        <p:tav tm="100000">
                                          <p:val>
                                            <p:strVal val="ppt_y+.1"/>
                                          </p:val>
                                        </p:tav>
                                      </p:tavLst>
                                    </p:anim>
                                    <p:set>
                                      <p:cBhvr>
                                        <p:cTn id="9" dur="1" fill="hold">
                                          <p:stCondLst>
                                            <p:cond delay="499"/>
                                          </p:stCondLst>
                                        </p:cTn>
                                        <p:tgtEl>
                                          <p:spTgt spid="19"/>
                                        </p:tgtEl>
                                        <p:attrNameLst>
                                          <p:attrName>style.visibility</p:attrName>
                                        </p:attrNameLst>
                                      </p:cBhvr>
                                      <p:to>
                                        <p:strVal val="hidden"/>
                                      </p:to>
                                    </p:se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69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0" nodeType="clickEffect">
                                  <p:stCondLst>
                                    <p:cond delay="0"/>
                                  </p:stCondLst>
                                  <p:childTnLst>
                                    <p:animMotion origin="layout" path="M -3.95833E-6 -4.81481E-6 L 0.6836 0.00186 " pathEditMode="relative" rAng="0" ptsTypes="AA">
                                      <p:cBhvr>
                                        <p:cTn id="31" dur="1000" fill="hold"/>
                                        <p:tgtEl>
                                          <p:spTgt spid="685"/>
                                        </p:tgtEl>
                                        <p:attrNameLst>
                                          <p:attrName>ppt_x</p:attrName>
                                          <p:attrName>ppt_y</p:attrName>
                                        </p:attrNameLst>
                                      </p:cBhvr>
                                      <p:rCtr x="34180" y="93"/>
                                    </p:animMotion>
                                  </p:childTnLst>
                                </p:cTn>
                              </p:par>
                              <p:par>
                                <p:cTn id="32" presetID="42" presetClass="path" presetSubtype="0" accel="50000" decel="50000" fill="hold" grpId="0" nodeType="withEffect">
                                  <p:stCondLst>
                                    <p:cond delay="0"/>
                                  </p:stCondLst>
                                  <p:childTnLst>
                                    <p:animMotion origin="layout" path="M 3.33333E-6 -1.11111E-6 L 0.46836 0.00509 " pathEditMode="relative" rAng="0" ptsTypes="AA">
                                      <p:cBhvr>
                                        <p:cTn id="33" dur="1000" fill="hold"/>
                                        <p:tgtEl>
                                          <p:spTgt spid="689"/>
                                        </p:tgtEl>
                                        <p:attrNameLst>
                                          <p:attrName>ppt_x</p:attrName>
                                          <p:attrName>ppt_y</p:attrName>
                                        </p:attrNameLst>
                                      </p:cBhvr>
                                      <p:rCtr x="23411" y="255"/>
                                    </p:animMotion>
                                  </p:childTnLst>
                                </p:cTn>
                              </p:par>
                              <p:par>
                                <p:cTn id="34" presetID="42" presetClass="path" presetSubtype="0" accel="50000" decel="50000" fill="hold" grpId="0" nodeType="withEffect">
                                  <p:stCondLst>
                                    <p:cond delay="0"/>
                                  </p:stCondLst>
                                  <p:childTnLst>
                                    <p:animMotion origin="layout" path="M 2.08333E-7 -4.44444E-6 L 0.46263 0.00278 " pathEditMode="relative" rAng="0" ptsTypes="AA">
                                      <p:cBhvr>
                                        <p:cTn id="35" dur="1000" fill="hold"/>
                                        <p:tgtEl>
                                          <p:spTgt spid="687"/>
                                        </p:tgtEl>
                                        <p:attrNameLst>
                                          <p:attrName>ppt_x</p:attrName>
                                          <p:attrName>ppt_y</p:attrName>
                                        </p:attrNameLst>
                                      </p:cBhvr>
                                      <p:rCtr x="23125" y="139"/>
                                    </p:animMotion>
                                  </p:childTnLst>
                                </p:cTn>
                              </p:par>
                              <p:par>
                                <p:cTn id="36" presetID="42" presetClass="path" presetSubtype="0" accel="50000" decel="50000" fill="hold" grpId="0" nodeType="withEffect">
                                  <p:stCondLst>
                                    <p:cond delay="0"/>
                                  </p:stCondLst>
                                  <p:childTnLst>
                                    <p:animMotion origin="layout" path="M -1.66667E-6 -4.44444E-6 L 0.46511 0.00278 " pathEditMode="relative" rAng="0" ptsTypes="AA">
                                      <p:cBhvr>
                                        <p:cTn id="37" dur="1000" fill="hold"/>
                                        <p:tgtEl>
                                          <p:spTgt spid="691"/>
                                        </p:tgtEl>
                                        <p:attrNameLst>
                                          <p:attrName>ppt_x</p:attrName>
                                          <p:attrName>ppt_y</p:attrName>
                                        </p:attrNameLst>
                                      </p:cBhvr>
                                      <p:rCtr x="23255" y="139"/>
                                    </p:animMotion>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702"/>
                                        </p:tgtEl>
                                      </p:cBhvr>
                                    </p:animEffect>
                                    <p:set>
                                      <p:cBhvr>
                                        <p:cTn id="42" dur="1" fill="hold">
                                          <p:stCondLst>
                                            <p:cond delay="499"/>
                                          </p:stCondLst>
                                        </p:cTn>
                                        <p:tgtEl>
                                          <p:spTgt spid="1702"/>
                                        </p:tgtEl>
                                        <p:attrNameLst>
                                          <p:attrName>style.visibility</p:attrName>
                                        </p:attrNameLst>
                                      </p:cBhvr>
                                      <p:to>
                                        <p:strVal val="hidden"/>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1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84" grpId="0"/>
      <p:bldP spid="685" grpId="0" animBg="1"/>
      <p:bldP spid="687" grpId="0" animBg="1"/>
      <p:bldP spid="689" grpId="0" animBg="1"/>
      <p:bldP spid="691" grpId="0" animBg="1"/>
      <p:bldP spid="695" grpId="0" animBg="1"/>
      <p:bldP spid="1702" grpId="0"/>
      <p:bldP spid="17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97695" y="1363872"/>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7972" y="1687512"/>
              <a:ext cx="1080745" cy="461665"/>
            </a:xfrm>
            <a:prstGeom prst="rect">
              <a:avLst/>
            </a:prstGeom>
            <a:noFill/>
          </p:spPr>
          <p:txBody>
            <a:bodyPr wrap="none" rtlCol="0">
              <a:spAutoFit/>
            </a:bodyPr>
            <a:lstStyle/>
            <a:p>
              <a:r>
                <a:rPr lang="en-US" altLang="zh-CN" sz="2400" dirty="0" smtClean="0"/>
                <a:t>FPGA 1</a:t>
              </a:r>
              <a:endParaRPr lang="zh-CN" altLang="en-US" sz="2400" dirty="0"/>
            </a:p>
          </p:txBody>
        </p:sp>
        <p:sp>
          <p:nvSpPr>
            <p:cNvPr id="30" name="文本框 29"/>
            <p:cNvSpPr txBox="1"/>
            <p:nvPr/>
          </p:nvSpPr>
          <p:spPr>
            <a:xfrm>
              <a:off x="9284317" y="1681442"/>
              <a:ext cx="1080745" cy="461665"/>
            </a:xfrm>
            <a:prstGeom prst="rect">
              <a:avLst/>
            </a:prstGeom>
            <a:noFill/>
          </p:spPr>
          <p:txBody>
            <a:bodyPr wrap="none" rtlCol="0">
              <a:spAutoFit/>
            </a:bodyPr>
            <a:lstStyle/>
            <a:p>
              <a:r>
                <a:rPr lang="en-US" altLang="zh-CN" sz="2400" dirty="0" smtClean="0"/>
                <a:t>FPGA 2</a:t>
              </a:r>
              <a:endParaRPr lang="zh-CN" altLang="en-US" sz="2400" dirty="0"/>
            </a:p>
          </p:txBody>
        </p:sp>
      </p:grpSp>
      <p:sp>
        <p:nvSpPr>
          <p:cNvPr id="13" name="标题 2"/>
          <p:cNvSpPr txBox="1">
            <a:spLocks/>
          </p:cNvSpPr>
          <p:nvPr/>
        </p:nvSpPr>
        <p:spPr>
          <a:xfrm>
            <a:off x="419099" y="106121"/>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nSpc>
                <a:spcPct val="130000"/>
              </a:lnSpc>
              <a:spcBef>
                <a:spcPts val="1800"/>
              </a:spcBef>
            </a:pPr>
            <a:r>
              <a:rPr lang="en-US" altLang="zh-CN" sz="3200" dirty="0" smtClean="0"/>
              <a:t>XFER: Achieve Super-Linear Speedup by </a:t>
            </a:r>
            <a:r>
              <a:rPr lang="en-US" altLang="zh-CN" sz="3200" u="sng" dirty="0" smtClean="0"/>
              <a:t>Transferring</a:t>
            </a:r>
            <a:r>
              <a:rPr lang="en-US" altLang="zh-CN" sz="3200" dirty="0" smtClean="0"/>
              <a:t> Accesses </a:t>
            </a:r>
            <a:br>
              <a:rPr lang="en-US" altLang="zh-CN" sz="3200" dirty="0" smtClean="0"/>
            </a:br>
            <a:r>
              <a:rPr lang="en-US" altLang="zh-CN" sz="2400" dirty="0" smtClean="0"/>
              <a:t>             —— from Off-Chip Memory to Inter-FPGA Links</a:t>
            </a:r>
            <a:endParaRPr lang="en-US" altLang="zh-CN" sz="2400" dirty="0"/>
          </a:p>
        </p:txBody>
      </p:sp>
      <p:sp>
        <p:nvSpPr>
          <p:cNvPr id="1287" name="矩形 1286"/>
          <p:cNvSpPr/>
          <p:nvPr/>
        </p:nvSpPr>
        <p:spPr>
          <a:xfrm>
            <a:off x="2962840" y="2668451"/>
            <a:ext cx="107386"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8" name="矩形 1287"/>
          <p:cNvSpPr/>
          <p:nvPr/>
        </p:nvSpPr>
        <p:spPr>
          <a:xfrm>
            <a:off x="2136657" y="3666502"/>
            <a:ext cx="205989"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nvPr>
        </p:nvGraphicFramePr>
        <p:xfrm>
          <a:off x="111881" y="4757501"/>
          <a:ext cx="8488921" cy="1854200"/>
        </p:xfrm>
        <a:graphic>
          <a:graphicData uri="http://schemas.openxmlformats.org/drawingml/2006/table">
            <a:tbl>
              <a:tblPr firstRow="1" bandRow="1">
                <a:tableStyleId>{5C22544A-7EE6-4342-B048-85BDC9FD1C3A}</a:tableStyleId>
              </a:tblPr>
              <a:tblGrid>
                <a:gridCol w="1805349">
                  <a:extLst>
                    <a:ext uri="{9D8B030D-6E8A-4147-A177-3AD203B41FA5}">
                      <a16:colId xmlns:a16="http://schemas.microsoft.com/office/drawing/2014/main" val="1257454569"/>
                    </a:ext>
                  </a:extLst>
                </a:gridCol>
                <a:gridCol w="2201152">
                  <a:extLst>
                    <a:ext uri="{9D8B030D-6E8A-4147-A177-3AD203B41FA5}">
                      <a16:colId xmlns:a16="http://schemas.microsoft.com/office/drawing/2014/main" val="3617807790"/>
                    </a:ext>
                  </a:extLst>
                </a:gridCol>
                <a:gridCol w="989195">
                  <a:extLst>
                    <a:ext uri="{9D8B030D-6E8A-4147-A177-3AD203B41FA5}">
                      <a16:colId xmlns:a16="http://schemas.microsoft.com/office/drawing/2014/main" val="1498792934"/>
                    </a:ext>
                  </a:extLst>
                </a:gridCol>
                <a:gridCol w="1129937">
                  <a:extLst>
                    <a:ext uri="{9D8B030D-6E8A-4147-A177-3AD203B41FA5}">
                      <a16:colId xmlns:a16="http://schemas.microsoft.com/office/drawing/2014/main" val="3540416410"/>
                    </a:ext>
                  </a:extLst>
                </a:gridCol>
                <a:gridCol w="1110343">
                  <a:extLst>
                    <a:ext uri="{9D8B030D-6E8A-4147-A177-3AD203B41FA5}">
                      <a16:colId xmlns:a16="http://schemas.microsoft.com/office/drawing/2014/main" val="777583087"/>
                    </a:ext>
                  </a:extLst>
                </a:gridCol>
                <a:gridCol w="1252945">
                  <a:extLst>
                    <a:ext uri="{9D8B030D-6E8A-4147-A177-3AD203B41FA5}">
                      <a16:colId xmlns:a16="http://schemas.microsoft.com/office/drawing/2014/main" val="2939310588"/>
                    </a:ext>
                  </a:extLst>
                </a:gridCol>
              </a:tblGrid>
              <a:tr h="370840">
                <a:tc>
                  <a:txBody>
                    <a:bodyPr/>
                    <a:lstStyle/>
                    <a:p>
                      <a:pPr algn="ctr"/>
                      <a:r>
                        <a:rPr lang="en-US" altLang="zh-CN" dirty="0" smtClean="0"/>
                        <a:t>NN</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Operation</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Single</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baseline="0" dirty="0" smtClean="0"/>
                        <a:t>w/o XFER </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w/ XFER</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Note</a:t>
                      </a:r>
                      <a:endParaRPr lang="zh-CN" altLang="en-US" sz="1800" dirty="0" smtClean="0"/>
                    </a:p>
                  </a:txBody>
                  <a:tcPr anchor="ctr"/>
                </a:tc>
                <a:extLst>
                  <a:ext uri="{0D108BD9-81ED-4DB2-BD59-A6C34878D82A}">
                    <a16:rowId xmlns:a16="http://schemas.microsoft.com/office/drawing/2014/main" val="896455266"/>
                  </a:ext>
                </a:extLst>
              </a:tr>
              <a:tr h="37084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err="1" smtClean="0"/>
                        <a:t>AlexNet</a:t>
                      </a:r>
                      <a:r>
                        <a:rPr lang="en-US" altLang="zh-CN" sz="1800" dirty="0" smtClean="0"/>
                        <a:t> Layer 5</a:t>
                      </a:r>
                      <a:endParaRPr lang="zh-CN" altLang="en-US" sz="18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Comm_IFM</a:t>
                      </a:r>
                      <a:endParaRPr lang="zh-CN" altLang="en-US" sz="1800" dirty="0" smtClean="0"/>
                    </a:p>
                  </a:txBody>
                  <a:tcPr anchor="ctr"/>
                </a:tc>
                <a:tc>
                  <a:txBody>
                    <a:bodyPr/>
                    <a:lstStyle/>
                    <a:p>
                      <a:pPr algn="ctr"/>
                      <a:r>
                        <a:rPr lang="en-US" altLang="zh-CN" dirty="0" smtClean="0"/>
                        <a:t>2,612</a:t>
                      </a:r>
                      <a:endParaRPr lang="zh-CN" altLang="en-US" dirty="0"/>
                    </a:p>
                  </a:txBody>
                  <a:tcPr anchor="ctr"/>
                </a:tc>
                <a:tc>
                  <a:txBody>
                    <a:bodyPr/>
                    <a:lstStyle/>
                    <a:p>
                      <a:pPr algn="ctr"/>
                      <a:r>
                        <a:rPr lang="en-US" altLang="zh-CN" dirty="0" smtClean="0"/>
                        <a:t>1,412</a:t>
                      </a:r>
                      <a:endParaRPr lang="zh-CN" altLang="en-US" dirty="0"/>
                    </a:p>
                  </a:txBody>
                  <a:tcPr anchor="ctr"/>
                </a:tc>
                <a:tc>
                  <a:txBody>
                    <a:bodyPr/>
                    <a:lstStyle/>
                    <a:p>
                      <a:pPr algn="ctr"/>
                      <a:endParaRPr lang="zh-CN" altLang="en-US" dirty="0"/>
                    </a:p>
                  </a:txBody>
                  <a:tcPr anchor="ctr"/>
                </a:tc>
                <a:tc rowSpan="4">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696210070"/>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Comm_Weights</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5,658</a:t>
                      </a:r>
                      <a:endParaRPr lang="zh-CN" altLang="en-US" b="1" dirty="0" smtClean="0">
                        <a:solidFill>
                          <a:srgbClr val="C00000"/>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2,953</a:t>
                      </a:r>
                      <a:endParaRPr lang="zh-CN" altLang="en-US" b="1" dirty="0" smtClean="0">
                        <a:solidFill>
                          <a:srgbClr val="C00000"/>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extLst>
                  <a:ext uri="{0D108BD9-81ED-4DB2-BD59-A6C34878D82A}">
                    <a16:rowId xmlns:a16="http://schemas.microsoft.com/office/drawing/2014/main" val="102958128"/>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Comm_OFM</a:t>
                      </a:r>
                      <a:endParaRPr lang="zh-CN" altLang="en-US" sz="1800" dirty="0" smtClean="0"/>
                    </a:p>
                  </a:txBody>
                  <a:tcPr anchor="ctr"/>
                </a:tc>
                <a:tc>
                  <a:txBody>
                    <a:bodyPr/>
                    <a:lstStyle/>
                    <a:p>
                      <a:pPr algn="ctr"/>
                      <a:r>
                        <a:rPr lang="en-US" altLang="zh-CN" dirty="0" smtClean="0"/>
                        <a:t>368</a:t>
                      </a:r>
                      <a:endParaRPr lang="zh-CN" altLang="en-US" dirty="0"/>
                    </a:p>
                  </a:txBody>
                  <a:tcPr anchor="ctr"/>
                </a:tc>
                <a:tc>
                  <a:txBody>
                    <a:bodyPr/>
                    <a:lstStyle/>
                    <a:p>
                      <a:pPr algn="ctr"/>
                      <a:r>
                        <a:rPr lang="en-US" altLang="zh-CN" dirty="0" smtClean="0"/>
                        <a:t>234</a:t>
                      </a:r>
                      <a:endParaRPr lang="zh-CN" altLang="en-US" dirty="0"/>
                    </a:p>
                  </a:txBody>
                  <a:tcPr anchor="ctr"/>
                </a:tc>
                <a:tc>
                  <a:txBody>
                    <a:bodyPr/>
                    <a:lstStyle/>
                    <a:p>
                      <a:pPr algn="ctr"/>
                      <a:endParaRPr lang="zh-CN" altLang="en-US" dirty="0"/>
                    </a:p>
                  </a:txBody>
                  <a:tcPr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Computation</a:t>
                      </a:r>
                      <a:endParaRPr lang="zh-CN" altLang="en-US" sz="1800" dirty="0" smtClean="0"/>
                    </a:p>
                  </a:txBody>
                  <a:tcPr anchor="ctr"/>
                </a:tc>
                <a:tc>
                  <a:txBody>
                    <a:bodyPr/>
                    <a:lstStyle/>
                    <a:p>
                      <a:pPr algn="ctr"/>
                      <a:r>
                        <a:rPr lang="en-US" altLang="zh-CN" b="0" dirty="0" smtClean="0">
                          <a:solidFill>
                            <a:schemeClr val="tx1"/>
                          </a:solidFill>
                        </a:rPr>
                        <a:t>3,326</a:t>
                      </a:r>
                      <a:endParaRPr lang="zh-CN" altLang="en-US" b="0" dirty="0">
                        <a:solidFill>
                          <a:schemeClr val="tx1"/>
                        </a:solidFill>
                      </a:endParaRPr>
                    </a:p>
                  </a:txBody>
                  <a:tcPr anchor="ctr"/>
                </a:tc>
                <a:tc>
                  <a:txBody>
                    <a:bodyPr/>
                    <a:lstStyle/>
                    <a:p>
                      <a:pPr algn="ctr"/>
                      <a:r>
                        <a:rPr lang="en-US" altLang="zh-CN" b="0" dirty="0" smtClean="0">
                          <a:solidFill>
                            <a:schemeClr val="tx1"/>
                          </a:solidFill>
                        </a:rPr>
                        <a:t>1,782</a:t>
                      </a:r>
                      <a:endParaRPr lang="zh-CN" altLang="en-US" b="0" dirty="0">
                        <a:solidFill>
                          <a:schemeClr val="tx1"/>
                        </a:solidFill>
                      </a:endParaRPr>
                    </a:p>
                  </a:txBody>
                  <a:tcPr anchor="ctr"/>
                </a:tc>
                <a:tc>
                  <a:txBody>
                    <a:bodyPr/>
                    <a:lstStyle/>
                    <a:p>
                      <a:pPr algn="ctr"/>
                      <a:endParaRPr lang="zh-CN" altLang="en-US" b="1" dirty="0">
                        <a:solidFill>
                          <a:srgbClr val="C00000"/>
                        </a:solidFill>
                      </a:endParaRPr>
                    </a:p>
                  </a:txBody>
                  <a:tcPr anchor="ctr"/>
                </a:tc>
                <a:tc vMerge="1">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2013078" y="5236737"/>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1" name="矩形 1290"/>
          <p:cNvSpPr/>
          <p:nvPr/>
        </p:nvSpPr>
        <p:spPr>
          <a:xfrm>
            <a:off x="2013078" y="5580016"/>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2" name="矩形 1291"/>
          <p:cNvSpPr/>
          <p:nvPr/>
        </p:nvSpPr>
        <p:spPr>
          <a:xfrm>
            <a:off x="2019761" y="5958707"/>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3" name="矩形 1292"/>
          <p:cNvSpPr/>
          <p:nvPr/>
        </p:nvSpPr>
        <p:spPr>
          <a:xfrm>
            <a:off x="2000678" y="6297498"/>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4" name="文本框 683"/>
          <p:cNvSpPr txBox="1"/>
          <p:nvPr/>
        </p:nvSpPr>
        <p:spPr>
          <a:xfrm>
            <a:off x="5810218" y="3664029"/>
            <a:ext cx="803425" cy="461665"/>
          </a:xfrm>
          <a:prstGeom prst="rect">
            <a:avLst/>
          </a:prstGeom>
          <a:noFill/>
        </p:spPr>
        <p:txBody>
          <a:bodyPr wrap="none" rtlCol="0">
            <a:spAutoFit/>
          </a:bodyPr>
          <a:lstStyle/>
          <a:p>
            <a:pPr algn="ctr"/>
            <a:r>
              <a:rPr lang="en-US" altLang="zh-CN" sz="2400" dirty="0" smtClean="0"/>
              <a:t>XFER</a:t>
            </a:r>
            <a:endParaRPr lang="zh-CN" altLang="en-US" sz="2400" dirty="0"/>
          </a:p>
        </p:txBody>
      </p:sp>
      <p:sp>
        <p:nvSpPr>
          <p:cNvPr id="685" name="矩形 684"/>
          <p:cNvSpPr/>
          <p:nvPr/>
        </p:nvSpPr>
        <p:spPr>
          <a:xfrm>
            <a:off x="10556993" y="3673459"/>
            <a:ext cx="205989" cy="213195"/>
          </a:xfrm>
          <a:prstGeom prst="rect">
            <a:avLst/>
          </a:prstGeom>
          <a:solidFill>
            <a:schemeClr val="accent1">
              <a:lumMod val="40000"/>
              <a:lumOff val="60000"/>
            </a:schemeClr>
          </a:solidFill>
          <a:ln>
            <a:solidFill>
              <a:schemeClr val="accent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6" name="矩形 685"/>
          <p:cNvSpPr/>
          <p:nvPr/>
        </p:nvSpPr>
        <p:spPr>
          <a:xfrm>
            <a:off x="3249681" y="2668451"/>
            <a:ext cx="205989" cy="21319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7" name="矩形 686"/>
          <p:cNvSpPr/>
          <p:nvPr/>
        </p:nvSpPr>
        <p:spPr>
          <a:xfrm>
            <a:off x="8940483" y="2686064"/>
            <a:ext cx="205989" cy="213195"/>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8" name="矩形 687"/>
          <p:cNvSpPr/>
          <p:nvPr/>
        </p:nvSpPr>
        <p:spPr>
          <a:xfrm>
            <a:off x="3249681" y="2951127"/>
            <a:ext cx="205989"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9" name="矩形 688"/>
          <p:cNvSpPr/>
          <p:nvPr/>
        </p:nvSpPr>
        <p:spPr>
          <a:xfrm>
            <a:off x="8918189" y="2972584"/>
            <a:ext cx="205989" cy="213195"/>
          </a:xfrm>
          <a:prstGeom prst="rect">
            <a:avLst/>
          </a:prstGeom>
          <a:solidFill>
            <a:schemeClr val="accent6">
              <a:lumMod val="40000"/>
              <a:lumOff val="6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4"/>
          <a:stretch>
            <a:fillRect/>
          </a:stretch>
        </p:blipFill>
        <p:spPr>
          <a:xfrm>
            <a:off x="8822785" y="4439353"/>
            <a:ext cx="2948379" cy="754195"/>
          </a:xfrm>
          <a:prstGeom prst="rect">
            <a:avLst/>
          </a:prstGeom>
        </p:spPr>
      </p:pic>
      <p:sp>
        <p:nvSpPr>
          <p:cNvPr id="691" name="矩形 690"/>
          <p:cNvSpPr/>
          <p:nvPr/>
        </p:nvSpPr>
        <p:spPr>
          <a:xfrm>
            <a:off x="8712200" y="2693851"/>
            <a:ext cx="110585" cy="213195"/>
          </a:xfrm>
          <a:prstGeom prst="rect">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stretch>
            <a:fillRect/>
          </a:stretch>
        </p:blipFill>
        <p:spPr>
          <a:xfrm>
            <a:off x="8783997" y="5894423"/>
            <a:ext cx="3025954" cy="774039"/>
          </a:xfrm>
          <a:prstGeom prst="rect">
            <a:avLst/>
          </a:prstGeom>
        </p:spPr>
      </p:pic>
      <p:sp>
        <p:nvSpPr>
          <p:cNvPr id="5" name="下箭头 4"/>
          <p:cNvSpPr/>
          <p:nvPr/>
        </p:nvSpPr>
        <p:spPr>
          <a:xfrm>
            <a:off x="9813855" y="5202067"/>
            <a:ext cx="176348" cy="70087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4" name="文本框 33"/>
          <p:cNvSpPr txBox="1"/>
          <p:nvPr/>
        </p:nvSpPr>
        <p:spPr>
          <a:xfrm>
            <a:off x="9977836" y="5230456"/>
            <a:ext cx="1747466" cy="646331"/>
          </a:xfrm>
          <a:prstGeom prst="rect">
            <a:avLst/>
          </a:prstGeom>
          <a:noFill/>
        </p:spPr>
        <p:txBody>
          <a:bodyPr wrap="none" rtlCol="0">
            <a:spAutoFit/>
          </a:bodyPr>
          <a:lstStyle/>
          <a:p>
            <a:pPr algn="ctr"/>
            <a:r>
              <a:rPr lang="en-US" altLang="zh-CN" dirty="0" smtClean="0"/>
              <a:t>Further Partition</a:t>
            </a:r>
          </a:p>
          <a:p>
            <a:pPr algn="ctr"/>
            <a:r>
              <a:rPr lang="en-US" altLang="zh-CN" dirty="0" smtClean="0"/>
              <a:t>Weights</a:t>
            </a:r>
            <a:endParaRPr lang="zh-CN" altLang="en-US" dirty="0"/>
          </a:p>
        </p:txBody>
      </p:sp>
      <p:sp>
        <p:nvSpPr>
          <p:cNvPr id="40" name="矩形 39"/>
          <p:cNvSpPr/>
          <p:nvPr/>
        </p:nvSpPr>
        <p:spPr>
          <a:xfrm>
            <a:off x="8712200" y="2693851"/>
            <a:ext cx="110585" cy="213195"/>
          </a:xfrm>
          <a:prstGeom prst="rect">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矩形 40"/>
          <p:cNvSpPr/>
          <p:nvPr/>
        </p:nvSpPr>
        <p:spPr>
          <a:xfrm>
            <a:off x="2962286" y="2668451"/>
            <a:ext cx="107386"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矩形 41"/>
          <p:cNvSpPr/>
          <p:nvPr/>
        </p:nvSpPr>
        <p:spPr>
          <a:xfrm>
            <a:off x="8600803" y="2698110"/>
            <a:ext cx="221685" cy="213195"/>
          </a:xfrm>
          <a:prstGeom prst="rect">
            <a:avLst/>
          </a:prstGeom>
          <a:noFill/>
          <a:ln w="12700">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8601357" y="2698110"/>
            <a:ext cx="22168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矩形 36"/>
          <p:cNvSpPr/>
          <p:nvPr/>
        </p:nvSpPr>
        <p:spPr>
          <a:xfrm>
            <a:off x="2964874" y="2668451"/>
            <a:ext cx="221685" cy="213195"/>
          </a:xfrm>
          <a:prstGeom prst="rect">
            <a:avLst/>
          </a:prstGeom>
          <a:noFill/>
          <a:ln w="12700">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矩形 35"/>
          <p:cNvSpPr/>
          <p:nvPr/>
        </p:nvSpPr>
        <p:spPr>
          <a:xfrm>
            <a:off x="2962840" y="2670833"/>
            <a:ext cx="22168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flipV="1">
            <a:off x="3070226" y="2899259"/>
            <a:ext cx="6907610" cy="3398239"/>
          </a:xfrm>
          <a:prstGeom prst="straightConnector1">
            <a:avLst/>
          </a:prstGeom>
          <a:ln>
            <a:headEnd type="none" w="lg" len="lg"/>
            <a:tailEnd type="arrow" w="lg" len="lg"/>
          </a:ln>
        </p:spPr>
        <p:style>
          <a:lnRef idx="3">
            <a:schemeClr val="accent2"/>
          </a:lnRef>
          <a:fillRef idx="0">
            <a:schemeClr val="accent2"/>
          </a:fillRef>
          <a:effectRef idx="2">
            <a:schemeClr val="accent2"/>
          </a:effectRef>
          <a:fontRef idx="minor">
            <a:schemeClr val="tx1"/>
          </a:fontRef>
        </p:style>
      </p:cxnSp>
      <p:cxnSp>
        <p:nvCxnSpPr>
          <p:cNvPr id="48" name="直接箭头连接符 47"/>
          <p:cNvCxnSpPr/>
          <p:nvPr/>
        </p:nvCxnSpPr>
        <p:spPr>
          <a:xfrm flipH="1" flipV="1">
            <a:off x="8823042" y="2911305"/>
            <a:ext cx="1425858" cy="3178937"/>
          </a:xfrm>
          <a:prstGeom prst="straightConnector1">
            <a:avLst/>
          </a:prstGeom>
          <a:ln>
            <a:headEnd type="none" w="lg" len="lg"/>
            <a:tailEnd type="arrow" w="lg" len="lg"/>
          </a:ln>
        </p:spPr>
        <p:style>
          <a:lnRef idx="3">
            <a:schemeClr val="accent4"/>
          </a:lnRef>
          <a:fillRef idx="0">
            <a:schemeClr val="accent4"/>
          </a:fillRef>
          <a:effectRef idx="2">
            <a:schemeClr val="accent4"/>
          </a:effectRef>
          <a:fontRef idx="minor">
            <a:schemeClr val="tx1"/>
          </a:fontRef>
        </p:style>
      </p:cxnSp>
      <p:graphicFrame>
        <p:nvGraphicFramePr>
          <p:cNvPr id="10" name="表格 9"/>
          <p:cNvGraphicFramePr>
            <a:graphicFrameLocks noGrp="1"/>
          </p:cNvGraphicFramePr>
          <p:nvPr>
            <p:extLst/>
          </p:nvPr>
        </p:nvGraphicFramePr>
        <p:xfrm>
          <a:off x="7348412" y="4768251"/>
          <a:ext cx="1252945" cy="1854200"/>
        </p:xfrm>
        <a:graphic>
          <a:graphicData uri="http://schemas.openxmlformats.org/drawingml/2006/table">
            <a:tbl>
              <a:tblPr firstRow="1" bandRow="1">
                <a:tableStyleId>{5C22544A-7EE6-4342-B048-85BDC9FD1C3A}</a:tableStyleId>
              </a:tblPr>
              <a:tblGrid>
                <a:gridCol w="1252945">
                  <a:extLst>
                    <a:ext uri="{9D8B030D-6E8A-4147-A177-3AD203B41FA5}">
                      <a16:colId xmlns:a16="http://schemas.microsoft.com/office/drawing/2014/main" val="1111332607"/>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Note</a:t>
                      </a:r>
                      <a:endParaRPr lang="zh-CN" altLang="en-US" sz="1800" dirty="0" smtClean="0"/>
                    </a:p>
                  </a:txBody>
                  <a:tcPr anchor="ctr"/>
                </a:tc>
                <a:extLst>
                  <a:ext uri="{0D108BD9-81ED-4DB2-BD59-A6C34878D82A}">
                    <a16:rowId xmlns:a16="http://schemas.microsoft.com/office/drawing/2014/main" val="1705405196"/>
                  </a:ext>
                </a:extLst>
              </a:tr>
              <a:tr h="1483360">
                <a:tc>
                  <a:txBody>
                    <a:bodyPr/>
                    <a:lstStyle/>
                    <a:p>
                      <a:pPr algn="ctr"/>
                      <a:r>
                        <a:rPr lang="en-US" altLang="zh-CN" dirty="0" smtClean="0"/>
                        <a:t>Bottleneck</a:t>
                      </a:r>
                    </a:p>
                    <a:p>
                      <a:pPr algn="ctr"/>
                      <a:r>
                        <a:rPr lang="en-US" altLang="zh-CN" dirty="0" smtClean="0"/>
                        <a:t>Moves to </a:t>
                      </a:r>
                      <a:r>
                        <a:rPr lang="en-US" altLang="zh-CN" b="1" dirty="0" smtClean="0">
                          <a:solidFill>
                            <a:schemeClr val="accent1"/>
                          </a:solidFill>
                        </a:rPr>
                        <a:t>Comp.</a:t>
                      </a:r>
                    </a:p>
                    <a:p>
                      <a:pPr algn="ctr"/>
                      <a:r>
                        <a:rPr lang="en-US" altLang="zh-CN" b="1" dirty="0" smtClean="0">
                          <a:solidFill>
                            <a:srgbClr val="C00000"/>
                          </a:solidFill>
                        </a:rPr>
                        <a:t>3.18X</a:t>
                      </a:r>
                    </a:p>
                    <a:p>
                      <a:pPr algn="ctr"/>
                      <a:r>
                        <a:rPr lang="en-US" altLang="zh-CN" b="1" dirty="0" smtClean="0">
                          <a:solidFill>
                            <a:srgbClr val="C00000"/>
                          </a:solidFill>
                        </a:rPr>
                        <a:t>Speedup</a:t>
                      </a:r>
                      <a:endParaRPr lang="zh-CN" altLang="en-US" b="1" dirty="0">
                        <a:solidFill>
                          <a:srgbClr val="C00000"/>
                        </a:solidFill>
                      </a:endParaRPr>
                    </a:p>
                  </a:txBody>
                  <a:tcPr anchor="ctr"/>
                </a:tc>
                <a:extLst>
                  <a:ext uri="{0D108BD9-81ED-4DB2-BD59-A6C34878D82A}">
                    <a16:rowId xmlns:a16="http://schemas.microsoft.com/office/drawing/2014/main" val="664072936"/>
                  </a:ext>
                </a:extLst>
              </a:tr>
            </a:tbl>
          </a:graphicData>
        </a:graphic>
      </p:graphicFrame>
      <p:graphicFrame>
        <p:nvGraphicFramePr>
          <p:cNvPr id="6" name="表格 5"/>
          <p:cNvGraphicFramePr>
            <a:graphicFrameLocks noGrp="1"/>
          </p:cNvGraphicFramePr>
          <p:nvPr>
            <p:extLst/>
          </p:nvPr>
        </p:nvGraphicFramePr>
        <p:xfrm>
          <a:off x="6239946" y="4757501"/>
          <a:ext cx="1099143" cy="1854200"/>
        </p:xfrm>
        <a:graphic>
          <a:graphicData uri="http://schemas.openxmlformats.org/drawingml/2006/table">
            <a:tbl>
              <a:tblPr firstRow="1" bandRow="1">
                <a:tableStyleId>{5C22544A-7EE6-4342-B048-85BDC9FD1C3A}</a:tableStyleId>
              </a:tblPr>
              <a:tblGrid>
                <a:gridCol w="1099143">
                  <a:extLst>
                    <a:ext uri="{9D8B030D-6E8A-4147-A177-3AD203B41FA5}">
                      <a16:colId xmlns:a16="http://schemas.microsoft.com/office/drawing/2014/main" val="1808696203"/>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w/ XFER</a:t>
                      </a:r>
                      <a:endParaRPr lang="zh-CN" altLang="en-US" sz="1800" dirty="0" smtClean="0"/>
                    </a:p>
                  </a:txBody>
                  <a:tcPr anchor="ctr"/>
                </a:tc>
                <a:extLst>
                  <a:ext uri="{0D108BD9-81ED-4DB2-BD59-A6C34878D82A}">
                    <a16:rowId xmlns:a16="http://schemas.microsoft.com/office/drawing/2014/main" val="867939718"/>
                  </a:ext>
                </a:extLst>
              </a:tr>
              <a:tr h="370840">
                <a:tc>
                  <a:txBody>
                    <a:bodyPr/>
                    <a:lstStyle/>
                    <a:p>
                      <a:pPr algn="ctr"/>
                      <a:r>
                        <a:rPr lang="en-US" altLang="zh-CN" dirty="0" smtClean="0"/>
                        <a:t>1,412</a:t>
                      </a:r>
                      <a:endParaRPr lang="zh-CN" altLang="en-US" dirty="0"/>
                    </a:p>
                  </a:txBody>
                  <a:tcPr anchor="ctr"/>
                </a:tc>
                <a:extLst>
                  <a:ext uri="{0D108BD9-81ED-4DB2-BD59-A6C34878D82A}">
                    <a16:rowId xmlns:a16="http://schemas.microsoft.com/office/drawing/2014/main" val="89902928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dirty="0" smtClean="0"/>
                        <a:t>1,695</a:t>
                      </a:r>
                      <a:endParaRPr lang="zh-CN" altLang="en-US" dirty="0" smtClean="0"/>
                    </a:p>
                  </a:txBody>
                  <a:tcPr anchor="ctr"/>
                </a:tc>
                <a:extLst>
                  <a:ext uri="{0D108BD9-81ED-4DB2-BD59-A6C34878D82A}">
                    <a16:rowId xmlns:a16="http://schemas.microsoft.com/office/drawing/2014/main" val="1650557592"/>
                  </a:ext>
                </a:extLst>
              </a:tr>
              <a:tr h="370840">
                <a:tc>
                  <a:txBody>
                    <a:bodyPr/>
                    <a:lstStyle/>
                    <a:p>
                      <a:pPr algn="ctr"/>
                      <a:r>
                        <a:rPr lang="en-US" altLang="zh-CN" dirty="0" smtClean="0"/>
                        <a:t>234</a:t>
                      </a:r>
                      <a:endParaRPr lang="zh-CN" altLang="en-US" dirty="0"/>
                    </a:p>
                  </a:txBody>
                  <a:tcPr anchor="ctr"/>
                </a:tc>
                <a:extLst>
                  <a:ext uri="{0D108BD9-81ED-4DB2-BD59-A6C34878D82A}">
                    <a16:rowId xmlns:a16="http://schemas.microsoft.com/office/drawing/2014/main" val="3513771713"/>
                  </a:ext>
                </a:extLst>
              </a:tr>
              <a:tr h="370840">
                <a:tc>
                  <a:txBody>
                    <a:bodyPr/>
                    <a:lstStyle/>
                    <a:p>
                      <a:pPr algn="ctr"/>
                      <a:r>
                        <a:rPr lang="en-US" altLang="zh-CN" b="1" dirty="0" smtClean="0">
                          <a:solidFill>
                            <a:srgbClr val="C00000"/>
                          </a:solidFill>
                        </a:rPr>
                        <a:t>1,782</a:t>
                      </a:r>
                      <a:endParaRPr lang="zh-CN" altLang="en-US" b="1" dirty="0">
                        <a:solidFill>
                          <a:srgbClr val="C00000"/>
                        </a:solidFill>
                      </a:endParaRPr>
                    </a:p>
                  </a:txBody>
                  <a:tcPr anchor="ctr"/>
                </a:tc>
                <a:extLst>
                  <a:ext uri="{0D108BD9-81ED-4DB2-BD59-A6C34878D82A}">
                    <a16:rowId xmlns:a16="http://schemas.microsoft.com/office/drawing/2014/main" val="1881543088"/>
                  </a:ext>
                </a:extLst>
              </a:tr>
            </a:tbl>
          </a:graphicData>
        </a:graphic>
      </p:graphicFrame>
    </p:spTree>
    <p:extLst>
      <p:ext uri="{BB962C8B-B14F-4D97-AF65-F5344CB8AC3E}">
        <p14:creationId xmlns:p14="http://schemas.microsoft.com/office/powerpoint/2010/main" val="123642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0" nodeType="clickEffect">
                                  <p:stCondLst>
                                    <p:cond delay="0"/>
                                  </p:stCondLst>
                                  <p:childTnLst>
                                    <p:animMotion origin="layout" path="M -6.25E-7 1.85185E-6 L -0.46211 -0.00371 " pathEditMode="relative" rAng="0" ptsTypes="AA">
                                      <p:cBhvr>
                                        <p:cTn id="23" dur="2000" fill="hold"/>
                                        <p:tgtEl>
                                          <p:spTgt spid="40"/>
                                        </p:tgtEl>
                                        <p:attrNameLst>
                                          <p:attrName>ppt_x</p:attrName>
                                          <p:attrName>ppt_y</p:attrName>
                                        </p:attrNameLst>
                                      </p:cBhvr>
                                      <p:rCtr x="-23112" y="-185"/>
                                    </p:animMotion>
                                  </p:childTnLst>
                                </p:cTn>
                              </p:par>
                              <p:par>
                                <p:cTn id="24" presetID="42" presetClass="path" presetSubtype="0" accel="50000" decel="50000" fill="hold" grpId="0" nodeType="withEffect">
                                  <p:stCondLst>
                                    <p:cond delay="0"/>
                                  </p:stCondLst>
                                  <p:childTnLst>
                                    <p:animMotion origin="layout" path="M 4.16667E-6 -4.44444E-6 L 0.46224 0.0044 " pathEditMode="relative" rAng="0" ptsTypes="AA">
                                      <p:cBhvr>
                                        <p:cTn id="25" dur="2000" fill="hold"/>
                                        <p:tgtEl>
                                          <p:spTgt spid="41"/>
                                        </p:tgtEl>
                                        <p:attrNameLst>
                                          <p:attrName>ppt_x</p:attrName>
                                          <p:attrName>ppt_y</p:attrName>
                                        </p:attrNameLst>
                                      </p:cBhvr>
                                      <p:rCtr x="23112" y="208"/>
                                    </p:animMotion>
                                  </p:childTnLst>
                                </p:cTn>
                              </p:par>
                              <p:par>
                                <p:cTn id="26" presetID="45" presetClass="entr" presetSubtype="0" fill="hold" grpId="0" nodeType="withEffect">
                                  <p:stCondLst>
                                    <p:cond delay="0"/>
                                  </p:stCondLst>
                                  <p:childTnLst>
                                    <p:set>
                                      <p:cBhvr>
                                        <p:cTn id="27" dur="1" fill="hold">
                                          <p:stCondLst>
                                            <p:cond delay="0"/>
                                          </p:stCondLst>
                                        </p:cTn>
                                        <p:tgtEl>
                                          <p:spTgt spid="684"/>
                                        </p:tgtEl>
                                        <p:attrNameLst>
                                          <p:attrName>style.visibility</p:attrName>
                                        </p:attrNameLst>
                                      </p:cBhvr>
                                      <p:to>
                                        <p:strVal val="visible"/>
                                      </p:to>
                                    </p:set>
                                    <p:animEffect transition="in" filter="fade">
                                      <p:cBhvr>
                                        <p:cTn id="28" dur="2000"/>
                                        <p:tgtEl>
                                          <p:spTgt spid="684"/>
                                        </p:tgtEl>
                                      </p:cBhvr>
                                    </p:animEffect>
                                    <p:anim calcmode="lin" valueType="num">
                                      <p:cBhvr>
                                        <p:cTn id="29" dur="2000" fill="hold"/>
                                        <p:tgtEl>
                                          <p:spTgt spid="684"/>
                                        </p:tgtEl>
                                        <p:attrNameLst>
                                          <p:attrName>ppt_w</p:attrName>
                                        </p:attrNameLst>
                                      </p:cBhvr>
                                      <p:tavLst>
                                        <p:tav tm="0" fmla="#ppt_w*sin(2.5*pi*$)">
                                          <p:val>
                                            <p:fltVal val="0"/>
                                          </p:val>
                                        </p:tav>
                                        <p:tav tm="100000">
                                          <p:val>
                                            <p:fltVal val="1"/>
                                          </p:val>
                                        </p:tav>
                                      </p:tavLst>
                                    </p:anim>
                                    <p:anim calcmode="lin" valueType="num">
                                      <p:cBhvr>
                                        <p:cTn id="30" dur="2000" fill="hold"/>
                                        <p:tgtEl>
                                          <p:spTgt spid="684"/>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p:bldP spid="34" grpId="0"/>
      <p:bldP spid="40" grpId="0" animBg="1"/>
      <p:bldP spid="41" grpId="0" animBg="1"/>
      <p:bldP spid="43" grpId="0" animBg="1"/>
      <p:bldP spid="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23</a:t>
            </a:fld>
            <a:endParaRPr lang="en-US" dirty="0"/>
          </a:p>
        </p:txBody>
      </p:sp>
      <p:sp>
        <p:nvSpPr>
          <p:cNvPr id="5"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Application Optimization —— Partitioning</a:t>
            </a:r>
          </a:p>
        </p:txBody>
      </p:sp>
      <p:sp>
        <p:nvSpPr>
          <p:cNvPr id="6" name="矩形 5"/>
          <p:cNvSpPr/>
          <p:nvPr/>
        </p:nvSpPr>
        <p:spPr>
          <a:xfrm>
            <a:off x="5667405" y="23975"/>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386" name="图片 385"/>
          <p:cNvPicPr>
            <a:picLocks noChangeAspect="1"/>
          </p:cNvPicPr>
          <p:nvPr/>
        </p:nvPicPr>
        <p:blipFill>
          <a:blip r:embed="rId2"/>
          <a:stretch>
            <a:fillRect/>
          </a:stretch>
        </p:blipFill>
        <p:spPr>
          <a:xfrm>
            <a:off x="3282444" y="782206"/>
            <a:ext cx="5915221" cy="1852344"/>
          </a:xfrm>
          <a:prstGeom prst="rect">
            <a:avLst/>
          </a:prstGeom>
        </p:spPr>
      </p:pic>
      <p:pic>
        <p:nvPicPr>
          <p:cNvPr id="388" name="图片 387"/>
          <p:cNvPicPr>
            <a:picLocks noChangeAspect="1"/>
          </p:cNvPicPr>
          <p:nvPr/>
        </p:nvPicPr>
        <p:blipFill>
          <a:blip r:embed="rId3"/>
          <a:stretch>
            <a:fillRect/>
          </a:stretch>
        </p:blipFill>
        <p:spPr>
          <a:xfrm>
            <a:off x="1641341" y="3244944"/>
            <a:ext cx="2103750" cy="1057500"/>
          </a:xfrm>
          <a:prstGeom prst="rect">
            <a:avLst/>
          </a:prstGeom>
        </p:spPr>
      </p:pic>
      <p:cxnSp>
        <p:nvCxnSpPr>
          <p:cNvPr id="390" name="直接连接符 389"/>
          <p:cNvCxnSpPr/>
          <p:nvPr/>
        </p:nvCxnSpPr>
        <p:spPr>
          <a:xfrm>
            <a:off x="5512937" y="2494123"/>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391" name="直接连接符 390"/>
          <p:cNvCxnSpPr/>
          <p:nvPr/>
        </p:nvCxnSpPr>
        <p:spPr>
          <a:xfrm flipH="1">
            <a:off x="2839622" y="2500313"/>
            <a:ext cx="2816191" cy="659378"/>
          </a:xfrm>
          <a:prstGeom prst="line">
            <a:avLst/>
          </a:prstGeom>
          <a:ln/>
        </p:spPr>
        <p:style>
          <a:lnRef idx="1">
            <a:schemeClr val="dk1"/>
          </a:lnRef>
          <a:fillRef idx="0">
            <a:schemeClr val="dk1"/>
          </a:fillRef>
          <a:effectRef idx="0">
            <a:schemeClr val="dk1"/>
          </a:effectRef>
          <a:fontRef idx="minor">
            <a:schemeClr val="tx1"/>
          </a:fontRef>
        </p:style>
      </p:cxnSp>
      <p:cxnSp>
        <p:nvCxnSpPr>
          <p:cNvPr id="394" name="直接连接符 393"/>
          <p:cNvCxnSpPr/>
          <p:nvPr/>
        </p:nvCxnSpPr>
        <p:spPr>
          <a:xfrm>
            <a:off x="5898583" y="2500313"/>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395" name="直接连接符 394"/>
          <p:cNvCxnSpPr>
            <a:endCxn id="417" idx="0"/>
          </p:cNvCxnSpPr>
          <p:nvPr/>
        </p:nvCxnSpPr>
        <p:spPr>
          <a:xfrm flipH="1">
            <a:off x="3139506" y="2505875"/>
            <a:ext cx="2909429" cy="2321711"/>
          </a:xfrm>
          <a:prstGeom prst="line">
            <a:avLst/>
          </a:prstGeom>
          <a:ln/>
        </p:spPr>
        <p:style>
          <a:lnRef idx="1">
            <a:schemeClr val="dk1"/>
          </a:lnRef>
          <a:fillRef idx="0">
            <a:schemeClr val="dk1"/>
          </a:fillRef>
          <a:effectRef idx="0">
            <a:schemeClr val="dk1"/>
          </a:effectRef>
          <a:fontRef idx="minor">
            <a:schemeClr val="tx1"/>
          </a:fontRef>
        </p:style>
      </p:cxnSp>
      <p:cxnSp>
        <p:nvCxnSpPr>
          <p:cNvPr id="402" name="直接连接符 401"/>
          <p:cNvCxnSpPr/>
          <p:nvPr/>
        </p:nvCxnSpPr>
        <p:spPr>
          <a:xfrm>
            <a:off x="6624305" y="2499684"/>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403" name="直接连接符 402"/>
          <p:cNvCxnSpPr/>
          <p:nvPr/>
        </p:nvCxnSpPr>
        <p:spPr>
          <a:xfrm>
            <a:off x="6805286" y="2505874"/>
            <a:ext cx="294015" cy="883326"/>
          </a:xfrm>
          <a:prstGeom prst="line">
            <a:avLst/>
          </a:prstGeom>
          <a:ln/>
        </p:spPr>
        <p:style>
          <a:lnRef idx="1">
            <a:schemeClr val="dk1"/>
          </a:lnRef>
          <a:fillRef idx="0">
            <a:schemeClr val="dk1"/>
          </a:fillRef>
          <a:effectRef idx="0">
            <a:schemeClr val="dk1"/>
          </a:effectRef>
          <a:fontRef idx="minor">
            <a:schemeClr val="tx1"/>
          </a:fontRef>
        </p:style>
      </p:cxnSp>
      <p:cxnSp>
        <p:nvCxnSpPr>
          <p:cNvPr id="406" name="直接连接符 405"/>
          <p:cNvCxnSpPr/>
          <p:nvPr/>
        </p:nvCxnSpPr>
        <p:spPr>
          <a:xfrm>
            <a:off x="6962605" y="2494123"/>
            <a:ext cx="272414" cy="0"/>
          </a:xfrm>
          <a:prstGeom prst="line">
            <a:avLst/>
          </a:prstGeom>
        </p:spPr>
        <p:style>
          <a:lnRef idx="2">
            <a:schemeClr val="dk1"/>
          </a:lnRef>
          <a:fillRef idx="0">
            <a:schemeClr val="dk1"/>
          </a:fillRef>
          <a:effectRef idx="1">
            <a:schemeClr val="dk1"/>
          </a:effectRef>
          <a:fontRef idx="minor">
            <a:schemeClr val="tx1"/>
          </a:fontRef>
        </p:style>
      </p:cxnSp>
      <p:cxnSp>
        <p:nvCxnSpPr>
          <p:cNvPr id="407" name="直接连接符 406"/>
          <p:cNvCxnSpPr/>
          <p:nvPr/>
        </p:nvCxnSpPr>
        <p:spPr>
          <a:xfrm>
            <a:off x="7099301" y="2505874"/>
            <a:ext cx="2098363" cy="839274"/>
          </a:xfrm>
          <a:prstGeom prst="line">
            <a:avLst/>
          </a:prstGeom>
          <a:ln/>
        </p:spPr>
        <p:style>
          <a:lnRef idx="1">
            <a:schemeClr val="dk1"/>
          </a:lnRef>
          <a:fillRef idx="0">
            <a:schemeClr val="dk1"/>
          </a:fillRef>
          <a:effectRef idx="0">
            <a:schemeClr val="dk1"/>
          </a:effectRef>
          <a:fontRef idx="minor">
            <a:schemeClr val="tx1"/>
          </a:fontRef>
        </p:style>
      </p:cxnSp>
      <p:pic>
        <p:nvPicPr>
          <p:cNvPr id="417" name="图片 416"/>
          <p:cNvPicPr>
            <a:picLocks noChangeAspect="1"/>
          </p:cNvPicPr>
          <p:nvPr/>
        </p:nvPicPr>
        <p:blipFill>
          <a:blip r:embed="rId4"/>
          <a:stretch>
            <a:fillRect/>
          </a:stretch>
        </p:blipFill>
        <p:spPr>
          <a:xfrm>
            <a:off x="2149108" y="4827585"/>
            <a:ext cx="1980794" cy="799436"/>
          </a:xfrm>
          <a:prstGeom prst="rect">
            <a:avLst/>
          </a:prstGeom>
        </p:spPr>
      </p:pic>
      <p:pic>
        <p:nvPicPr>
          <p:cNvPr id="430" name="图片 429"/>
          <p:cNvPicPr>
            <a:picLocks noChangeAspect="1"/>
          </p:cNvPicPr>
          <p:nvPr/>
        </p:nvPicPr>
        <p:blipFill>
          <a:blip r:embed="rId5"/>
          <a:stretch>
            <a:fillRect/>
          </a:stretch>
        </p:blipFill>
        <p:spPr>
          <a:xfrm>
            <a:off x="5964066" y="3368352"/>
            <a:ext cx="2098119" cy="542510"/>
          </a:xfrm>
          <a:prstGeom prst="rect">
            <a:avLst/>
          </a:prstGeom>
        </p:spPr>
      </p:pic>
      <p:pic>
        <p:nvPicPr>
          <p:cNvPr id="432" name="图片 431"/>
          <p:cNvPicPr>
            <a:picLocks noChangeAspect="1"/>
          </p:cNvPicPr>
          <p:nvPr/>
        </p:nvPicPr>
        <p:blipFill>
          <a:blip r:embed="rId6"/>
          <a:stretch>
            <a:fillRect/>
          </a:stretch>
        </p:blipFill>
        <p:spPr>
          <a:xfrm>
            <a:off x="8309897" y="3284122"/>
            <a:ext cx="1775535" cy="710971"/>
          </a:xfrm>
          <a:prstGeom prst="rect">
            <a:avLst/>
          </a:prstGeom>
        </p:spPr>
      </p:pic>
      <p:cxnSp>
        <p:nvCxnSpPr>
          <p:cNvPr id="437" name="直接连接符 436"/>
          <p:cNvCxnSpPr/>
          <p:nvPr/>
        </p:nvCxnSpPr>
        <p:spPr>
          <a:xfrm>
            <a:off x="1670610" y="4514850"/>
            <a:ext cx="8794191" cy="0"/>
          </a:xfrm>
          <a:prstGeom prst="line">
            <a:avLst/>
          </a:prstGeom>
          <a:ln w="38100"/>
        </p:spPr>
        <p:style>
          <a:lnRef idx="2">
            <a:schemeClr val="accent6"/>
          </a:lnRef>
          <a:fillRef idx="0">
            <a:schemeClr val="accent6"/>
          </a:fillRef>
          <a:effectRef idx="1">
            <a:schemeClr val="accent6"/>
          </a:effectRef>
          <a:fontRef idx="minor">
            <a:schemeClr val="tx1"/>
          </a:fontRef>
        </p:style>
      </p:cxnSp>
      <p:sp>
        <p:nvSpPr>
          <p:cNvPr id="438" name="文本框 437"/>
          <p:cNvSpPr txBox="1"/>
          <p:nvPr/>
        </p:nvSpPr>
        <p:spPr>
          <a:xfrm>
            <a:off x="7309661" y="4122314"/>
            <a:ext cx="2774029" cy="369332"/>
          </a:xfrm>
          <a:prstGeom prst="rect">
            <a:avLst/>
          </a:prstGeom>
          <a:noFill/>
        </p:spPr>
        <p:txBody>
          <a:bodyPr wrap="none" rtlCol="0">
            <a:spAutoFit/>
          </a:bodyPr>
          <a:lstStyle/>
          <a:p>
            <a:pPr algn="ctr"/>
            <a:r>
              <a:rPr lang="en-US" altLang="zh-CN" b="1" dirty="0">
                <a:solidFill>
                  <a:schemeClr val="accent6"/>
                </a:solidFill>
              </a:rPr>
              <a:t>Weight Sharing: (</a:t>
            </a:r>
            <a:r>
              <a:rPr lang="en-US" altLang="zh-CN" b="1" i="1" dirty="0" err="1">
                <a:solidFill>
                  <a:schemeClr val="accent6"/>
                </a:solidFill>
              </a:rPr>
              <a:t>P</a:t>
            </a:r>
            <a:r>
              <a:rPr lang="en-US" altLang="zh-CN" b="1" i="1" baseline="-25000" dirty="0" err="1">
                <a:solidFill>
                  <a:schemeClr val="accent6"/>
                </a:solidFill>
              </a:rPr>
              <a:t>b</a:t>
            </a:r>
            <a:r>
              <a:rPr lang="en-US" altLang="zh-CN" b="1" i="1" dirty="0">
                <a:solidFill>
                  <a:schemeClr val="accent6"/>
                </a:solidFill>
              </a:rPr>
              <a:t>, </a:t>
            </a:r>
            <a:r>
              <a:rPr lang="en-US" altLang="zh-CN" b="1" i="1" dirty="0" err="1">
                <a:solidFill>
                  <a:schemeClr val="accent6"/>
                </a:solidFill>
              </a:rPr>
              <a:t>P</a:t>
            </a:r>
            <a:r>
              <a:rPr lang="en-US" altLang="zh-CN" b="1" i="1" baseline="-25000" dirty="0" err="1">
                <a:solidFill>
                  <a:schemeClr val="accent6"/>
                </a:solidFill>
              </a:rPr>
              <a:t>r</a:t>
            </a:r>
            <a:r>
              <a:rPr lang="en-US" altLang="zh-CN" b="1" i="1" dirty="0">
                <a:solidFill>
                  <a:schemeClr val="accent6"/>
                </a:solidFill>
              </a:rPr>
              <a:t>, P</a:t>
            </a:r>
            <a:r>
              <a:rPr lang="en-US" altLang="zh-CN" b="1" i="1" baseline="-25000" dirty="0">
                <a:solidFill>
                  <a:schemeClr val="accent6"/>
                </a:solidFill>
              </a:rPr>
              <a:t>c</a:t>
            </a:r>
            <a:r>
              <a:rPr lang="en-US" altLang="zh-CN" b="1" dirty="0">
                <a:solidFill>
                  <a:schemeClr val="accent6"/>
                </a:solidFill>
              </a:rPr>
              <a:t>)</a:t>
            </a:r>
            <a:endParaRPr lang="zh-CN" altLang="en-US" b="1" dirty="0">
              <a:solidFill>
                <a:schemeClr val="accent6"/>
              </a:solidFill>
            </a:endParaRPr>
          </a:p>
        </p:txBody>
      </p:sp>
      <p:cxnSp>
        <p:nvCxnSpPr>
          <p:cNvPr id="440" name="直接连接符 439"/>
          <p:cNvCxnSpPr/>
          <p:nvPr/>
        </p:nvCxnSpPr>
        <p:spPr>
          <a:xfrm>
            <a:off x="1670609" y="5797550"/>
            <a:ext cx="8794191" cy="0"/>
          </a:xfrm>
          <a:prstGeom prst="line">
            <a:avLst/>
          </a:prstGeom>
          <a:ln w="38100">
            <a:solidFill>
              <a:schemeClr val="accent1"/>
            </a:solidFill>
          </a:ln>
        </p:spPr>
        <p:style>
          <a:lnRef idx="2">
            <a:schemeClr val="accent6"/>
          </a:lnRef>
          <a:fillRef idx="0">
            <a:schemeClr val="accent6"/>
          </a:fillRef>
          <a:effectRef idx="1">
            <a:schemeClr val="accent6"/>
          </a:effectRef>
          <a:fontRef idx="minor">
            <a:schemeClr val="tx1"/>
          </a:fontRef>
        </p:style>
      </p:cxnSp>
      <p:sp>
        <p:nvSpPr>
          <p:cNvPr id="441" name="文本框 440"/>
          <p:cNvSpPr txBox="1"/>
          <p:nvPr/>
        </p:nvSpPr>
        <p:spPr>
          <a:xfrm>
            <a:off x="7752013" y="5395784"/>
            <a:ext cx="1842172" cy="369332"/>
          </a:xfrm>
          <a:prstGeom prst="rect">
            <a:avLst/>
          </a:prstGeom>
          <a:noFill/>
        </p:spPr>
        <p:txBody>
          <a:bodyPr wrap="none" rtlCol="0">
            <a:spAutoFit/>
          </a:bodyPr>
          <a:lstStyle/>
          <a:p>
            <a:pPr algn="ctr"/>
            <a:r>
              <a:rPr lang="en-US" altLang="zh-CN" b="1" dirty="0">
                <a:solidFill>
                  <a:schemeClr val="accent1"/>
                </a:solidFill>
              </a:rPr>
              <a:t>IFM Sharing: (</a:t>
            </a:r>
            <a:r>
              <a:rPr lang="en-US" altLang="zh-CN" b="1" i="1" dirty="0">
                <a:solidFill>
                  <a:schemeClr val="accent1"/>
                </a:solidFill>
              </a:rPr>
              <a:t>P</a:t>
            </a:r>
            <a:r>
              <a:rPr lang="en-US" altLang="zh-CN" b="1" i="1" baseline="-25000" dirty="0">
                <a:solidFill>
                  <a:schemeClr val="accent1"/>
                </a:solidFill>
              </a:rPr>
              <a:t>m</a:t>
            </a:r>
            <a:r>
              <a:rPr lang="en-US" altLang="zh-CN" b="1" dirty="0">
                <a:solidFill>
                  <a:schemeClr val="accent1"/>
                </a:solidFill>
              </a:rPr>
              <a:t>)</a:t>
            </a:r>
            <a:endParaRPr lang="zh-CN" altLang="en-US" b="1" dirty="0">
              <a:solidFill>
                <a:schemeClr val="accent1"/>
              </a:solidFill>
            </a:endParaRPr>
          </a:p>
        </p:txBody>
      </p:sp>
    </p:spTree>
    <p:extLst>
      <p:ext uri="{BB962C8B-B14F-4D97-AF65-F5344CB8AC3E}">
        <p14:creationId xmlns:p14="http://schemas.microsoft.com/office/powerpoint/2010/main" val="120893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p:bldP spid="4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0"/>
            <a:ext cx="12191999" cy="5633357"/>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smtClean="0">
                <a:solidFill>
                  <a:srgbClr val="002142"/>
                </a:solidFill>
              </a:rPr>
              <a:t>Performance Model</a:t>
            </a:r>
            <a:endParaRPr lang="en-US" sz="3200" dirty="0">
              <a:solidFill>
                <a:srgbClr val="002142"/>
              </a:solidFill>
            </a:endParaRPr>
          </a:p>
        </p:txBody>
      </p:sp>
    </p:spTree>
    <p:extLst>
      <p:ext uri="{BB962C8B-B14F-4D97-AF65-F5344CB8AC3E}">
        <p14:creationId xmlns:p14="http://schemas.microsoft.com/office/powerpoint/2010/main" val="35162369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7736000" y="4853020"/>
            <a:ext cx="2435026"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b="1" dirty="0"/>
              <a:t>XFER Design</a:t>
            </a:r>
          </a:p>
          <a:p>
            <a:pPr algn="ctr"/>
            <a:r>
              <a:rPr lang="en-US" altLang="zh-CN" dirty="0"/>
              <a:t>Targeting on Minimizing</a:t>
            </a:r>
            <a:br>
              <a:rPr lang="en-US" altLang="zh-CN" dirty="0"/>
            </a:br>
            <a:r>
              <a:rPr lang="en-US" altLang="zh-CN" dirty="0"/>
              <a:t>Latency</a:t>
            </a:r>
            <a:endParaRPr lang="zh-CN" altLang="en-US" dirty="0"/>
          </a:p>
        </p:txBody>
      </p:sp>
      <p:sp>
        <p:nvSpPr>
          <p:cNvPr id="4" name="灯片编号占位符 3"/>
          <p:cNvSpPr>
            <a:spLocks noGrp="1"/>
          </p:cNvSpPr>
          <p:nvPr>
            <p:ph type="sldNum" sz="quarter" idx="12"/>
          </p:nvPr>
        </p:nvSpPr>
        <p:spPr/>
        <p:txBody>
          <a:bodyPr/>
          <a:lstStyle/>
          <a:p>
            <a:fld id="{C0769ECE-14F6-B44C-AB5F-842EA3B12E22}" type="slidenum">
              <a:rPr lang="en-US" smtClean="0"/>
              <a:pPr/>
              <a:t>25</a:t>
            </a:fld>
            <a:endParaRPr lang="en-US" dirty="0"/>
          </a:p>
        </p:txBody>
      </p:sp>
      <p:sp>
        <p:nvSpPr>
          <p:cNvPr id="5"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Super-LIP Framework</a:t>
            </a:r>
          </a:p>
        </p:txBody>
      </p:sp>
      <p:sp>
        <p:nvSpPr>
          <p:cNvPr id="6" name="矩形 5"/>
          <p:cNvSpPr/>
          <p:nvPr/>
        </p:nvSpPr>
        <p:spPr>
          <a:xfrm>
            <a:off x="5667405" y="23975"/>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956" y="1134266"/>
            <a:ext cx="5589793" cy="4740755"/>
          </a:xfrm>
          <a:prstGeom prst="rect">
            <a:avLst/>
          </a:prstGeom>
        </p:spPr>
      </p:pic>
      <p:sp>
        <p:nvSpPr>
          <p:cNvPr id="19" name="矩形 18"/>
          <p:cNvSpPr/>
          <p:nvPr/>
        </p:nvSpPr>
        <p:spPr>
          <a:xfrm>
            <a:off x="1727642" y="1937075"/>
            <a:ext cx="5636675" cy="2563805"/>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0" name="矩形 19"/>
          <p:cNvSpPr/>
          <p:nvPr/>
        </p:nvSpPr>
        <p:spPr>
          <a:xfrm>
            <a:off x="1727641" y="4600268"/>
            <a:ext cx="8678856" cy="1509188"/>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623384" y="773432"/>
            <a:ext cx="8757098" cy="1117600"/>
            <a:chOff x="99384" y="773431"/>
            <a:chExt cx="8757098" cy="3754349"/>
          </a:xfrm>
        </p:grpSpPr>
        <p:sp>
          <p:nvSpPr>
            <p:cNvPr id="15" name="矩形 14"/>
            <p:cNvSpPr/>
            <p:nvPr/>
          </p:nvSpPr>
          <p:spPr>
            <a:xfrm>
              <a:off x="5813630" y="773431"/>
              <a:ext cx="3042852" cy="366141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p:cNvSpPr/>
            <p:nvPr/>
          </p:nvSpPr>
          <p:spPr>
            <a:xfrm>
              <a:off x="156990" y="964425"/>
              <a:ext cx="5723773" cy="122730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p:cNvSpPr/>
            <p:nvPr/>
          </p:nvSpPr>
          <p:spPr>
            <a:xfrm>
              <a:off x="99384" y="2140248"/>
              <a:ext cx="5740932" cy="2387532"/>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7796882" y="2475266"/>
            <a:ext cx="231326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en-US" altLang="zh-CN" b="1" dirty="0">
                <a:solidFill>
                  <a:prstClr val="black"/>
                </a:solidFill>
              </a:rPr>
              <a:t>Optimizing Design Parameters with a more Accurate Model</a:t>
            </a:r>
          </a:p>
          <a:p>
            <a:pPr marL="285750" indent="-285750">
              <a:buFont typeface="Arial" panose="020B0604020202020204" pitchFamily="34" charset="0"/>
              <a:buChar char="•"/>
            </a:pPr>
            <a:r>
              <a:rPr lang="en-US" altLang="zh-CN" dirty="0">
                <a:solidFill>
                  <a:prstClr val="black"/>
                </a:solidFill>
              </a:rPr>
              <a:t>Accelerator Design</a:t>
            </a:r>
          </a:p>
          <a:p>
            <a:pPr marL="285750" indent="-285750">
              <a:buFont typeface="Arial" panose="020B0604020202020204" pitchFamily="34" charset="0"/>
              <a:buChar char="•"/>
            </a:pPr>
            <a:r>
              <a:rPr lang="en-US" altLang="zh-CN" dirty="0">
                <a:solidFill>
                  <a:prstClr val="black"/>
                </a:solidFill>
              </a:rPr>
              <a:t>XFER Design</a:t>
            </a:r>
          </a:p>
        </p:txBody>
      </p:sp>
    </p:spTree>
    <p:extLst>
      <p:ext uri="{BB962C8B-B14F-4D97-AF65-F5344CB8AC3E}">
        <p14:creationId xmlns:p14="http://schemas.microsoft.com/office/powerpoint/2010/main" val="33315084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26</a:t>
            </a:fld>
            <a:endParaRPr lang="en-US" dirty="0"/>
          </a:p>
        </p:txBody>
      </p:sp>
      <p:sp>
        <p:nvSpPr>
          <p:cNvPr id="9"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Accelerator Design —— On-Chip Design</a:t>
            </a:r>
          </a:p>
        </p:txBody>
      </p:sp>
      <p:sp>
        <p:nvSpPr>
          <p:cNvPr id="10" name="矩形 9"/>
          <p:cNvSpPr/>
          <p:nvPr/>
        </p:nvSpPr>
        <p:spPr>
          <a:xfrm>
            <a:off x="4800243" y="23975"/>
            <a:ext cx="2738122" cy="276999"/>
          </a:xfrm>
          <a:prstGeom prst="rect">
            <a:avLst/>
          </a:prstGeom>
        </p:spPr>
        <p:txBody>
          <a:bodyPr wrap="none">
            <a:spAutoFit/>
          </a:bodyPr>
          <a:lstStyle/>
          <a:p>
            <a:pPr algn="ctr"/>
            <a:r>
              <a:rPr lang="en-US" altLang="zh-CN" sz="1200" b="1" dirty="0">
                <a:solidFill>
                  <a:srgbClr val="ABABAB"/>
                </a:solidFill>
              </a:rPr>
              <a:t>Accelerator Design —— Accurate Model</a:t>
            </a:r>
          </a:p>
        </p:txBody>
      </p:sp>
      <p:sp>
        <p:nvSpPr>
          <p:cNvPr id="1034" name="矩形 1033"/>
          <p:cNvSpPr/>
          <p:nvPr/>
        </p:nvSpPr>
        <p:spPr>
          <a:xfrm>
            <a:off x="1614102" y="891533"/>
            <a:ext cx="3498383" cy="555655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56" name="矩形 1055"/>
          <p:cNvSpPr/>
          <p:nvPr/>
        </p:nvSpPr>
        <p:spPr>
          <a:xfrm>
            <a:off x="2315426" y="6094253"/>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0" name="文本框 1059"/>
              <p:cNvSpPr txBox="1"/>
              <p:nvPr/>
            </p:nvSpPr>
            <p:spPr>
              <a:xfrm>
                <a:off x="2640332" y="6004391"/>
                <a:ext cx="2243948" cy="369332"/>
              </a:xfrm>
              <a:prstGeom prst="rect">
                <a:avLst/>
              </a:prstGeom>
              <a:noFill/>
            </p:spPr>
            <p:txBody>
              <a:bodyPr wrap="non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Computation (MACs):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oMath>
                </a14:m>
                <a:r>
                  <a:rPr lang="en-US" altLang="zh-CN" sz="1200" b="1" dirty="0">
                    <a:latin typeface="Times New Roman" panose="02020603050405020304" pitchFamily="18" charset="0"/>
                    <a:cs typeface="Times New Roman" panose="02020603050405020304" pitchFamily="18" charset="0"/>
                  </a:rPr>
                  <a:t> </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060" name="文本框 1059"/>
              <p:cNvSpPr txBox="1">
                <a:spLocks noRot="1" noChangeAspect="1" noMove="1" noResize="1" noEditPoints="1" noAdjustHandles="1" noChangeArrowheads="1" noChangeShapeType="1" noTextEdit="1"/>
              </p:cNvSpPr>
              <p:nvPr/>
            </p:nvSpPr>
            <p:spPr>
              <a:xfrm>
                <a:off x="2640332" y="6004391"/>
                <a:ext cx="2243948" cy="369332"/>
              </a:xfrm>
              <a:prstGeom prst="rect">
                <a:avLst/>
              </a:prstGeom>
              <a:blipFill>
                <a:blip r:embed="rId2"/>
                <a:stretch>
                  <a:fillRect b="-3279"/>
                </a:stretch>
              </a:blipFill>
            </p:spPr>
            <p:txBody>
              <a:bodyPr/>
              <a:lstStyle/>
              <a:p>
                <a:r>
                  <a:rPr lang="zh-CN" altLang="en-US">
                    <a:noFill/>
                  </a:rPr>
                  <a:t> </a:t>
                </a:r>
              </a:p>
            </p:txBody>
          </p:sp>
        </mc:Fallback>
      </mc:AlternateContent>
      <p:sp>
        <p:nvSpPr>
          <p:cNvPr id="12" name="文本框 11"/>
          <p:cNvSpPr txBox="1"/>
          <p:nvPr/>
        </p:nvSpPr>
        <p:spPr>
          <a:xfrm>
            <a:off x="2198540" y="4679734"/>
            <a:ext cx="2856060" cy="1200329"/>
          </a:xfrm>
          <a:prstGeom prst="rect">
            <a:avLst/>
          </a:prstGeom>
          <a:noFill/>
        </p:spPr>
        <p:txBody>
          <a:bodyPr wrap="square" rtlCol="0">
            <a:spAutoFit/>
          </a:bodyPr>
          <a:lstStyle/>
          <a:p>
            <a:pPr>
              <a:lnSpc>
                <a:spcPct val="150000"/>
              </a:lnSpc>
            </a:pPr>
            <a:r>
              <a:rPr lang="en-US" altLang="zh-CN" sz="1200" b="1" dirty="0">
                <a:solidFill>
                  <a:prstClr val="black"/>
                </a:solidFill>
                <a:latin typeface="Times New Roman" panose="02020603050405020304" pitchFamily="18" charset="0"/>
                <a:cs typeface="Times New Roman" panose="02020603050405020304" pitchFamily="18" charset="0"/>
              </a:rPr>
              <a:t>Communication Parameters (bit/cycle):</a:t>
            </a:r>
          </a:p>
          <a:p>
            <a:pPr lvl="0">
              <a:lnSpc>
                <a:spcPct val="150000"/>
              </a:lnSpc>
            </a:pPr>
            <a:r>
              <a:rPr lang="en-US" altLang="zh-CN" sz="1200" dirty="0" err="1">
                <a:solidFill>
                  <a:prstClr val="black"/>
                </a:solidFill>
                <a:latin typeface="Times New Roman" panose="02020603050405020304" pitchFamily="18" charset="0"/>
                <a:cs typeface="Times New Roman" panose="02020603050405020304" pitchFamily="18" charset="0"/>
              </a:rPr>
              <a:t>Ip</a:t>
            </a:r>
            <a:r>
              <a:rPr lang="en-US" altLang="zh-CN" sz="1200" dirty="0">
                <a:solidFill>
                  <a:prstClr val="black"/>
                </a:solidFill>
                <a:latin typeface="Times New Roman" panose="02020603050405020304" pitchFamily="18" charset="0"/>
                <a:cs typeface="Times New Roman" panose="02020603050405020304" pitchFamily="18" charset="0"/>
              </a:rPr>
              <a:t>:     bandwidth for loading IFM </a:t>
            </a:r>
          </a:p>
          <a:p>
            <a:pPr lvl="0">
              <a:lnSpc>
                <a:spcPct val="150000"/>
              </a:lnSpc>
            </a:pPr>
            <a:r>
              <a:rPr lang="en-US" altLang="zh-CN" sz="1200" dirty="0" err="1">
                <a:solidFill>
                  <a:prstClr val="black"/>
                </a:solidFill>
                <a:latin typeface="Times New Roman" panose="02020603050405020304" pitchFamily="18" charset="0"/>
                <a:cs typeface="Times New Roman" panose="02020603050405020304" pitchFamily="18" charset="0"/>
              </a:rPr>
              <a:t>Wp</a:t>
            </a:r>
            <a:r>
              <a:rPr lang="en-US" altLang="zh-CN" sz="1200" dirty="0">
                <a:solidFill>
                  <a:prstClr val="black"/>
                </a:solidFill>
                <a:latin typeface="Times New Roman" panose="02020603050405020304" pitchFamily="18" charset="0"/>
                <a:cs typeface="Times New Roman" panose="02020603050405020304" pitchFamily="18" charset="0"/>
              </a:rPr>
              <a:t>:   bandwidth for loading weights</a:t>
            </a:r>
          </a:p>
          <a:p>
            <a:pPr>
              <a:lnSpc>
                <a:spcPct val="150000"/>
              </a:lnSpc>
            </a:pPr>
            <a:r>
              <a:rPr lang="en-US" altLang="zh-CN" sz="1200" dirty="0">
                <a:solidFill>
                  <a:prstClr val="black"/>
                </a:solidFill>
                <a:latin typeface="Times New Roman" panose="02020603050405020304" pitchFamily="18" charset="0"/>
                <a:cs typeface="Times New Roman" panose="02020603050405020304" pitchFamily="18" charset="0"/>
              </a:rPr>
              <a:t>Op:    bandwidth for storing OFM</a:t>
            </a:r>
          </a:p>
        </p:txBody>
      </p:sp>
      <p:pic>
        <p:nvPicPr>
          <p:cNvPr id="25" name="图片 24"/>
          <p:cNvPicPr>
            <a:picLocks noChangeAspect="1"/>
          </p:cNvPicPr>
          <p:nvPr/>
        </p:nvPicPr>
        <p:blipFill>
          <a:blip r:embed="rId3"/>
          <a:stretch>
            <a:fillRect/>
          </a:stretch>
        </p:blipFill>
        <p:spPr>
          <a:xfrm>
            <a:off x="1995064" y="1123397"/>
            <a:ext cx="2846453" cy="3435374"/>
          </a:xfrm>
          <a:prstGeom prst="rect">
            <a:avLst/>
          </a:prstGeom>
        </p:spPr>
      </p:pic>
      <p:grpSp>
        <p:nvGrpSpPr>
          <p:cNvPr id="27" name="组合 26"/>
          <p:cNvGrpSpPr/>
          <p:nvPr/>
        </p:nvGrpSpPr>
        <p:grpSpPr>
          <a:xfrm>
            <a:off x="5248718" y="891532"/>
            <a:ext cx="5292021" cy="5556556"/>
            <a:chOff x="3724717" y="891532"/>
            <a:chExt cx="5292021" cy="5556556"/>
          </a:xfrm>
        </p:grpSpPr>
        <p:sp>
          <p:nvSpPr>
            <p:cNvPr id="1046" name="矩形 1045"/>
            <p:cNvSpPr/>
            <p:nvPr/>
          </p:nvSpPr>
          <p:spPr>
            <a:xfrm>
              <a:off x="3724717" y="891532"/>
              <a:ext cx="5292021" cy="5556556"/>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 name="矩形 25"/>
            <p:cNvSpPr/>
            <p:nvPr/>
          </p:nvSpPr>
          <p:spPr>
            <a:xfrm>
              <a:off x="5396646" y="3241426"/>
              <a:ext cx="1948162" cy="369332"/>
            </a:xfrm>
            <a:prstGeom prst="rect">
              <a:avLst/>
            </a:prstGeom>
          </p:spPr>
          <p:txBody>
            <a:bodyPr wrap="none">
              <a:spAutoFit/>
            </a:bodyPr>
            <a:lstStyle/>
            <a:p>
              <a:pPr algn="ctr"/>
              <a:r>
                <a:rPr lang="en-US" altLang="zh-CN" b="1" dirty="0">
                  <a:solidFill>
                    <a:schemeClr val="accent1"/>
                  </a:solidFill>
                </a:rPr>
                <a:t>Accelerator Model</a:t>
              </a:r>
            </a:p>
          </p:txBody>
        </p:sp>
      </p:grpSp>
      <p:sp>
        <p:nvSpPr>
          <p:cNvPr id="2" name="矩形 1"/>
          <p:cNvSpPr/>
          <p:nvPr/>
        </p:nvSpPr>
        <p:spPr>
          <a:xfrm>
            <a:off x="2231283" y="6476761"/>
            <a:ext cx="2094356" cy="307777"/>
          </a:xfrm>
          <a:prstGeom prst="rect">
            <a:avLst/>
          </a:prstGeom>
        </p:spPr>
        <p:txBody>
          <a:bodyPr wrap="none">
            <a:spAutoFit/>
          </a:bodyPr>
          <a:lstStyle/>
          <a:p>
            <a:r>
              <a:rPr lang="en-US" altLang="zh-CN" sz="1400" dirty="0"/>
              <a:t>OFM Stationary Data Flow</a:t>
            </a:r>
          </a:p>
        </p:txBody>
      </p:sp>
    </p:spTree>
    <p:extLst>
      <p:ext uri="{BB962C8B-B14F-4D97-AF65-F5344CB8AC3E}">
        <p14:creationId xmlns:p14="http://schemas.microsoft.com/office/powerpoint/2010/main" val="2534860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矩形 1045"/>
          <p:cNvSpPr/>
          <p:nvPr/>
        </p:nvSpPr>
        <p:spPr>
          <a:xfrm>
            <a:off x="5248718" y="891532"/>
            <a:ext cx="5292021" cy="5556556"/>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C0769ECE-14F6-B44C-AB5F-842EA3B12E22}" type="slidenum">
              <a:rPr lang="en-US" smtClean="0"/>
              <a:pPr/>
              <a:t>27</a:t>
            </a:fld>
            <a:endParaRPr lang="en-US" dirty="0"/>
          </a:p>
        </p:txBody>
      </p:sp>
      <p:sp>
        <p:nvSpPr>
          <p:cNvPr id="9"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Accelerator Design —— Optimization under Resource Constraints</a:t>
            </a:r>
          </a:p>
        </p:txBody>
      </p:sp>
      <p:sp>
        <p:nvSpPr>
          <p:cNvPr id="10" name="矩形 9"/>
          <p:cNvSpPr/>
          <p:nvPr/>
        </p:nvSpPr>
        <p:spPr>
          <a:xfrm>
            <a:off x="4800243" y="23975"/>
            <a:ext cx="2738122" cy="276999"/>
          </a:xfrm>
          <a:prstGeom prst="rect">
            <a:avLst/>
          </a:prstGeom>
        </p:spPr>
        <p:txBody>
          <a:bodyPr wrap="none">
            <a:spAutoFit/>
          </a:bodyPr>
          <a:lstStyle/>
          <a:p>
            <a:pPr algn="ctr"/>
            <a:r>
              <a:rPr lang="en-US" altLang="zh-CN" sz="1200" b="1" dirty="0">
                <a:solidFill>
                  <a:srgbClr val="ABABAB"/>
                </a:solidFill>
              </a:rPr>
              <a:t>Accelerator Design —— Accurate Model</a:t>
            </a:r>
          </a:p>
        </p:txBody>
      </p:sp>
      <p:sp>
        <p:nvSpPr>
          <p:cNvPr id="1034" name="矩形 1033"/>
          <p:cNvSpPr/>
          <p:nvPr/>
        </p:nvSpPr>
        <p:spPr>
          <a:xfrm>
            <a:off x="1614102" y="891533"/>
            <a:ext cx="3498383" cy="555655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56" name="矩形 1055"/>
          <p:cNvSpPr/>
          <p:nvPr/>
        </p:nvSpPr>
        <p:spPr>
          <a:xfrm>
            <a:off x="2315426" y="6094253"/>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0" name="文本框 1059"/>
              <p:cNvSpPr txBox="1"/>
              <p:nvPr/>
            </p:nvSpPr>
            <p:spPr>
              <a:xfrm>
                <a:off x="2640332" y="6004391"/>
                <a:ext cx="2243948" cy="369332"/>
              </a:xfrm>
              <a:prstGeom prst="rect">
                <a:avLst/>
              </a:prstGeom>
              <a:noFill/>
            </p:spPr>
            <p:txBody>
              <a:bodyPr wrap="non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Computation (MACs):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oMath>
                </a14:m>
                <a:r>
                  <a:rPr lang="en-US" altLang="zh-CN" sz="1200" b="1" dirty="0">
                    <a:latin typeface="Times New Roman" panose="02020603050405020304" pitchFamily="18" charset="0"/>
                    <a:cs typeface="Times New Roman" panose="02020603050405020304" pitchFamily="18" charset="0"/>
                  </a:rPr>
                  <a:t> </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060" name="文本框 1059"/>
              <p:cNvSpPr txBox="1">
                <a:spLocks noRot="1" noChangeAspect="1" noMove="1" noResize="1" noEditPoints="1" noAdjustHandles="1" noChangeArrowheads="1" noChangeShapeType="1" noTextEdit="1"/>
              </p:cNvSpPr>
              <p:nvPr/>
            </p:nvSpPr>
            <p:spPr>
              <a:xfrm>
                <a:off x="2640332" y="6004391"/>
                <a:ext cx="2243948" cy="369332"/>
              </a:xfrm>
              <a:prstGeom prst="rect">
                <a:avLst/>
              </a:prstGeom>
              <a:blipFill>
                <a:blip r:embed="rId2"/>
                <a:stretch>
                  <a:fillRect b="-3279"/>
                </a:stretch>
              </a:blipFill>
            </p:spPr>
            <p:txBody>
              <a:bodyPr/>
              <a:lstStyle/>
              <a:p>
                <a:r>
                  <a:rPr lang="zh-CN" altLang="en-US">
                    <a:noFill/>
                  </a:rPr>
                  <a:t> </a:t>
                </a:r>
              </a:p>
            </p:txBody>
          </p:sp>
        </mc:Fallback>
      </mc:AlternateContent>
      <p:sp>
        <p:nvSpPr>
          <p:cNvPr id="12" name="文本框 11"/>
          <p:cNvSpPr txBox="1"/>
          <p:nvPr/>
        </p:nvSpPr>
        <p:spPr>
          <a:xfrm>
            <a:off x="2198540" y="4679734"/>
            <a:ext cx="2732870" cy="1200329"/>
          </a:xfrm>
          <a:prstGeom prst="rect">
            <a:avLst/>
          </a:prstGeom>
          <a:noFill/>
        </p:spPr>
        <p:txBody>
          <a:bodyPr wrap="square" rtlCol="0">
            <a:spAutoFit/>
          </a:bodyPr>
          <a:lstStyle/>
          <a:p>
            <a:pPr>
              <a:lnSpc>
                <a:spcPct val="150000"/>
              </a:lnSpc>
            </a:pPr>
            <a:r>
              <a:rPr lang="en-US" altLang="zh-CN" sz="1200" b="1" dirty="0">
                <a:solidFill>
                  <a:prstClr val="black"/>
                </a:solidFill>
                <a:latin typeface="Times New Roman" panose="02020603050405020304" pitchFamily="18" charset="0"/>
                <a:cs typeface="Times New Roman" panose="02020603050405020304" pitchFamily="18" charset="0"/>
              </a:rPr>
              <a:t>Communication Parameters (bit/cycle):</a:t>
            </a:r>
          </a:p>
          <a:p>
            <a:pPr lvl="0">
              <a:lnSpc>
                <a:spcPct val="150000"/>
              </a:lnSpc>
            </a:pPr>
            <a:r>
              <a:rPr lang="en-US" altLang="zh-CN" sz="1200" dirty="0" err="1">
                <a:solidFill>
                  <a:prstClr val="black"/>
                </a:solidFill>
                <a:latin typeface="Times New Roman" panose="02020603050405020304" pitchFamily="18" charset="0"/>
                <a:cs typeface="Times New Roman" panose="02020603050405020304" pitchFamily="18" charset="0"/>
              </a:rPr>
              <a:t>Ip</a:t>
            </a:r>
            <a:r>
              <a:rPr lang="en-US" altLang="zh-CN" sz="1200" dirty="0">
                <a:solidFill>
                  <a:prstClr val="black"/>
                </a:solidFill>
                <a:latin typeface="Times New Roman" panose="02020603050405020304" pitchFamily="18" charset="0"/>
                <a:cs typeface="Times New Roman" panose="02020603050405020304" pitchFamily="18" charset="0"/>
              </a:rPr>
              <a:t>:     bandwidth for loading IFM </a:t>
            </a:r>
          </a:p>
          <a:p>
            <a:pPr lvl="0">
              <a:lnSpc>
                <a:spcPct val="150000"/>
              </a:lnSpc>
            </a:pPr>
            <a:r>
              <a:rPr lang="en-US" altLang="zh-CN" sz="1200" dirty="0" err="1">
                <a:solidFill>
                  <a:prstClr val="black"/>
                </a:solidFill>
                <a:latin typeface="Times New Roman" panose="02020603050405020304" pitchFamily="18" charset="0"/>
                <a:cs typeface="Times New Roman" panose="02020603050405020304" pitchFamily="18" charset="0"/>
              </a:rPr>
              <a:t>Wp</a:t>
            </a:r>
            <a:r>
              <a:rPr lang="en-US" altLang="zh-CN" sz="1200" dirty="0">
                <a:solidFill>
                  <a:prstClr val="black"/>
                </a:solidFill>
                <a:latin typeface="Times New Roman" panose="02020603050405020304" pitchFamily="18" charset="0"/>
                <a:cs typeface="Times New Roman" panose="02020603050405020304" pitchFamily="18" charset="0"/>
              </a:rPr>
              <a:t>:   bandwidth for loading weights</a:t>
            </a:r>
          </a:p>
          <a:p>
            <a:pPr>
              <a:lnSpc>
                <a:spcPct val="150000"/>
              </a:lnSpc>
            </a:pPr>
            <a:r>
              <a:rPr lang="en-US" altLang="zh-CN" sz="1200" dirty="0">
                <a:solidFill>
                  <a:prstClr val="black"/>
                </a:solidFill>
                <a:latin typeface="Times New Roman" panose="02020603050405020304" pitchFamily="18" charset="0"/>
                <a:cs typeface="Times New Roman" panose="02020603050405020304" pitchFamily="18" charset="0"/>
              </a:rPr>
              <a:t>Op:    bandwidth for storing OFM</a:t>
            </a:r>
          </a:p>
        </p:txBody>
      </p:sp>
      <p:pic>
        <p:nvPicPr>
          <p:cNvPr id="25" name="图片 24"/>
          <p:cNvPicPr>
            <a:picLocks noChangeAspect="1"/>
          </p:cNvPicPr>
          <p:nvPr/>
        </p:nvPicPr>
        <p:blipFill>
          <a:blip r:embed="rId3"/>
          <a:stretch>
            <a:fillRect/>
          </a:stretch>
        </p:blipFill>
        <p:spPr>
          <a:xfrm>
            <a:off x="1995064" y="1123397"/>
            <a:ext cx="2846453" cy="3435374"/>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5329010" y="1247562"/>
                <a:ext cx="2514510" cy="1477328"/>
              </a:xfrm>
              <a:prstGeom prst="rect">
                <a:avLst/>
              </a:prstGeom>
              <a:noFill/>
            </p:spPr>
            <p:txBody>
              <a:bodyPr wrap="square" rtlCol="0">
                <a:spAutoFit/>
              </a:bodyPr>
              <a:lstStyle/>
              <a:p>
                <a:pPr>
                  <a:lnSpc>
                    <a:spcPct val="150000"/>
                  </a:lnSpc>
                </a:pPr>
                <a:r>
                  <a:rPr lang="en-US" altLang="zh-CN" sz="1200" b="1" dirty="0">
                    <a:solidFill>
                      <a:prstClr val="black"/>
                    </a:solidFill>
                    <a:latin typeface="Times New Roman" panose="02020603050405020304" pitchFamily="18" charset="0"/>
                    <a:cs typeface="Times New Roman" panose="02020603050405020304" pitchFamily="18" charset="0"/>
                  </a:rPr>
                  <a:t>Given:</a:t>
                </a:r>
              </a:p>
              <a:p>
                <a:pPr marL="171450" indent="-171450">
                  <a:lnSpc>
                    <a:spcPct val="150000"/>
                  </a:lnSpc>
                  <a:buFont typeface="Arial" panose="020B0604020202020204" pitchFamily="34" charset="0"/>
                  <a:buChar char="•"/>
                </a:pPr>
                <a:r>
                  <a:rPr lang="en-US" altLang="zh-CN" sz="1200" dirty="0">
                    <a:solidFill>
                      <a:prstClr val="black"/>
                    </a:solidFill>
                    <a:latin typeface="Times New Roman" panose="02020603050405020304" pitchFamily="18" charset="0"/>
                    <a:cs typeface="Times New Roman" panose="02020603050405020304" pitchFamily="18" charset="0"/>
                  </a:rPr>
                  <a:t>Layer </a:t>
                </a:r>
                <a:r>
                  <a:rPr lang="en-US" altLang="zh-CN" sz="1200" b="1" dirty="0">
                    <a:solidFill>
                      <a:prstClr val="black"/>
                    </a:solidFill>
                    <a:latin typeface="Times New Roman" panose="02020603050405020304" pitchFamily="18" charset="0"/>
                    <a:cs typeface="Times New Roman" panose="02020603050405020304" pitchFamily="18" charset="0"/>
                  </a:rPr>
                  <a:t>(B, M, N, R, C, K)</a:t>
                </a:r>
              </a:p>
              <a:p>
                <a:pPr marL="171450" indent="-171450">
                  <a:lnSpc>
                    <a:spcPct val="150000"/>
                  </a:lnSpc>
                  <a:buFont typeface="Arial" panose="020B0604020202020204" pitchFamily="34" charset="0"/>
                  <a:buChar char="•"/>
                </a:pPr>
                <a:r>
                  <a:rPr lang="en-US" altLang="zh-CN" sz="1200" dirty="0">
                    <a:solidFill>
                      <a:prstClr val="black"/>
                    </a:solidFill>
                    <a:latin typeface="Times New Roman" panose="02020603050405020304" pitchFamily="18" charset="0"/>
                    <a:cs typeface="Times New Roman" panose="02020603050405020304" pitchFamily="18" charset="0"/>
                  </a:rPr>
                  <a:t>Computation resource — DSP </a:t>
                </a:r>
                <a:r>
                  <a:rPr lang="en-US" altLang="zh-CN" sz="1200" b="1"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b="1" dirty="0">
                    <a:solidFill>
                      <a:prstClr val="black"/>
                    </a:solidFill>
                    <a:latin typeface="Times New Roman" panose="02020603050405020304" pitchFamily="18" charset="0"/>
                    <a:cs typeface="Times New Roman" panose="02020603050405020304" pitchFamily="18" charset="0"/>
                  </a:rPr>
                  <a:t>)</a:t>
                </a:r>
              </a:p>
              <a:p>
                <a:pPr marL="171450" indent="-171450">
                  <a:lnSpc>
                    <a:spcPct val="150000"/>
                  </a:lnSpc>
                  <a:buFont typeface="Arial" panose="020B0604020202020204" pitchFamily="34" charset="0"/>
                  <a:buChar char="•"/>
                </a:pPr>
                <a:r>
                  <a:rPr lang="en-US" altLang="zh-CN" sz="1200" dirty="0">
                    <a:solidFill>
                      <a:prstClr val="black"/>
                    </a:solidFill>
                    <a:latin typeface="Times New Roman" panose="02020603050405020304" pitchFamily="18" charset="0"/>
                    <a:cs typeface="Times New Roman" panose="02020603050405020304" pitchFamily="18" charset="0"/>
                  </a:rPr>
                  <a:t>On-chip memory size </a:t>
                </a:r>
                <a:r>
                  <a:rPr lang="en-US" altLang="zh-CN" sz="1200" b="1"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1200" b="1" i="1" dirty="0">
                        <a:solidFill>
                          <a:prstClr val="black"/>
                        </a:solidFill>
                        <a:latin typeface="Cambria Math" panose="02040503050406030204" pitchFamily="18" charset="0"/>
                        <a:cs typeface="Times New Roman" panose="02020603050405020304" pitchFamily="18" charset="0"/>
                      </a:rPr>
                      <m:t>𝔹</m:t>
                    </m:r>
                  </m:oMath>
                </a14:m>
                <a:r>
                  <a:rPr lang="en-US" altLang="zh-CN" sz="1200" b="1" dirty="0">
                    <a:solidFill>
                      <a:prstClr val="black"/>
                    </a:solidFill>
                    <a:latin typeface="Times New Roman" panose="02020603050405020304" pitchFamily="18" charset="0"/>
                    <a:cs typeface="Times New Roman" panose="02020603050405020304" pitchFamily="18" charset="0"/>
                  </a:rPr>
                  <a:t>)</a:t>
                </a:r>
              </a:p>
              <a:p>
                <a:pPr marL="171450" indent="-171450">
                  <a:lnSpc>
                    <a:spcPct val="150000"/>
                  </a:lnSpc>
                  <a:buFont typeface="Arial" panose="020B0604020202020204" pitchFamily="34" charset="0"/>
                  <a:buChar char="•"/>
                </a:pPr>
                <a:r>
                  <a:rPr lang="en-US" altLang="zh-CN" sz="1200" dirty="0">
                    <a:solidFill>
                      <a:prstClr val="black"/>
                    </a:solidFill>
                    <a:latin typeface="Times New Roman" panose="02020603050405020304" pitchFamily="18" charset="0"/>
                    <a:cs typeface="Times New Roman" panose="02020603050405020304" pitchFamily="18" charset="0"/>
                  </a:rPr>
                  <a:t>Off-chip memory bandwidth (</a:t>
                </a:r>
                <a14:m>
                  <m:oMath xmlns:m="http://schemas.openxmlformats.org/officeDocument/2006/math">
                    <m:r>
                      <a:rPr lang="zh-CN" altLang="en-US" sz="1200" b="1" i="1" dirty="0">
                        <a:solidFill>
                          <a:prstClr val="black"/>
                        </a:solidFill>
                        <a:latin typeface="Cambria Math" panose="02040503050406030204" pitchFamily="18" charset="0"/>
                        <a:cs typeface="Times New Roman" panose="02020603050405020304" pitchFamily="18" charset="0"/>
                      </a:rPr>
                      <m:t>𝕨</m:t>
                    </m:r>
                  </m:oMath>
                </a14:m>
                <a:r>
                  <a:rPr lang="en-US" altLang="zh-CN" sz="12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13" name="文本框 12"/>
              <p:cNvSpPr txBox="1">
                <a:spLocks noRot="1" noChangeAspect="1" noMove="1" noResize="1" noEditPoints="1" noAdjustHandles="1" noChangeArrowheads="1" noChangeShapeType="1" noTextEdit="1"/>
              </p:cNvSpPr>
              <p:nvPr/>
            </p:nvSpPr>
            <p:spPr>
              <a:xfrm>
                <a:off x="5329010" y="1247562"/>
                <a:ext cx="2514510" cy="1477328"/>
              </a:xfrm>
              <a:prstGeom prst="rect">
                <a:avLst/>
              </a:prstGeom>
              <a:blipFill>
                <a:blip r:embed="rId4"/>
                <a:stretch>
                  <a:fillRect b="-413"/>
                </a:stretch>
              </a:blipFill>
            </p:spPr>
            <p:txBody>
              <a:bodyPr/>
              <a:lstStyle/>
              <a:p>
                <a:r>
                  <a:rPr lang="zh-CN" altLang="en-US">
                    <a:noFill/>
                  </a:rPr>
                  <a:t> </a:t>
                </a:r>
              </a:p>
            </p:txBody>
          </p:sp>
        </mc:Fallback>
      </mc:AlternateContent>
      <p:sp>
        <p:nvSpPr>
          <p:cNvPr id="14" name="文本框 13"/>
          <p:cNvSpPr txBox="1"/>
          <p:nvPr/>
        </p:nvSpPr>
        <p:spPr>
          <a:xfrm>
            <a:off x="7934874" y="912461"/>
            <a:ext cx="2514510" cy="1034129"/>
          </a:xfrm>
          <a:prstGeom prst="rect">
            <a:avLst/>
          </a:prstGeom>
          <a:noFill/>
        </p:spPr>
        <p:txBody>
          <a:bodyPr wrap="square" rtlCol="0">
            <a:spAutoFit/>
          </a:bodyPr>
          <a:lstStyle/>
          <a:p>
            <a:pPr>
              <a:lnSpc>
                <a:spcPct val="150000"/>
              </a:lnSpc>
            </a:pPr>
            <a:r>
              <a:rPr lang="en-US" altLang="zh-CN" sz="1200" b="1" dirty="0">
                <a:solidFill>
                  <a:schemeClr val="accent1"/>
                </a:solidFill>
                <a:latin typeface="Times New Roman" panose="02020603050405020304" pitchFamily="18" charset="0"/>
                <a:cs typeface="Times New Roman" panose="02020603050405020304" pitchFamily="18" charset="0"/>
              </a:rPr>
              <a:t>Determine:</a:t>
            </a:r>
          </a:p>
          <a:p>
            <a:pPr marL="171450" indent="-171450">
              <a:lnSpc>
                <a:spcPct val="120000"/>
              </a:lnSpc>
              <a:buFont typeface="Arial" panose="020B0604020202020204" pitchFamily="34" charset="0"/>
              <a:buChar char="•"/>
            </a:pPr>
            <a:r>
              <a:rPr lang="en-US" altLang="zh-CN" sz="1200" dirty="0">
                <a:solidFill>
                  <a:schemeClr val="accent1"/>
                </a:solidFill>
                <a:latin typeface="Times New Roman" panose="02020603050405020304" pitchFamily="18" charset="0"/>
                <a:cs typeface="Times New Roman" panose="02020603050405020304" pitchFamily="18" charset="0"/>
              </a:rPr>
              <a:t>Tiling: (Tm, </a:t>
            </a:r>
            <a:r>
              <a:rPr lang="en-US" altLang="zh-CN" sz="1200" dirty="0" err="1">
                <a:solidFill>
                  <a:schemeClr val="accent1"/>
                </a:solidFill>
                <a:latin typeface="Times New Roman" panose="02020603050405020304" pitchFamily="18" charset="0"/>
                <a:cs typeface="Times New Roman" panose="02020603050405020304" pitchFamily="18" charset="0"/>
              </a:rPr>
              <a:t>Tn</a:t>
            </a:r>
            <a:r>
              <a:rPr lang="en-US" altLang="zh-CN" sz="1200" dirty="0">
                <a:solidFill>
                  <a:schemeClr val="accent1"/>
                </a:solidFill>
                <a:latin typeface="Times New Roman" panose="02020603050405020304" pitchFamily="18" charset="0"/>
                <a:cs typeface="Times New Roman" panose="02020603050405020304" pitchFamily="18" charset="0"/>
              </a:rPr>
              <a:t>, </a:t>
            </a:r>
            <a:r>
              <a:rPr lang="en-US" altLang="zh-CN" sz="1200" dirty="0" err="1">
                <a:solidFill>
                  <a:schemeClr val="accent1"/>
                </a:solidFill>
                <a:latin typeface="Times New Roman" panose="02020603050405020304" pitchFamily="18" charset="0"/>
                <a:cs typeface="Times New Roman" panose="02020603050405020304" pitchFamily="18" charset="0"/>
              </a:rPr>
              <a:t>Tr</a:t>
            </a:r>
            <a:r>
              <a:rPr lang="en-US" altLang="zh-CN" sz="1200" dirty="0">
                <a:solidFill>
                  <a:schemeClr val="accent1"/>
                </a:solidFill>
                <a:latin typeface="Times New Roman" panose="02020603050405020304" pitchFamily="18" charset="0"/>
                <a:cs typeface="Times New Roman" panose="02020603050405020304" pitchFamily="18" charset="0"/>
              </a:rPr>
              <a:t>, Tc)</a:t>
            </a:r>
            <a:endParaRPr lang="en-US" altLang="zh-CN" sz="1200" b="1" dirty="0">
              <a:solidFill>
                <a:schemeClr val="accent1"/>
              </a:solidFill>
              <a:latin typeface="Times New Roman" panose="02020603050405020304" pitchFamily="18" charset="0"/>
              <a:cs typeface="Times New Roman" panose="02020603050405020304" pitchFamily="18" charset="0"/>
            </a:endParaRPr>
          </a:p>
          <a:p>
            <a:pPr marL="171450" indent="-171450">
              <a:lnSpc>
                <a:spcPct val="120000"/>
              </a:lnSpc>
              <a:buFont typeface="Arial" panose="020B0604020202020204" pitchFamily="34" charset="0"/>
              <a:buChar char="•"/>
            </a:pPr>
            <a:r>
              <a:rPr lang="en-US" altLang="zh-CN" sz="1200" dirty="0">
                <a:solidFill>
                  <a:schemeClr val="accent1"/>
                </a:solidFill>
                <a:latin typeface="Times New Roman" panose="02020603050405020304" pitchFamily="18" charset="0"/>
                <a:cs typeface="Times New Roman" panose="02020603050405020304" pitchFamily="18" charset="0"/>
              </a:rPr>
              <a:t>Bandwidth allocation: (</a:t>
            </a:r>
            <a:r>
              <a:rPr lang="en-US" altLang="zh-CN" sz="1200" dirty="0" err="1">
                <a:solidFill>
                  <a:schemeClr val="accent1"/>
                </a:solidFill>
                <a:latin typeface="Times New Roman" panose="02020603050405020304" pitchFamily="18" charset="0"/>
                <a:cs typeface="Times New Roman" panose="02020603050405020304" pitchFamily="18" charset="0"/>
              </a:rPr>
              <a:t>Ip</a:t>
            </a:r>
            <a:r>
              <a:rPr lang="en-US" altLang="zh-CN" sz="1200" dirty="0">
                <a:solidFill>
                  <a:schemeClr val="accent1"/>
                </a:solidFill>
                <a:latin typeface="Times New Roman" panose="02020603050405020304" pitchFamily="18" charset="0"/>
                <a:cs typeface="Times New Roman" panose="02020603050405020304" pitchFamily="18" charset="0"/>
              </a:rPr>
              <a:t>, </a:t>
            </a:r>
            <a:r>
              <a:rPr lang="en-US" altLang="zh-CN" sz="1200" dirty="0" err="1">
                <a:solidFill>
                  <a:schemeClr val="accent1"/>
                </a:solidFill>
                <a:latin typeface="Times New Roman" panose="02020603050405020304" pitchFamily="18" charset="0"/>
                <a:cs typeface="Times New Roman" panose="02020603050405020304" pitchFamily="18" charset="0"/>
              </a:rPr>
              <a:t>Wp</a:t>
            </a:r>
            <a:r>
              <a:rPr lang="en-US" altLang="zh-CN" sz="1200" dirty="0">
                <a:solidFill>
                  <a:schemeClr val="accent1"/>
                </a:solidFill>
                <a:latin typeface="Times New Roman" panose="02020603050405020304" pitchFamily="18" charset="0"/>
                <a:cs typeface="Times New Roman" panose="02020603050405020304" pitchFamily="18" charset="0"/>
              </a:rPr>
              <a:t>, Op)</a:t>
            </a:r>
          </a:p>
          <a:p>
            <a:pPr marL="171450" indent="-171450">
              <a:lnSpc>
                <a:spcPct val="120000"/>
              </a:lnSpc>
              <a:buFont typeface="Arial" panose="020B0604020202020204" pitchFamily="34" charset="0"/>
              <a:buChar char="•"/>
            </a:pPr>
            <a:r>
              <a:rPr lang="en-US" altLang="zh-CN" sz="1200" dirty="0">
                <a:solidFill>
                  <a:schemeClr val="accent1"/>
                </a:solidFill>
                <a:latin typeface="Times New Roman" panose="02020603050405020304" pitchFamily="18" charset="0"/>
                <a:cs typeface="Times New Roman" panose="02020603050405020304" pitchFamily="18" charset="0"/>
              </a:rPr>
              <a:t>Partition: (</a:t>
            </a:r>
            <a:r>
              <a:rPr lang="en-US" altLang="zh-CN" sz="1200" dirty="0" err="1">
                <a:solidFill>
                  <a:schemeClr val="accent1"/>
                </a:solidFill>
                <a:latin typeface="Times New Roman" panose="02020603050405020304" pitchFamily="18" charset="0"/>
                <a:cs typeface="Times New Roman" panose="02020603050405020304" pitchFamily="18" charset="0"/>
              </a:rPr>
              <a:t>Pb</a:t>
            </a:r>
            <a:r>
              <a:rPr lang="en-US" altLang="zh-CN" sz="1200" dirty="0">
                <a:solidFill>
                  <a:schemeClr val="accent1"/>
                </a:solidFill>
                <a:latin typeface="Times New Roman" panose="02020603050405020304" pitchFamily="18" charset="0"/>
                <a:cs typeface="Times New Roman" panose="02020603050405020304" pitchFamily="18" charset="0"/>
              </a:rPr>
              <a:t>, </a:t>
            </a:r>
            <a:r>
              <a:rPr lang="en-US" altLang="zh-CN" sz="1200" dirty="0" err="1">
                <a:solidFill>
                  <a:schemeClr val="accent1"/>
                </a:solidFill>
                <a:latin typeface="Times New Roman" panose="02020603050405020304" pitchFamily="18" charset="0"/>
                <a:cs typeface="Times New Roman" panose="02020603050405020304" pitchFamily="18" charset="0"/>
              </a:rPr>
              <a:t>Pr</a:t>
            </a:r>
            <a:r>
              <a:rPr lang="en-US" altLang="zh-CN" sz="1200" dirty="0">
                <a:solidFill>
                  <a:schemeClr val="accent1"/>
                </a:solidFill>
                <a:latin typeface="Times New Roman" panose="02020603050405020304" pitchFamily="18" charset="0"/>
                <a:cs typeface="Times New Roman" panose="02020603050405020304" pitchFamily="18" charset="0"/>
              </a:rPr>
              <a:t>, Pc, Pm)</a:t>
            </a:r>
          </a:p>
        </p:txBody>
      </p:sp>
      <p:sp>
        <p:nvSpPr>
          <p:cNvPr id="15" name="文本框 14"/>
          <p:cNvSpPr txBox="1"/>
          <p:nvPr/>
        </p:nvSpPr>
        <p:spPr>
          <a:xfrm>
            <a:off x="7923813" y="1817454"/>
            <a:ext cx="2514510" cy="923330"/>
          </a:xfrm>
          <a:prstGeom prst="rect">
            <a:avLst/>
          </a:prstGeom>
          <a:noFill/>
        </p:spPr>
        <p:txBody>
          <a:bodyPr wrap="square" rtlCol="0">
            <a:spAutoFit/>
          </a:bodyPr>
          <a:lstStyle/>
          <a:p>
            <a:pPr>
              <a:lnSpc>
                <a:spcPct val="150000"/>
              </a:lnSpc>
            </a:pPr>
            <a:r>
              <a:rPr lang="en-US" altLang="zh-CN" sz="1200" b="1" dirty="0">
                <a:solidFill>
                  <a:srgbClr val="C00000"/>
                </a:solidFill>
                <a:latin typeface="Times New Roman" panose="02020603050405020304" pitchFamily="18" charset="0"/>
                <a:cs typeface="Times New Roman" panose="02020603050405020304" pitchFamily="18" charset="0"/>
              </a:rPr>
              <a:t>Objective:</a:t>
            </a:r>
          </a:p>
          <a:p>
            <a:pPr>
              <a:lnSpc>
                <a:spcPct val="150000"/>
              </a:lnSpc>
            </a:pPr>
            <a:r>
              <a:rPr lang="en-US" altLang="zh-CN" sz="1200" dirty="0">
                <a:solidFill>
                  <a:srgbClr val="C00000"/>
                </a:solidFill>
                <a:latin typeface="Times New Roman" panose="02020603050405020304" pitchFamily="18" charset="0"/>
                <a:cs typeface="Times New Roman" panose="02020603050405020304" pitchFamily="18" charset="0"/>
              </a:rPr>
              <a:t>Minimizing latency under resource constraints</a:t>
            </a:r>
          </a:p>
        </p:txBody>
      </p:sp>
      <p:sp>
        <p:nvSpPr>
          <p:cNvPr id="16" name="文本框 15"/>
          <p:cNvSpPr txBox="1"/>
          <p:nvPr/>
        </p:nvSpPr>
        <p:spPr>
          <a:xfrm>
            <a:off x="5284131" y="912460"/>
            <a:ext cx="2514510" cy="369332"/>
          </a:xfrm>
          <a:prstGeom prst="rect">
            <a:avLst/>
          </a:prstGeom>
          <a:noFill/>
        </p:spPr>
        <p:txBody>
          <a:bodyPr wrap="square" rtlCol="0">
            <a:spAutoFit/>
          </a:bodyPr>
          <a:lstStyle/>
          <a:p>
            <a:pPr>
              <a:lnSpc>
                <a:spcPct val="150000"/>
              </a:lnSpc>
            </a:pPr>
            <a:r>
              <a:rPr lang="en-US" altLang="zh-CN" sz="1200" b="1" dirty="0">
                <a:solidFill>
                  <a:srgbClr val="7030A0"/>
                </a:solidFill>
                <a:latin typeface="Times New Roman" panose="02020603050405020304" pitchFamily="18" charset="0"/>
                <a:cs typeface="Times New Roman" panose="02020603050405020304" pitchFamily="18" charset="0"/>
              </a:rPr>
              <a:t>Problem Definition</a:t>
            </a:r>
          </a:p>
        </p:txBody>
      </p:sp>
      <p:cxnSp>
        <p:nvCxnSpPr>
          <p:cNvPr id="17" name="直接连接符 16"/>
          <p:cNvCxnSpPr/>
          <p:nvPr/>
        </p:nvCxnSpPr>
        <p:spPr>
          <a:xfrm>
            <a:off x="5248717" y="2743555"/>
            <a:ext cx="5292021" cy="5096"/>
          </a:xfrm>
          <a:prstGeom prst="line">
            <a:avLst/>
          </a:prstGeom>
        </p:spPr>
        <p:style>
          <a:lnRef idx="2">
            <a:schemeClr val="accent1"/>
          </a:lnRef>
          <a:fillRef idx="0">
            <a:schemeClr val="accent1"/>
          </a:fillRef>
          <a:effectRef idx="1">
            <a:schemeClr val="accent1"/>
          </a:effectRef>
          <a:fontRef idx="minor">
            <a:schemeClr val="tx1"/>
          </a:fontRef>
        </p:style>
      </p:cxnSp>
      <p:grpSp>
        <p:nvGrpSpPr>
          <p:cNvPr id="8" name="组合 7"/>
          <p:cNvGrpSpPr/>
          <p:nvPr/>
        </p:nvGrpSpPr>
        <p:grpSpPr>
          <a:xfrm>
            <a:off x="5329010" y="2802183"/>
            <a:ext cx="4881790" cy="705450"/>
            <a:chOff x="3805010" y="2802183"/>
            <a:chExt cx="4881790" cy="705450"/>
          </a:xfrm>
        </p:grpSpPr>
        <p:sp>
          <p:nvSpPr>
            <p:cNvPr id="18" name="文本框 17"/>
            <p:cNvSpPr txBox="1"/>
            <p:nvPr/>
          </p:nvSpPr>
          <p:spPr>
            <a:xfrm>
              <a:off x="3805010" y="2802183"/>
              <a:ext cx="2514510" cy="369332"/>
            </a:xfrm>
            <a:prstGeom prst="rect">
              <a:avLst/>
            </a:prstGeom>
            <a:noFill/>
          </p:spPr>
          <p:txBody>
            <a:bodyPr wrap="squar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Computation Resource Constraint</a:t>
              </a:r>
            </a:p>
          </p:txBody>
        </p:sp>
        <p:sp>
          <p:nvSpPr>
            <p:cNvPr id="19" name="矩形 18"/>
            <p:cNvSpPr/>
            <p:nvPr/>
          </p:nvSpPr>
          <p:spPr>
            <a:xfrm>
              <a:off x="4067704" y="3228162"/>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4392611" y="3138301"/>
                  <a:ext cx="4294189"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Computation(32-bit):</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or</a:t>
                  </a:r>
                  <a:r>
                    <a:rPr lang="en-US" altLang="zh-CN" sz="1200" dirty="0">
                      <a:latin typeface="Times New Roman" panose="02020603050405020304" pitchFamily="18" charset="0"/>
                      <a:cs typeface="Times New Roman" panose="02020603050405020304" pitchFamily="18" charset="0"/>
                    </a:rPr>
                    <a:t> (16-bit) </a:t>
                  </a:r>
                  <a14:m>
                    <m:oMath xmlns:m="http://schemas.openxmlformats.org/officeDocument/2006/math">
                      <m:r>
                        <a:rPr lang="en-US" altLang="zh-CN" sz="1200">
                          <a:latin typeface="Cambria Math" panose="02040503050406030204" pitchFamily="18" charset="0"/>
                          <a:cs typeface="Times New Roman" panose="02020603050405020304" pitchFamily="18" charset="0"/>
                        </a:rPr>
                        <m:t>5</m:t>
                      </m:r>
                      <m:r>
                        <a:rPr lang="en-US" altLang="zh-CN" sz="1200"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392611" y="3138301"/>
                  <a:ext cx="4294189" cy="369332"/>
                </a:xfrm>
                <a:prstGeom prst="rect">
                  <a:avLst/>
                </a:prstGeom>
                <a:blipFill>
                  <a:blip r:embed="rId5"/>
                  <a:stretch>
                    <a:fillRect l="-142" b="-5000"/>
                  </a:stretch>
                </a:blipFill>
              </p:spPr>
              <p:txBody>
                <a:bodyPr/>
                <a:lstStyle/>
                <a:p>
                  <a:r>
                    <a:rPr lang="zh-CN" altLang="en-US">
                      <a:noFill/>
                    </a:rPr>
                    <a:t> </a:t>
                  </a:r>
                </a:p>
              </p:txBody>
            </p:sp>
          </mc:Fallback>
        </mc:AlternateContent>
      </p:grpSp>
      <p:grpSp>
        <p:nvGrpSpPr>
          <p:cNvPr id="44" name="组合 43"/>
          <p:cNvGrpSpPr/>
          <p:nvPr/>
        </p:nvGrpSpPr>
        <p:grpSpPr>
          <a:xfrm>
            <a:off x="5333706" y="3616762"/>
            <a:ext cx="5208345" cy="2061958"/>
            <a:chOff x="3809705" y="3616762"/>
            <a:chExt cx="5208345" cy="2061958"/>
          </a:xfrm>
        </p:grpSpPr>
        <p:grpSp>
          <p:nvGrpSpPr>
            <p:cNvPr id="7" name="组合 6"/>
            <p:cNvGrpSpPr/>
            <p:nvPr/>
          </p:nvGrpSpPr>
          <p:grpSpPr>
            <a:xfrm>
              <a:off x="4072399" y="3962507"/>
              <a:ext cx="4945651" cy="1716213"/>
              <a:chOff x="4067704" y="3563684"/>
              <a:chExt cx="4945651" cy="1716213"/>
            </a:xfrm>
          </p:grpSpPr>
          <p:sp>
            <p:nvSpPr>
              <p:cNvPr id="22" name="矩形 21"/>
              <p:cNvSpPr/>
              <p:nvPr/>
            </p:nvSpPr>
            <p:spPr>
              <a:xfrm>
                <a:off x="4067704" y="4143548"/>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矩形 22"/>
              <p:cNvSpPr/>
              <p:nvPr/>
            </p:nvSpPr>
            <p:spPr>
              <a:xfrm>
                <a:off x="4072399" y="3672758"/>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矩形 23"/>
              <p:cNvSpPr/>
              <p:nvPr/>
            </p:nvSpPr>
            <p:spPr>
              <a:xfrm>
                <a:off x="4071116" y="4584089"/>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p:cNvSpPr txBox="1"/>
                  <p:nvPr/>
                </p:nvSpPr>
                <p:spPr>
                  <a:xfrm>
                    <a:off x="4364343" y="3563684"/>
                    <a:ext cx="3259547"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IFM buffer:</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cs typeface="Times New Roman" panose="02020603050405020304" pitchFamily="18" charset="0"/>
                          </a:rPr>
                          <m:t>𝐛𝐈</m:t>
                        </m:r>
                        <m:r>
                          <a:rPr lang="en-US" altLang="zh-CN" sz="1200" b="1">
                            <a:latin typeface="Cambria Math" panose="02040503050406030204" pitchFamily="18" charset="0"/>
                            <a:cs typeface="Times New Roman" panose="02020603050405020304" pitchFamily="18" charset="0"/>
                          </a:rPr>
                          <m:t>=</m:t>
                        </m:r>
                        <m:r>
                          <a:rPr lang="en-US" altLang="zh-CN" sz="1200" b="1">
                            <a:latin typeface="Cambria Math" panose="02040503050406030204" pitchFamily="18" charset="0"/>
                            <a:cs typeface="Times New Roman" panose="02020603050405020304" pitchFamily="18" charset="0"/>
                          </a:rPr>
                          <m:t>𝟐</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364343" y="3563684"/>
                    <a:ext cx="3259547" cy="369332"/>
                  </a:xfrm>
                  <a:prstGeom prst="rect">
                    <a:avLst/>
                  </a:prstGeom>
                  <a:blipFill>
                    <a:blip r:embed="rId6"/>
                    <a:stretch>
                      <a:fillRect l="-187"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4361079" y="4049731"/>
                    <a:ext cx="3708323"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Weight buffer:</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cs typeface="Times New Roman" panose="02020603050405020304" pitchFamily="18" charset="0"/>
                          </a:rPr>
                          <m:t>𝐛𝐖</m:t>
                        </m:r>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𝟐</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𝒌</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𝒌</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361079" y="4049731"/>
                    <a:ext cx="3708323" cy="369332"/>
                  </a:xfrm>
                  <a:prstGeom prst="rect">
                    <a:avLst/>
                  </a:prstGeom>
                  <a:blipFill>
                    <a:blip r:embed="rId7"/>
                    <a:stretch>
                      <a:fillRect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4364343" y="4511176"/>
                    <a:ext cx="3403817"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OFM buffer:</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cs typeface="Times New Roman" panose="02020603050405020304" pitchFamily="18" charset="0"/>
                          </a:rPr>
                          <m:t>𝐛𝐎</m:t>
                        </m:r>
                        <m:r>
                          <a:rPr lang="en-US" altLang="zh-CN" sz="1200" b="1">
                            <a:latin typeface="Cambria Math" panose="02040503050406030204" pitchFamily="18" charset="0"/>
                            <a:cs typeface="Times New Roman" panose="02020603050405020304" pitchFamily="18" charset="0"/>
                          </a:rPr>
                          <m:t>=</m:t>
                        </m:r>
                        <m:r>
                          <a:rPr lang="en-US" altLang="zh-CN" sz="1200" b="1">
                            <a:latin typeface="Cambria Math" panose="02040503050406030204" pitchFamily="18" charset="0"/>
                            <a:cs typeface="Times New Roman" panose="02020603050405020304" pitchFamily="18" charset="0"/>
                          </a:rPr>
                          <m:t>𝟐</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4364343" y="4511176"/>
                    <a:ext cx="3403817" cy="369332"/>
                  </a:xfrm>
                  <a:prstGeom prst="rect">
                    <a:avLst/>
                  </a:prstGeom>
                  <a:blipFill>
                    <a:blip r:embed="rId8"/>
                    <a:stretch>
                      <a:fillRect l="-179"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364343" y="4910565"/>
                    <a:ext cx="1496948" cy="369332"/>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a:latin typeface="Cambria Math" panose="02040503050406030204" pitchFamily="18" charset="0"/>
                              <a:cs typeface="Times New Roman" panose="02020603050405020304" pitchFamily="18" charset="0"/>
                            </a:rPr>
                            <m:t>𝐛𝐈</m:t>
                          </m:r>
                          <m:r>
                            <a:rPr lang="en-US" altLang="zh-CN" sz="1200" b="1">
                              <a:latin typeface="Cambria Math" panose="02040503050406030204" pitchFamily="18" charset="0"/>
                              <a:cs typeface="Times New Roman" panose="02020603050405020304" pitchFamily="18" charset="0"/>
                            </a:rPr>
                            <m:t>+</m:t>
                          </m:r>
                          <m:r>
                            <a:rPr lang="en-US" altLang="zh-CN" sz="1200" b="1">
                              <a:latin typeface="Cambria Math" panose="02040503050406030204" pitchFamily="18" charset="0"/>
                              <a:cs typeface="Times New Roman" panose="02020603050405020304" pitchFamily="18" charset="0"/>
                            </a:rPr>
                            <m:t>𝐛𝐖</m:t>
                          </m:r>
                          <m:r>
                            <a:rPr lang="en-US" altLang="zh-CN" sz="1200" b="1">
                              <a:latin typeface="Cambria Math" panose="02040503050406030204" pitchFamily="18" charset="0"/>
                              <a:cs typeface="Times New Roman" panose="02020603050405020304" pitchFamily="18" charset="0"/>
                            </a:rPr>
                            <m:t>+</m:t>
                          </m:r>
                          <m:r>
                            <a:rPr lang="en-US" altLang="zh-CN" sz="1200" b="1">
                              <a:latin typeface="Cambria Math" panose="02040503050406030204" pitchFamily="18" charset="0"/>
                              <a:cs typeface="Times New Roman" panose="02020603050405020304" pitchFamily="18" charset="0"/>
                            </a:rPr>
                            <m:t>𝐛𝐎</m:t>
                          </m:r>
                          <m:r>
                            <a:rPr lang="en-US" altLang="zh-CN" sz="1200" b="1" i="1">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𝔹</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4364343" y="4910565"/>
                    <a:ext cx="1496948" cy="369332"/>
                  </a:xfrm>
                  <a:prstGeom prst="rect">
                    <a:avLst/>
                  </a:prstGeom>
                  <a:blipFill>
                    <a:blip r:embed="rId9"/>
                    <a:stretch>
                      <a:fillRect/>
                    </a:stretch>
                  </a:blipFill>
                </p:spPr>
                <p:txBody>
                  <a:bodyPr/>
                  <a:lstStyle/>
                  <a:p>
                    <a:r>
                      <a:rPr lang="zh-CN" altLang="en-US">
                        <a:noFill/>
                      </a:rPr>
                      <a:t> </a:t>
                    </a:r>
                  </a:p>
                </p:txBody>
              </p:sp>
            </mc:Fallback>
          </mc:AlternateContent>
          <p:grpSp>
            <p:nvGrpSpPr>
              <p:cNvPr id="34" name="组合 33"/>
              <p:cNvGrpSpPr/>
              <p:nvPr/>
            </p:nvGrpSpPr>
            <p:grpSpPr>
              <a:xfrm>
                <a:off x="6762656" y="3831218"/>
                <a:ext cx="2250699" cy="276999"/>
                <a:chOff x="3846513" y="4257870"/>
                <a:chExt cx="2250699" cy="276999"/>
              </a:xfrm>
            </p:grpSpPr>
            <p:cxnSp>
              <p:nvCxnSpPr>
                <p:cNvPr id="35" name="直接连接符 34"/>
                <p:cNvCxnSpPr/>
                <p:nvPr/>
              </p:nvCxnSpPr>
              <p:spPr>
                <a:xfrm>
                  <a:off x="3846513" y="4293554"/>
                  <a:ext cx="272414"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6" name="直接连接符 35"/>
                <p:cNvCxnSpPr>
                  <a:endCxn id="37" idx="1"/>
                </p:cNvCxnSpPr>
                <p:nvPr/>
              </p:nvCxnSpPr>
              <p:spPr>
                <a:xfrm>
                  <a:off x="3989392" y="4299744"/>
                  <a:ext cx="639148" cy="96626"/>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sp>
              <p:nvSpPr>
                <p:cNvPr id="37" name="矩形 36"/>
                <p:cNvSpPr/>
                <p:nvPr/>
              </p:nvSpPr>
              <p:spPr>
                <a:xfrm>
                  <a:off x="4628540" y="4257870"/>
                  <a:ext cx="1468672" cy="276999"/>
                </a:xfrm>
                <a:prstGeom prst="rect">
                  <a:avLst/>
                </a:prstGeom>
              </p:spPr>
              <p:txBody>
                <a:bodyPr wrap="none">
                  <a:spAutoFit/>
                </a:bodyPr>
                <a:lstStyle/>
                <a:p>
                  <a:r>
                    <a:rPr lang="en-US" altLang="zh-CN" sz="1200" i="1" dirty="0" err="1">
                      <a:solidFill>
                        <a:srgbClr val="C00000"/>
                      </a:solidFill>
                      <a:latin typeface="Times New Roman" panose="02020603050405020304" pitchFamily="18" charset="0"/>
                      <a:ea typeface="Tahoma" panose="020B0604030504040204" pitchFamily="34" charset="0"/>
                      <a:cs typeface="Times New Roman" panose="02020603050405020304" pitchFamily="18" charset="0"/>
                    </a:rPr>
                    <a:t>bitwidth</a:t>
                  </a:r>
                  <a:r>
                    <a:rPr lang="en-US" altLang="zh-CN" sz="1200"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(32b or 16b)</a:t>
                  </a:r>
                  <a:endParaRPr lang="zh-CN" altLang="en-US" sz="1200" i="1" dirty="0">
                    <a:solidFill>
                      <a:srgbClr val="C00000"/>
                    </a:solidFill>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7618375" y="4370050"/>
                <a:ext cx="1360093" cy="427234"/>
                <a:chOff x="3846513" y="4293554"/>
                <a:chExt cx="1360093" cy="427234"/>
              </a:xfrm>
            </p:grpSpPr>
            <p:cxnSp>
              <p:nvCxnSpPr>
                <p:cNvPr id="39" name="直接连接符 38"/>
                <p:cNvCxnSpPr/>
                <p:nvPr/>
              </p:nvCxnSpPr>
              <p:spPr>
                <a:xfrm>
                  <a:off x="3846513" y="4293554"/>
                  <a:ext cx="272414"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40" name="直接连接符 39"/>
                <p:cNvCxnSpPr/>
                <p:nvPr/>
              </p:nvCxnSpPr>
              <p:spPr>
                <a:xfrm>
                  <a:off x="3989392" y="4299744"/>
                  <a:ext cx="236129" cy="134936"/>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sp>
              <p:nvSpPr>
                <p:cNvPr id="41" name="矩形 40"/>
                <p:cNvSpPr/>
                <p:nvPr/>
              </p:nvSpPr>
              <p:spPr>
                <a:xfrm>
                  <a:off x="3967164" y="4443789"/>
                  <a:ext cx="1239442" cy="276999"/>
                </a:xfrm>
                <a:prstGeom prst="rect">
                  <a:avLst/>
                </a:prstGeom>
              </p:spPr>
              <p:txBody>
                <a:bodyPr wrap="none">
                  <a:spAutoFit/>
                </a:bodyPr>
                <a:lstStyle/>
                <a:p>
                  <a:r>
                    <a:rPr lang="en-US" altLang="zh-CN" sz="1200" i="1" dirty="0">
                      <a:solidFill>
                        <a:srgbClr val="C00000"/>
                      </a:solidFill>
                      <a:latin typeface="Times New Roman" panose="02020603050405020304" pitchFamily="18" charset="0"/>
                      <a:cs typeface="Times New Roman" panose="02020603050405020304" pitchFamily="18" charset="0"/>
                    </a:rPr>
                    <a:t>BRAM </a:t>
                  </a:r>
                  <a:r>
                    <a:rPr lang="en-US" altLang="zh-CN" sz="1200" i="1" dirty="0" err="1">
                      <a:solidFill>
                        <a:srgbClr val="C00000"/>
                      </a:solidFill>
                      <a:latin typeface="Times New Roman" panose="02020603050405020304" pitchFamily="18" charset="0"/>
                      <a:cs typeface="Times New Roman" panose="02020603050405020304" pitchFamily="18" charset="0"/>
                    </a:rPr>
                    <a:t>blokc</a:t>
                  </a:r>
                  <a:r>
                    <a:rPr lang="en-US" altLang="zh-CN" sz="1200" i="1" dirty="0">
                      <a:solidFill>
                        <a:srgbClr val="C00000"/>
                      </a:solidFill>
                      <a:latin typeface="Times New Roman" panose="02020603050405020304" pitchFamily="18" charset="0"/>
                      <a:cs typeface="Times New Roman" panose="02020603050405020304" pitchFamily="18" charset="0"/>
                    </a:rPr>
                    <a:t> size</a:t>
                  </a:r>
                  <a:endParaRPr lang="zh-CN" altLang="en-US" sz="1200" i="1" dirty="0">
                    <a:solidFill>
                      <a:srgbClr val="C00000"/>
                    </a:solidFill>
                    <a:latin typeface="Times New Roman" panose="02020603050405020304" pitchFamily="18" charset="0"/>
                    <a:cs typeface="Times New Roman" panose="02020603050405020304" pitchFamily="18" charset="0"/>
                  </a:endParaRPr>
                </a:p>
              </p:txBody>
            </p:sp>
          </p:grpSp>
        </p:grpSp>
        <p:sp>
          <p:nvSpPr>
            <p:cNvPr id="48" name="文本框 47"/>
            <p:cNvSpPr txBox="1"/>
            <p:nvPr/>
          </p:nvSpPr>
          <p:spPr>
            <a:xfrm>
              <a:off x="3809705" y="3616762"/>
              <a:ext cx="2514510" cy="369332"/>
            </a:xfrm>
            <a:prstGeom prst="rect">
              <a:avLst/>
            </a:prstGeom>
            <a:noFill/>
          </p:spPr>
          <p:txBody>
            <a:bodyPr wrap="squar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Memory Resource Constraints</a:t>
              </a:r>
            </a:p>
          </p:txBody>
        </p:sp>
      </p:grpSp>
      <p:grpSp>
        <p:nvGrpSpPr>
          <p:cNvPr id="43" name="组合 42"/>
          <p:cNvGrpSpPr/>
          <p:nvPr/>
        </p:nvGrpSpPr>
        <p:grpSpPr>
          <a:xfrm>
            <a:off x="5338430" y="5652876"/>
            <a:ext cx="3002930" cy="726619"/>
            <a:chOff x="3814430" y="5652875"/>
            <a:chExt cx="3002930" cy="726619"/>
          </a:xfrm>
        </p:grpSpPr>
        <p:grpSp>
          <p:nvGrpSpPr>
            <p:cNvPr id="42" name="组合 41"/>
            <p:cNvGrpSpPr/>
            <p:nvPr/>
          </p:nvGrpSpPr>
          <p:grpSpPr>
            <a:xfrm>
              <a:off x="4107529" y="5965406"/>
              <a:ext cx="2400433" cy="414088"/>
              <a:chOff x="4109824" y="5828342"/>
              <a:chExt cx="2400433" cy="414088"/>
            </a:xfrm>
          </p:grpSpPr>
          <p:pic>
            <p:nvPicPr>
              <p:cNvPr id="11" name="图片 10"/>
              <p:cNvPicPr>
                <a:picLocks noChangeAspect="1"/>
              </p:cNvPicPr>
              <p:nvPr/>
            </p:nvPicPr>
            <p:blipFill>
              <a:blip r:embed="rId10"/>
              <a:stretch>
                <a:fillRect/>
              </a:stretch>
            </p:blipFill>
            <p:spPr>
              <a:xfrm>
                <a:off x="4109824" y="5907946"/>
                <a:ext cx="175770" cy="254880"/>
              </a:xfrm>
              <a:prstGeom prst="rect">
                <a:avLst/>
              </a:prstGeom>
            </p:spPr>
          </p:pic>
          <mc:AlternateContent xmlns:mc="http://schemas.openxmlformats.org/markup-compatibility/2006" xmlns:a14="http://schemas.microsoft.com/office/drawing/2010/main">
            <mc:Choice Requires="a14">
              <p:sp>
                <p:nvSpPr>
                  <p:cNvPr id="46" name="文本框 45"/>
                  <p:cNvSpPr txBox="1"/>
                  <p:nvPr/>
                </p:nvSpPr>
                <p:spPr>
                  <a:xfrm>
                    <a:off x="4361079" y="5828342"/>
                    <a:ext cx="2149178" cy="414088"/>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d>
                            <m:dPr>
                              <m:ctrlPr>
                                <a:rPr lang="en-US" altLang="zh-CN" sz="1200" b="1" i="1">
                                  <a:latin typeface="Cambria Math" panose="02040503050406030204" pitchFamily="18" charset="0"/>
                                  <a:cs typeface="Times New Roman" panose="02020603050405020304" pitchFamily="18" charset="0"/>
                                </a:rPr>
                              </m:ctrlPr>
                            </m:dPr>
                            <m:e>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𝑰</m:t>
                                  </m:r>
                                </m:e>
                                <m:sub>
                                  <m:r>
                                    <a:rPr lang="en-US" altLang="zh-CN" sz="1200" b="1" i="1">
                                      <a:latin typeface="Cambria Math" panose="02040503050406030204" pitchFamily="18" charset="0"/>
                                      <a:cs typeface="Times New Roman" panose="02020603050405020304" pitchFamily="18" charset="0"/>
                                    </a:rPr>
                                    <m:t>𝒑</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𝑾</m:t>
                                  </m:r>
                                </m:e>
                                <m:sub>
                                  <m:r>
                                    <a:rPr lang="en-US" altLang="zh-CN" sz="1200" b="1" i="1">
                                      <a:latin typeface="Cambria Math" panose="02040503050406030204" pitchFamily="18" charset="0"/>
                                      <a:cs typeface="Times New Roman" panose="02020603050405020304" pitchFamily="18" charset="0"/>
                                    </a:rPr>
                                    <m:t>𝒑</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𝑶</m:t>
                                  </m:r>
                                </m:e>
                                <m:sub>
                                  <m:r>
                                    <a:rPr lang="en-US" altLang="zh-CN" sz="1200" b="1" i="1">
                                      <a:latin typeface="Cambria Math" panose="02040503050406030204" pitchFamily="18" charset="0"/>
                                      <a:cs typeface="Times New Roman" panose="02020603050405020304" pitchFamily="18" charset="0"/>
                                    </a:rPr>
                                    <m:t>𝒑</m:t>
                                  </m:r>
                                </m:sub>
                              </m:sSub>
                            </m:e>
                          </m:d>
                          <m:r>
                            <a:rPr lang="en-US" altLang="zh-CN" sz="1200" b="1" i="1">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𝕨</m:t>
                          </m:r>
                        </m:oMath>
                      </m:oMathPara>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4361079" y="5828342"/>
                    <a:ext cx="2149178" cy="414088"/>
                  </a:xfrm>
                  <a:prstGeom prst="rect">
                    <a:avLst/>
                  </a:prstGeom>
                  <a:blipFill>
                    <a:blip r:embed="rId11"/>
                    <a:stretch>
                      <a:fillRect/>
                    </a:stretch>
                  </a:blipFill>
                </p:spPr>
                <p:txBody>
                  <a:bodyPr/>
                  <a:lstStyle/>
                  <a:p>
                    <a:r>
                      <a:rPr lang="zh-CN" altLang="en-US">
                        <a:noFill/>
                      </a:rPr>
                      <a:t> </a:t>
                    </a:r>
                  </a:p>
                </p:txBody>
              </p:sp>
            </mc:Fallback>
          </mc:AlternateContent>
        </p:grpSp>
        <p:sp>
          <p:nvSpPr>
            <p:cNvPr id="49" name="文本框 48"/>
            <p:cNvSpPr txBox="1"/>
            <p:nvPr/>
          </p:nvSpPr>
          <p:spPr>
            <a:xfrm>
              <a:off x="3814430" y="5652875"/>
              <a:ext cx="3002930" cy="369332"/>
            </a:xfrm>
            <a:prstGeom prst="rect">
              <a:avLst/>
            </a:prstGeom>
            <a:noFill/>
          </p:spPr>
          <p:txBody>
            <a:bodyPr wrap="squar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Communication Resource Constraint</a:t>
              </a:r>
            </a:p>
          </p:txBody>
        </p:sp>
      </p:grpSp>
      <p:sp>
        <p:nvSpPr>
          <p:cNvPr id="45" name="矩形 44"/>
          <p:cNvSpPr/>
          <p:nvPr/>
        </p:nvSpPr>
        <p:spPr>
          <a:xfrm>
            <a:off x="2231283" y="6476761"/>
            <a:ext cx="2094356" cy="307777"/>
          </a:xfrm>
          <a:prstGeom prst="rect">
            <a:avLst/>
          </a:prstGeom>
        </p:spPr>
        <p:txBody>
          <a:bodyPr wrap="none">
            <a:spAutoFit/>
          </a:bodyPr>
          <a:lstStyle/>
          <a:p>
            <a:r>
              <a:rPr lang="en-US" altLang="zh-CN" sz="1400" dirty="0"/>
              <a:t>OFM Stationary Data Flow</a:t>
            </a:r>
          </a:p>
        </p:txBody>
      </p:sp>
    </p:spTree>
    <p:extLst>
      <p:ext uri="{BB962C8B-B14F-4D97-AF65-F5344CB8AC3E}">
        <p14:creationId xmlns:p14="http://schemas.microsoft.com/office/powerpoint/2010/main" val="38840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矩形 1045"/>
          <p:cNvSpPr/>
          <p:nvPr/>
        </p:nvSpPr>
        <p:spPr>
          <a:xfrm>
            <a:off x="5248718" y="891532"/>
            <a:ext cx="5292021" cy="5556556"/>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C0769ECE-14F6-B44C-AB5F-842EA3B12E22}" type="slidenum">
              <a:rPr lang="en-US" smtClean="0"/>
              <a:pPr/>
              <a:t>28</a:t>
            </a:fld>
            <a:endParaRPr lang="en-US" dirty="0"/>
          </a:p>
        </p:txBody>
      </p:sp>
      <p:sp>
        <p:nvSpPr>
          <p:cNvPr id="9"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Accelerator Design —— Optimization under Resource Constraints</a:t>
            </a:r>
          </a:p>
        </p:txBody>
      </p:sp>
      <p:sp>
        <p:nvSpPr>
          <p:cNvPr id="10" name="矩形 9"/>
          <p:cNvSpPr/>
          <p:nvPr/>
        </p:nvSpPr>
        <p:spPr>
          <a:xfrm>
            <a:off x="4800243" y="23975"/>
            <a:ext cx="2738122" cy="276999"/>
          </a:xfrm>
          <a:prstGeom prst="rect">
            <a:avLst/>
          </a:prstGeom>
        </p:spPr>
        <p:txBody>
          <a:bodyPr wrap="none">
            <a:spAutoFit/>
          </a:bodyPr>
          <a:lstStyle/>
          <a:p>
            <a:pPr algn="ctr"/>
            <a:r>
              <a:rPr lang="en-US" altLang="zh-CN" sz="1200" b="1" dirty="0">
                <a:solidFill>
                  <a:srgbClr val="ABABAB"/>
                </a:solidFill>
              </a:rPr>
              <a:t>Accelerator Design —— Accurate Model</a:t>
            </a:r>
          </a:p>
        </p:txBody>
      </p:sp>
      <p:sp>
        <p:nvSpPr>
          <p:cNvPr id="1034" name="矩形 1033"/>
          <p:cNvSpPr/>
          <p:nvPr/>
        </p:nvSpPr>
        <p:spPr>
          <a:xfrm>
            <a:off x="1614102" y="891533"/>
            <a:ext cx="3498383" cy="555655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56" name="矩形 1055"/>
          <p:cNvSpPr/>
          <p:nvPr/>
        </p:nvSpPr>
        <p:spPr>
          <a:xfrm>
            <a:off x="2315426" y="6094253"/>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0" name="文本框 1059"/>
              <p:cNvSpPr txBox="1"/>
              <p:nvPr/>
            </p:nvSpPr>
            <p:spPr>
              <a:xfrm>
                <a:off x="2640332" y="6004391"/>
                <a:ext cx="2243948" cy="369332"/>
              </a:xfrm>
              <a:prstGeom prst="rect">
                <a:avLst/>
              </a:prstGeom>
              <a:noFill/>
            </p:spPr>
            <p:txBody>
              <a:bodyPr wrap="non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Computation (MACs):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oMath>
                </a14:m>
                <a:r>
                  <a:rPr lang="en-US" altLang="zh-CN" sz="1200" b="1" dirty="0">
                    <a:latin typeface="Times New Roman" panose="02020603050405020304" pitchFamily="18" charset="0"/>
                    <a:cs typeface="Times New Roman" panose="02020603050405020304" pitchFamily="18" charset="0"/>
                  </a:rPr>
                  <a:t> </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060" name="文本框 1059"/>
              <p:cNvSpPr txBox="1">
                <a:spLocks noRot="1" noChangeAspect="1" noMove="1" noResize="1" noEditPoints="1" noAdjustHandles="1" noChangeArrowheads="1" noChangeShapeType="1" noTextEdit="1"/>
              </p:cNvSpPr>
              <p:nvPr/>
            </p:nvSpPr>
            <p:spPr>
              <a:xfrm>
                <a:off x="2640332" y="6004391"/>
                <a:ext cx="2243948" cy="369332"/>
              </a:xfrm>
              <a:prstGeom prst="rect">
                <a:avLst/>
              </a:prstGeom>
              <a:blipFill>
                <a:blip r:embed="rId2"/>
                <a:stretch>
                  <a:fillRect b="-3279"/>
                </a:stretch>
              </a:blipFill>
            </p:spPr>
            <p:txBody>
              <a:bodyPr/>
              <a:lstStyle/>
              <a:p>
                <a:r>
                  <a:rPr lang="zh-CN" altLang="en-US">
                    <a:noFill/>
                  </a:rPr>
                  <a:t> </a:t>
                </a:r>
              </a:p>
            </p:txBody>
          </p:sp>
        </mc:Fallback>
      </mc:AlternateContent>
      <p:sp>
        <p:nvSpPr>
          <p:cNvPr id="12" name="文本框 11"/>
          <p:cNvSpPr txBox="1"/>
          <p:nvPr/>
        </p:nvSpPr>
        <p:spPr>
          <a:xfrm>
            <a:off x="2198540" y="4679734"/>
            <a:ext cx="2732870" cy="1200329"/>
          </a:xfrm>
          <a:prstGeom prst="rect">
            <a:avLst/>
          </a:prstGeom>
          <a:noFill/>
        </p:spPr>
        <p:txBody>
          <a:bodyPr wrap="square" rtlCol="0">
            <a:spAutoFit/>
          </a:bodyPr>
          <a:lstStyle/>
          <a:p>
            <a:pPr>
              <a:lnSpc>
                <a:spcPct val="150000"/>
              </a:lnSpc>
            </a:pPr>
            <a:r>
              <a:rPr lang="en-US" altLang="zh-CN" sz="1200" b="1" dirty="0">
                <a:solidFill>
                  <a:prstClr val="black"/>
                </a:solidFill>
                <a:latin typeface="Times New Roman" panose="02020603050405020304" pitchFamily="18" charset="0"/>
                <a:cs typeface="Times New Roman" panose="02020603050405020304" pitchFamily="18" charset="0"/>
              </a:rPr>
              <a:t>Communication Parameters (bit/cycle):</a:t>
            </a:r>
          </a:p>
          <a:p>
            <a:pPr lvl="0">
              <a:lnSpc>
                <a:spcPct val="150000"/>
              </a:lnSpc>
            </a:pPr>
            <a:r>
              <a:rPr lang="en-US" altLang="zh-CN" sz="1200" dirty="0" err="1">
                <a:solidFill>
                  <a:prstClr val="black"/>
                </a:solidFill>
                <a:latin typeface="Times New Roman" panose="02020603050405020304" pitchFamily="18" charset="0"/>
                <a:cs typeface="Times New Roman" panose="02020603050405020304" pitchFamily="18" charset="0"/>
              </a:rPr>
              <a:t>Ip</a:t>
            </a:r>
            <a:r>
              <a:rPr lang="en-US" altLang="zh-CN" sz="1200" dirty="0">
                <a:solidFill>
                  <a:prstClr val="black"/>
                </a:solidFill>
                <a:latin typeface="Times New Roman" panose="02020603050405020304" pitchFamily="18" charset="0"/>
                <a:cs typeface="Times New Roman" panose="02020603050405020304" pitchFamily="18" charset="0"/>
              </a:rPr>
              <a:t>:     bandwidth for loading IFM </a:t>
            </a:r>
          </a:p>
          <a:p>
            <a:pPr lvl="0">
              <a:lnSpc>
                <a:spcPct val="150000"/>
              </a:lnSpc>
            </a:pPr>
            <a:r>
              <a:rPr lang="en-US" altLang="zh-CN" sz="1200" dirty="0" err="1">
                <a:solidFill>
                  <a:prstClr val="black"/>
                </a:solidFill>
                <a:latin typeface="Times New Roman" panose="02020603050405020304" pitchFamily="18" charset="0"/>
                <a:cs typeface="Times New Roman" panose="02020603050405020304" pitchFamily="18" charset="0"/>
              </a:rPr>
              <a:t>Wp</a:t>
            </a:r>
            <a:r>
              <a:rPr lang="en-US" altLang="zh-CN" sz="1200" dirty="0">
                <a:solidFill>
                  <a:prstClr val="black"/>
                </a:solidFill>
                <a:latin typeface="Times New Roman" panose="02020603050405020304" pitchFamily="18" charset="0"/>
                <a:cs typeface="Times New Roman" panose="02020603050405020304" pitchFamily="18" charset="0"/>
              </a:rPr>
              <a:t>:   bandwidth for loading weights</a:t>
            </a:r>
          </a:p>
          <a:p>
            <a:pPr>
              <a:lnSpc>
                <a:spcPct val="150000"/>
              </a:lnSpc>
            </a:pPr>
            <a:r>
              <a:rPr lang="en-US" altLang="zh-CN" sz="1200" dirty="0">
                <a:solidFill>
                  <a:prstClr val="black"/>
                </a:solidFill>
                <a:latin typeface="Times New Roman" panose="02020603050405020304" pitchFamily="18" charset="0"/>
                <a:cs typeface="Times New Roman" panose="02020603050405020304" pitchFamily="18" charset="0"/>
              </a:rPr>
              <a:t>Op:    bandwidth for storing OFM</a:t>
            </a:r>
          </a:p>
        </p:txBody>
      </p:sp>
      <p:pic>
        <p:nvPicPr>
          <p:cNvPr id="25" name="图片 24"/>
          <p:cNvPicPr>
            <a:picLocks noChangeAspect="1"/>
          </p:cNvPicPr>
          <p:nvPr/>
        </p:nvPicPr>
        <p:blipFill>
          <a:blip r:embed="rId3"/>
          <a:stretch>
            <a:fillRect/>
          </a:stretch>
        </p:blipFill>
        <p:spPr>
          <a:xfrm>
            <a:off x="1995064" y="1123397"/>
            <a:ext cx="2846453" cy="3435374"/>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5329010" y="1247562"/>
                <a:ext cx="2514510" cy="1477328"/>
              </a:xfrm>
              <a:prstGeom prst="rect">
                <a:avLst/>
              </a:prstGeom>
              <a:noFill/>
            </p:spPr>
            <p:txBody>
              <a:bodyPr wrap="square" rtlCol="0">
                <a:spAutoFit/>
              </a:bodyPr>
              <a:lstStyle/>
              <a:p>
                <a:pPr>
                  <a:lnSpc>
                    <a:spcPct val="150000"/>
                  </a:lnSpc>
                </a:pPr>
                <a:r>
                  <a:rPr lang="en-US" altLang="zh-CN" sz="1200" b="1" dirty="0">
                    <a:solidFill>
                      <a:prstClr val="black"/>
                    </a:solidFill>
                    <a:latin typeface="Times New Roman" panose="02020603050405020304" pitchFamily="18" charset="0"/>
                    <a:cs typeface="Times New Roman" panose="02020603050405020304" pitchFamily="18" charset="0"/>
                  </a:rPr>
                  <a:t>Given:</a:t>
                </a:r>
              </a:p>
              <a:p>
                <a:pPr marL="171450" indent="-171450">
                  <a:lnSpc>
                    <a:spcPct val="150000"/>
                  </a:lnSpc>
                  <a:buFont typeface="Arial" panose="020B0604020202020204" pitchFamily="34" charset="0"/>
                  <a:buChar char="•"/>
                </a:pPr>
                <a:r>
                  <a:rPr lang="en-US" altLang="zh-CN" sz="1200" dirty="0">
                    <a:solidFill>
                      <a:prstClr val="black"/>
                    </a:solidFill>
                    <a:latin typeface="Times New Roman" panose="02020603050405020304" pitchFamily="18" charset="0"/>
                    <a:cs typeface="Times New Roman" panose="02020603050405020304" pitchFamily="18" charset="0"/>
                  </a:rPr>
                  <a:t>Layer </a:t>
                </a:r>
                <a:r>
                  <a:rPr lang="en-US" altLang="zh-CN" sz="1200" b="1" dirty="0">
                    <a:solidFill>
                      <a:prstClr val="black"/>
                    </a:solidFill>
                    <a:latin typeface="Times New Roman" panose="02020603050405020304" pitchFamily="18" charset="0"/>
                    <a:cs typeface="Times New Roman" panose="02020603050405020304" pitchFamily="18" charset="0"/>
                  </a:rPr>
                  <a:t>(B, M, N, R, C, K)</a:t>
                </a:r>
              </a:p>
              <a:p>
                <a:pPr marL="171450" indent="-171450">
                  <a:lnSpc>
                    <a:spcPct val="150000"/>
                  </a:lnSpc>
                  <a:buFont typeface="Arial" panose="020B0604020202020204" pitchFamily="34" charset="0"/>
                  <a:buChar char="•"/>
                </a:pPr>
                <a:r>
                  <a:rPr lang="en-US" altLang="zh-CN" sz="1200" dirty="0">
                    <a:solidFill>
                      <a:prstClr val="black"/>
                    </a:solidFill>
                    <a:latin typeface="Times New Roman" panose="02020603050405020304" pitchFamily="18" charset="0"/>
                    <a:cs typeface="Times New Roman" panose="02020603050405020304" pitchFamily="18" charset="0"/>
                  </a:rPr>
                  <a:t>Computation resource — DSP </a:t>
                </a:r>
                <a:r>
                  <a:rPr lang="en-US" altLang="zh-CN" sz="1200" b="1"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b="1" dirty="0">
                    <a:solidFill>
                      <a:prstClr val="black"/>
                    </a:solidFill>
                    <a:latin typeface="Times New Roman" panose="02020603050405020304" pitchFamily="18" charset="0"/>
                    <a:cs typeface="Times New Roman" panose="02020603050405020304" pitchFamily="18" charset="0"/>
                  </a:rPr>
                  <a:t>)</a:t>
                </a:r>
              </a:p>
              <a:p>
                <a:pPr marL="171450" indent="-171450">
                  <a:lnSpc>
                    <a:spcPct val="150000"/>
                  </a:lnSpc>
                  <a:buFont typeface="Arial" panose="020B0604020202020204" pitchFamily="34" charset="0"/>
                  <a:buChar char="•"/>
                </a:pPr>
                <a:r>
                  <a:rPr lang="en-US" altLang="zh-CN" sz="1200" dirty="0">
                    <a:solidFill>
                      <a:prstClr val="black"/>
                    </a:solidFill>
                    <a:latin typeface="Times New Roman" panose="02020603050405020304" pitchFamily="18" charset="0"/>
                    <a:cs typeface="Times New Roman" panose="02020603050405020304" pitchFamily="18" charset="0"/>
                  </a:rPr>
                  <a:t>On-chip memory size </a:t>
                </a:r>
                <a:r>
                  <a:rPr lang="en-US" altLang="zh-CN" sz="1200" b="1"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1200" b="1" i="1" dirty="0">
                        <a:solidFill>
                          <a:prstClr val="black"/>
                        </a:solidFill>
                        <a:latin typeface="Cambria Math" panose="02040503050406030204" pitchFamily="18" charset="0"/>
                        <a:cs typeface="Times New Roman" panose="02020603050405020304" pitchFamily="18" charset="0"/>
                      </a:rPr>
                      <m:t>𝔹</m:t>
                    </m:r>
                  </m:oMath>
                </a14:m>
                <a:r>
                  <a:rPr lang="en-US" altLang="zh-CN" sz="1200" b="1" dirty="0">
                    <a:solidFill>
                      <a:prstClr val="black"/>
                    </a:solidFill>
                    <a:latin typeface="Times New Roman" panose="02020603050405020304" pitchFamily="18" charset="0"/>
                    <a:cs typeface="Times New Roman" panose="02020603050405020304" pitchFamily="18" charset="0"/>
                  </a:rPr>
                  <a:t>)</a:t>
                </a:r>
              </a:p>
              <a:p>
                <a:pPr marL="171450" indent="-171450">
                  <a:lnSpc>
                    <a:spcPct val="150000"/>
                  </a:lnSpc>
                  <a:buFont typeface="Arial" panose="020B0604020202020204" pitchFamily="34" charset="0"/>
                  <a:buChar char="•"/>
                </a:pPr>
                <a:r>
                  <a:rPr lang="en-US" altLang="zh-CN" sz="1200" dirty="0">
                    <a:solidFill>
                      <a:prstClr val="black"/>
                    </a:solidFill>
                    <a:latin typeface="Times New Roman" panose="02020603050405020304" pitchFamily="18" charset="0"/>
                    <a:cs typeface="Times New Roman" panose="02020603050405020304" pitchFamily="18" charset="0"/>
                  </a:rPr>
                  <a:t>Off-chip memory bandwidth (</a:t>
                </a:r>
                <a14:m>
                  <m:oMath xmlns:m="http://schemas.openxmlformats.org/officeDocument/2006/math">
                    <m:r>
                      <a:rPr lang="zh-CN" altLang="en-US" sz="1200" b="1" i="1" dirty="0">
                        <a:solidFill>
                          <a:prstClr val="black"/>
                        </a:solidFill>
                        <a:latin typeface="Cambria Math" panose="02040503050406030204" pitchFamily="18" charset="0"/>
                        <a:cs typeface="Times New Roman" panose="02020603050405020304" pitchFamily="18" charset="0"/>
                      </a:rPr>
                      <m:t>𝕨</m:t>
                    </m:r>
                  </m:oMath>
                </a14:m>
                <a:r>
                  <a:rPr lang="en-US" altLang="zh-CN" sz="12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13" name="文本框 12"/>
              <p:cNvSpPr txBox="1">
                <a:spLocks noRot="1" noChangeAspect="1" noMove="1" noResize="1" noEditPoints="1" noAdjustHandles="1" noChangeArrowheads="1" noChangeShapeType="1" noTextEdit="1"/>
              </p:cNvSpPr>
              <p:nvPr/>
            </p:nvSpPr>
            <p:spPr>
              <a:xfrm>
                <a:off x="5329010" y="1247562"/>
                <a:ext cx="2514510" cy="1477328"/>
              </a:xfrm>
              <a:prstGeom prst="rect">
                <a:avLst/>
              </a:prstGeom>
              <a:blipFill>
                <a:blip r:embed="rId4"/>
                <a:stretch>
                  <a:fillRect b="-413"/>
                </a:stretch>
              </a:blipFill>
            </p:spPr>
            <p:txBody>
              <a:bodyPr/>
              <a:lstStyle/>
              <a:p>
                <a:r>
                  <a:rPr lang="zh-CN" altLang="en-US">
                    <a:noFill/>
                  </a:rPr>
                  <a:t> </a:t>
                </a:r>
              </a:p>
            </p:txBody>
          </p:sp>
        </mc:Fallback>
      </mc:AlternateContent>
      <p:sp>
        <p:nvSpPr>
          <p:cNvPr id="14" name="文本框 13"/>
          <p:cNvSpPr txBox="1"/>
          <p:nvPr/>
        </p:nvSpPr>
        <p:spPr>
          <a:xfrm>
            <a:off x="7934874" y="912461"/>
            <a:ext cx="2514510" cy="1034129"/>
          </a:xfrm>
          <a:prstGeom prst="rect">
            <a:avLst/>
          </a:prstGeom>
          <a:noFill/>
        </p:spPr>
        <p:txBody>
          <a:bodyPr wrap="square" rtlCol="0">
            <a:spAutoFit/>
          </a:bodyPr>
          <a:lstStyle/>
          <a:p>
            <a:pPr>
              <a:lnSpc>
                <a:spcPct val="150000"/>
              </a:lnSpc>
            </a:pPr>
            <a:r>
              <a:rPr lang="en-US" altLang="zh-CN" sz="1200" b="1" dirty="0">
                <a:solidFill>
                  <a:schemeClr val="accent1"/>
                </a:solidFill>
                <a:latin typeface="Times New Roman" panose="02020603050405020304" pitchFamily="18" charset="0"/>
                <a:cs typeface="Times New Roman" panose="02020603050405020304" pitchFamily="18" charset="0"/>
              </a:rPr>
              <a:t>Determine:</a:t>
            </a:r>
          </a:p>
          <a:p>
            <a:pPr marL="171450" indent="-171450">
              <a:lnSpc>
                <a:spcPct val="120000"/>
              </a:lnSpc>
              <a:buFont typeface="Arial" panose="020B0604020202020204" pitchFamily="34" charset="0"/>
              <a:buChar char="•"/>
            </a:pPr>
            <a:r>
              <a:rPr lang="en-US" altLang="zh-CN" sz="1200" dirty="0">
                <a:solidFill>
                  <a:schemeClr val="accent1"/>
                </a:solidFill>
                <a:latin typeface="Times New Roman" panose="02020603050405020304" pitchFamily="18" charset="0"/>
                <a:cs typeface="Times New Roman" panose="02020603050405020304" pitchFamily="18" charset="0"/>
              </a:rPr>
              <a:t>Tiling: (Tm, </a:t>
            </a:r>
            <a:r>
              <a:rPr lang="en-US" altLang="zh-CN" sz="1200" dirty="0" err="1">
                <a:solidFill>
                  <a:schemeClr val="accent1"/>
                </a:solidFill>
                <a:latin typeface="Times New Roman" panose="02020603050405020304" pitchFamily="18" charset="0"/>
                <a:cs typeface="Times New Roman" panose="02020603050405020304" pitchFamily="18" charset="0"/>
              </a:rPr>
              <a:t>Tn</a:t>
            </a:r>
            <a:r>
              <a:rPr lang="en-US" altLang="zh-CN" sz="1200" dirty="0">
                <a:solidFill>
                  <a:schemeClr val="accent1"/>
                </a:solidFill>
                <a:latin typeface="Times New Roman" panose="02020603050405020304" pitchFamily="18" charset="0"/>
                <a:cs typeface="Times New Roman" panose="02020603050405020304" pitchFamily="18" charset="0"/>
              </a:rPr>
              <a:t>, </a:t>
            </a:r>
            <a:r>
              <a:rPr lang="en-US" altLang="zh-CN" sz="1200" dirty="0" err="1">
                <a:solidFill>
                  <a:schemeClr val="accent1"/>
                </a:solidFill>
                <a:latin typeface="Times New Roman" panose="02020603050405020304" pitchFamily="18" charset="0"/>
                <a:cs typeface="Times New Roman" panose="02020603050405020304" pitchFamily="18" charset="0"/>
              </a:rPr>
              <a:t>Tr</a:t>
            </a:r>
            <a:r>
              <a:rPr lang="en-US" altLang="zh-CN" sz="1200" dirty="0">
                <a:solidFill>
                  <a:schemeClr val="accent1"/>
                </a:solidFill>
                <a:latin typeface="Times New Roman" panose="02020603050405020304" pitchFamily="18" charset="0"/>
                <a:cs typeface="Times New Roman" panose="02020603050405020304" pitchFamily="18" charset="0"/>
              </a:rPr>
              <a:t>, Tc)</a:t>
            </a:r>
            <a:endParaRPr lang="en-US" altLang="zh-CN" sz="1200" b="1" dirty="0">
              <a:solidFill>
                <a:schemeClr val="accent1"/>
              </a:solidFill>
              <a:latin typeface="Times New Roman" panose="02020603050405020304" pitchFamily="18" charset="0"/>
              <a:cs typeface="Times New Roman" panose="02020603050405020304" pitchFamily="18" charset="0"/>
            </a:endParaRPr>
          </a:p>
          <a:p>
            <a:pPr marL="171450" indent="-171450">
              <a:lnSpc>
                <a:spcPct val="120000"/>
              </a:lnSpc>
              <a:buFont typeface="Arial" panose="020B0604020202020204" pitchFamily="34" charset="0"/>
              <a:buChar char="•"/>
            </a:pPr>
            <a:r>
              <a:rPr lang="en-US" altLang="zh-CN" sz="1200" dirty="0">
                <a:solidFill>
                  <a:schemeClr val="accent1"/>
                </a:solidFill>
                <a:latin typeface="Times New Roman" panose="02020603050405020304" pitchFamily="18" charset="0"/>
                <a:cs typeface="Times New Roman" panose="02020603050405020304" pitchFamily="18" charset="0"/>
              </a:rPr>
              <a:t>Bandwidth allocation: (</a:t>
            </a:r>
            <a:r>
              <a:rPr lang="en-US" altLang="zh-CN" sz="1200" dirty="0" err="1">
                <a:solidFill>
                  <a:schemeClr val="accent1"/>
                </a:solidFill>
                <a:latin typeface="Times New Roman" panose="02020603050405020304" pitchFamily="18" charset="0"/>
                <a:cs typeface="Times New Roman" panose="02020603050405020304" pitchFamily="18" charset="0"/>
              </a:rPr>
              <a:t>Ip</a:t>
            </a:r>
            <a:r>
              <a:rPr lang="en-US" altLang="zh-CN" sz="1200" dirty="0">
                <a:solidFill>
                  <a:schemeClr val="accent1"/>
                </a:solidFill>
                <a:latin typeface="Times New Roman" panose="02020603050405020304" pitchFamily="18" charset="0"/>
                <a:cs typeface="Times New Roman" panose="02020603050405020304" pitchFamily="18" charset="0"/>
              </a:rPr>
              <a:t>, </a:t>
            </a:r>
            <a:r>
              <a:rPr lang="en-US" altLang="zh-CN" sz="1200" dirty="0" err="1">
                <a:solidFill>
                  <a:schemeClr val="accent1"/>
                </a:solidFill>
                <a:latin typeface="Times New Roman" panose="02020603050405020304" pitchFamily="18" charset="0"/>
                <a:cs typeface="Times New Roman" panose="02020603050405020304" pitchFamily="18" charset="0"/>
              </a:rPr>
              <a:t>Wp</a:t>
            </a:r>
            <a:r>
              <a:rPr lang="en-US" altLang="zh-CN" sz="1200" dirty="0">
                <a:solidFill>
                  <a:schemeClr val="accent1"/>
                </a:solidFill>
                <a:latin typeface="Times New Roman" panose="02020603050405020304" pitchFamily="18" charset="0"/>
                <a:cs typeface="Times New Roman" panose="02020603050405020304" pitchFamily="18" charset="0"/>
              </a:rPr>
              <a:t>, Op)</a:t>
            </a:r>
          </a:p>
          <a:p>
            <a:pPr marL="171450" indent="-171450">
              <a:lnSpc>
                <a:spcPct val="120000"/>
              </a:lnSpc>
              <a:buFont typeface="Arial" panose="020B0604020202020204" pitchFamily="34" charset="0"/>
              <a:buChar char="•"/>
            </a:pPr>
            <a:r>
              <a:rPr lang="en-US" altLang="zh-CN" sz="1200" dirty="0">
                <a:solidFill>
                  <a:schemeClr val="accent1"/>
                </a:solidFill>
                <a:latin typeface="Times New Roman" panose="02020603050405020304" pitchFamily="18" charset="0"/>
                <a:cs typeface="Times New Roman" panose="02020603050405020304" pitchFamily="18" charset="0"/>
              </a:rPr>
              <a:t>Partition: (</a:t>
            </a:r>
            <a:r>
              <a:rPr lang="en-US" altLang="zh-CN" sz="1200" dirty="0" err="1">
                <a:solidFill>
                  <a:schemeClr val="accent1"/>
                </a:solidFill>
                <a:latin typeface="Times New Roman" panose="02020603050405020304" pitchFamily="18" charset="0"/>
                <a:cs typeface="Times New Roman" panose="02020603050405020304" pitchFamily="18" charset="0"/>
              </a:rPr>
              <a:t>Pb</a:t>
            </a:r>
            <a:r>
              <a:rPr lang="en-US" altLang="zh-CN" sz="1200" dirty="0">
                <a:solidFill>
                  <a:schemeClr val="accent1"/>
                </a:solidFill>
                <a:latin typeface="Times New Roman" panose="02020603050405020304" pitchFamily="18" charset="0"/>
                <a:cs typeface="Times New Roman" panose="02020603050405020304" pitchFamily="18" charset="0"/>
              </a:rPr>
              <a:t>, </a:t>
            </a:r>
            <a:r>
              <a:rPr lang="en-US" altLang="zh-CN" sz="1200" dirty="0" err="1">
                <a:solidFill>
                  <a:schemeClr val="accent1"/>
                </a:solidFill>
                <a:latin typeface="Times New Roman" panose="02020603050405020304" pitchFamily="18" charset="0"/>
                <a:cs typeface="Times New Roman" panose="02020603050405020304" pitchFamily="18" charset="0"/>
              </a:rPr>
              <a:t>Pr</a:t>
            </a:r>
            <a:r>
              <a:rPr lang="en-US" altLang="zh-CN" sz="1200" dirty="0">
                <a:solidFill>
                  <a:schemeClr val="accent1"/>
                </a:solidFill>
                <a:latin typeface="Times New Roman" panose="02020603050405020304" pitchFamily="18" charset="0"/>
                <a:cs typeface="Times New Roman" panose="02020603050405020304" pitchFamily="18" charset="0"/>
              </a:rPr>
              <a:t>, Pc, Pm)</a:t>
            </a:r>
          </a:p>
        </p:txBody>
      </p:sp>
      <p:sp>
        <p:nvSpPr>
          <p:cNvPr id="15" name="文本框 14"/>
          <p:cNvSpPr txBox="1"/>
          <p:nvPr/>
        </p:nvSpPr>
        <p:spPr>
          <a:xfrm>
            <a:off x="7923813" y="1817454"/>
            <a:ext cx="2514510" cy="923330"/>
          </a:xfrm>
          <a:prstGeom prst="rect">
            <a:avLst/>
          </a:prstGeom>
          <a:noFill/>
        </p:spPr>
        <p:txBody>
          <a:bodyPr wrap="square" rtlCol="0">
            <a:spAutoFit/>
          </a:bodyPr>
          <a:lstStyle/>
          <a:p>
            <a:pPr>
              <a:lnSpc>
                <a:spcPct val="150000"/>
              </a:lnSpc>
            </a:pPr>
            <a:r>
              <a:rPr lang="en-US" altLang="zh-CN" sz="1200" b="1" dirty="0">
                <a:solidFill>
                  <a:srgbClr val="C00000"/>
                </a:solidFill>
                <a:latin typeface="Times New Roman" panose="02020603050405020304" pitchFamily="18" charset="0"/>
                <a:cs typeface="Times New Roman" panose="02020603050405020304" pitchFamily="18" charset="0"/>
              </a:rPr>
              <a:t>Objective:</a:t>
            </a:r>
          </a:p>
          <a:p>
            <a:pPr>
              <a:lnSpc>
                <a:spcPct val="150000"/>
              </a:lnSpc>
            </a:pPr>
            <a:r>
              <a:rPr lang="en-US" altLang="zh-CN" sz="1200" dirty="0">
                <a:solidFill>
                  <a:srgbClr val="C00000"/>
                </a:solidFill>
                <a:latin typeface="Times New Roman" panose="02020603050405020304" pitchFamily="18" charset="0"/>
                <a:cs typeface="Times New Roman" panose="02020603050405020304" pitchFamily="18" charset="0"/>
              </a:rPr>
              <a:t>Minimizing latency under resource constraints</a:t>
            </a:r>
          </a:p>
        </p:txBody>
      </p:sp>
      <p:sp>
        <p:nvSpPr>
          <p:cNvPr id="16" name="文本框 15"/>
          <p:cNvSpPr txBox="1"/>
          <p:nvPr/>
        </p:nvSpPr>
        <p:spPr>
          <a:xfrm>
            <a:off x="5284131" y="912460"/>
            <a:ext cx="2514510" cy="369332"/>
          </a:xfrm>
          <a:prstGeom prst="rect">
            <a:avLst/>
          </a:prstGeom>
          <a:noFill/>
        </p:spPr>
        <p:txBody>
          <a:bodyPr wrap="square" rtlCol="0">
            <a:spAutoFit/>
          </a:bodyPr>
          <a:lstStyle/>
          <a:p>
            <a:pPr>
              <a:lnSpc>
                <a:spcPct val="150000"/>
              </a:lnSpc>
            </a:pPr>
            <a:r>
              <a:rPr lang="en-US" altLang="zh-CN" sz="1200" b="1" dirty="0">
                <a:solidFill>
                  <a:srgbClr val="7030A0"/>
                </a:solidFill>
                <a:latin typeface="Times New Roman" panose="02020603050405020304" pitchFamily="18" charset="0"/>
                <a:cs typeface="Times New Roman" panose="02020603050405020304" pitchFamily="18" charset="0"/>
              </a:rPr>
              <a:t>Problem Definition</a:t>
            </a:r>
          </a:p>
        </p:txBody>
      </p:sp>
      <p:cxnSp>
        <p:nvCxnSpPr>
          <p:cNvPr id="17" name="直接连接符 16"/>
          <p:cNvCxnSpPr/>
          <p:nvPr/>
        </p:nvCxnSpPr>
        <p:spPr>
          <a:xfrm>
            <a:off x="5248717" y="2743555"/>
            <a:ext cx="5292021" cy="5096"/>
          </a:xfrm>
          <a:prstGeom prst="line">
            <a:avLst/>
          </a:prstGeom>
        </p:spPr>
        <p:style>
          <a:lnRef idx="2">
            <a:schemeClr val="accent1"/>
          </a:lnRef>
          <a:fillRef idx="0">
            <a:schemeClr val="accent1"/>
          </a:fillRef>
          <a:effectRef idx="1">
            <a:schemeClr val="accent1"/>
          </a:effectRef>
          <a:fontRef idx="minor">
            <a:schemeClr val="tx1"/>
          </a:fontRef>
        </p:style>
      </p:cxnSp>
      <p:grpSp>
        <p:nvGrpSpPr>
          <p:cNvPr id="2" name="组合 1"/>
          <p:cNvGrpSpPr/>
          <p:nvPr/>
        </p:nvGrpSpPr>
        <p:grpSpPr>
          <a:xfrm>
            <a:off x="5322401" y="2722028"/>
            <a:ext cx="3618446" cy="1797792"/>
            <a:chOff x="3809705" y="2812314"/>
            <a:chExt cx="3618446" cy="1797792"/>
          </a:xfrm>
        </p:grpSpPr>
        <p:sp>
          <p:nvSpPr>
            <p:cNvPr id="19" name="矩形 18"/>
            <p:cNvSpPr/>
            <p:nvPr/>
          </p:nvSpPr>
          <p:spPr>
            <a:xfrm>
              <a:off x="4067704" y="4330635"/>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4352495" y="4240774"/>
                  <a:ext cx="2717860"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Computation:</a:t>
                  </a:r>
                  <a14:m>
                    <m:oMath xmlns:m="http://schemas.openxmlformats.org/officeDocument/2006/math">
                      <m:r>
                        <a:rPr lang="en-US" altLang="zh-CN" sz="1200">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𝒕𝑪𝒐𝒎𝒑</m:t>
                      </m:r>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352495" y="4240774"/>
                  <a:ext cx="2717860" cy="369332"/>
                </a:xfrm>
                <a:prstGeom prst="rect">
                  <a:avLst/>
                </a:prstGeom>
                <a:blipFill>
                  <a:blip r:embed="rId5"/>
                  <a:stretch>
                    <a:fillRect b="-5000"/>
                  </a:stretch>
                </a:blipFill>
              </p:spPr>
              <p:txBody>
                <a:bodyPr/>
                <a:lstStyle/>
                <a:p>
                  <a:r>
                    <a:rPr lang="zh-CN" altLang="en-US">
                      <a:noFill/>
                    </a:rPr>
                    <a:t> </a:t>
                  </a:r>
                </a:p>
              </p:txBody>
            </p:sp>
          </mc:Fallback>
        </mc:AlternateContent>
        <p:sp>
          <p:nvSpPr>
            <p:cNvPr id="22" name="矩形 21"/>
            <p:cNvSpPr/>
            <p:nvPr/>
          </p:nvSpPr>
          <p:spPr>
            <a:xfrm>
              <a:off x="4072399" y="3614751"/>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矩形 22"/>
            <p:cNvSpPr/>
            <p:nvPr/>
          </p:nvSpPr>
          <p:spPr>
            <a:xfrm>
              <a:off x="4077094" y="3222135"/>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矩形 23"/>
            <p:cNvSpPr/>
            <p:nvPr/>
          </p:nvSpPr>
          <p:spPr>
            <a:xfrm>
              <a:off x="4075811" y="3978488"/>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p:cNvSpPr txBox="1"/>
                <p:nvPr/>
              </p:nvSpPr>
              <p:spPr>
                <a:xfrm>
                  <a:off x="4369038" y="3113061"/>
                  <a:ext cx="2701317" cy="394275"/>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Load IFM:</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𝑰</m:t>
                          </m:r>
                        </m:e>
                        <m:sub>
                          <m:r>
                            <a:rPr lang="en-US" altLang="zh-CN" sz="1200" b="1" i="1">
                              <a:latin typeface="Cambria Math" panose="02040503050406030204" pitchFamily="18" charset="0"/>
                              <a:cs typeface="Times New Roman" panose="02020603050405020304" pitchFamily="18" charset="0"/>
                            </a:rPr>
                            <m:t>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369038" y="3113061"/>
                  <a:ext cx="2701317" cy="394275"/>
                </a:xfrm>
                <a:prstGeom prst="rect">
                  <a:avLst/>
                </a:prstGeom>
                <a:blipFill>
                  <a:blip r:embed="rId6"/>
                  <a:stretch>
                    <a:fillRect l="-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4365774" y="3520934"/>
                  <a:ext cx="3062377" cy="394275"/>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Load Weight:</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𝑾</m:t>
                          </m:r>
                        </m:e>
                        <m:sub>
                          <m:r>
                            <a:rPr lang="en-US" altLang="zh-CN" sz="1200" b="1" i="1">
                              <a:latin typeface="Cambria Math" panose="02040503050406030204" pitchFamily="18" charset="0"/>
                              <a:cs typeface="Times New Roman" panose="02020603050405020304" pitchFamily="18" charset="0"/>
                            </a:rPr>
                            <m:t>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365774" y="3520934"/>
                  <a:ext cx="3062377" cy="394275"/>
                </a:xfrm>
                <a:prstGeom prst="rect">
                  <a:avLst/>
                </a:prstGeom>
                <a:blipFill>
                  <a:blip r:embed="rId7"/>
                  <a:stretch>
                    <a:fillRect b="-1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4369038" y="3870179"/>
                  <a:ext cx="2784673" cy="394275"/>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Store OFM:</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𝑶</m:t>
                          </m:r>
                        </m:e>
                        <m:sub>
                          <m:r>
                            <a:rPr lang="en-US" altLang="zh-CN" sz="1200" b="1" i="1">
                              <a:latin typeface="Cambria Math" panose="02040503050406030204" pitchFamily="18" charset="0"/>
                              <a:cs typeface="Times New Roman" panose="02020603050405020304" pitchFamily="18" charset="0"/>
                            </a:rPr>
                            <m:t>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4369038" y="3870179"/>
                  <a:ext cx="2784673" cy="394275"/>
                </a:xfrm>
                <a:prstGeom prst="rect">
                  <a:avLst/>
                </a:prstGeom>
                <a:blipFill>
                  <a:blip r:embed="rId8"/>
                  <a:stretch>
                    <a:fillRect l="-219"/>
                  </a:stretch>
                </a:blipFill>
              </p:spPr>
              <p:txBody>
                <a:bodyPr/>
                <a:lstStyle/>
                <a:p>
                  <a:r>
                    <a:rPr lang="zh-CN" altLang="en-US">
                      <a:noFill/>
                    </a:rPr>
                    <a:t> </a:t>
                  </a:r>
                </a:p>
              </p:txBody>
            </p:sp>
          </mc:Fallback>
        </mc:AlternateContent>
        <p:sp>
          <p:nvSpPr>
            <p:cNvPr id="48" name="文本框 47"/>
            <p:cNvSpPr txBox="1"/>
            <p:nvPr/>
          </p:nvSpPr>
          <p:spPr>
            <a:xfrm>
              <a:off x="3809705" y="2812314"/>
              <a:ext cx="3344006" cy="369332"/>
            </a:xfrm>
            <a:prstGeom prst="rect">
              <a:avLst/>
            </a:prstGeom>
            <a:noFill/>
          </p:spPr>
          <p:txBody>
            <a:bodyPr wrap="squar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Memory Access and Computation Latency</a:t>
              </a:r>
            </a:p>
          </p:txBody>
        </p:sp>
        <p:pic>
          <p:nvPicPr>
            <p:cNvPr id="45" name="图片 44"/>
            <p:cNvPicPr>
              <a:picLocks noChangeAspect="1"/>
            </p:cNvPicPr>
            <p:nvPr/>
          </p:nvPicPr>
          <p:blipFill>
            <a:blip r:embed="rId9"/>
            <a:stretch>
              <a:fillRect/>
            </a:stretch>
          </p:blipFill>
          <p:spPr>
            <a:xfrm>
              <a:off x="3861950" y="3204207"/>
              <a:ext cx="175770" cy="254880"/>
            </a:xfrm>
            <a:prstGeom prst="rect">
              <a:avLst/>
            </a:prstGeom>
          </p:spPr>
        </p:pic>
        <p:pic>
          <p:nvPicPr>
            <p:cNvPr id="47" name="图片 46"/>
            <p:cNvPicPr>
              <a:picLocks noChangeAspect="1"/>
            </p:cNvPicPr>
            <p:nvPr/>
          </p:nvPicPr>
          <p:blipFill>
            <a:blip r:embed="rId9"/>
            <a:stretch>
              <a:fillRect/>
            </a:stretch>
          </p:blipFill>
          <p:spPr>
            <a:xfrm>
              <a:off x="3856539" y="3593908"/>
              <a:ext cx="175770" cy="254880"/>
            </a:xfrm>
            <a:prstGeom prst="rect">
              <a:avLst/>
            </a:prstGeom>
          </p:spPr>
        </p:pic>
        <p:pic>
          <p:nvPicPr>
            <p:cNvPr id="50" name="图片 49"/>
            <p:cNvPicPr>
              <a:picLocks noChangeAspect="1"/>
            </p:cNvPicPr>
            <p:nvPr/>
          </p:nvPicPr>
          <p:blipFill>
            <a:blip r:embed="rId9"/>
            <a:stretch>
              <a:fillRect/>
            </a:stretch>
          </p:blipFill>
          <p:spPr>
            <a:xfrm>
              <a:off x="3861950" y="3965777"/>
              <a:ext cx="175770" cy="254880"/>
            </a:xfrm>
            <a:prstGeom prst="rect">
              <a:avLst/>
            </a:prstGeom>
          </p:spPr>
        </p:pic>
      </p:grpSp>
      <p:grpSp>
        <p:nvGrpSpPr>
          <p:cNvPr id="1027" name="组合 1026"/>
          <p:cNvGrpSpPr/>
          <p:nvPr/>
        </p:nvGrpSpPr>
        <p:grpSpPr>
          <a:xfrm>
            <a:off x="5230681" y="4465093"/>
            <a:ext cx="5366346" cy="1978711"/>
            <a:chOff x="3706681" y="4465092"/>
            <a:chExt cx="5366346" cy="1978711"/>
          </a:xfrm>
        </p:grpSpPr>
        <p:sp>
          <p:nvSpPr>
            <p:cNvPr id="51" name="文本框 50"/>
            <p:cNvSpPr txBox="1"/>
            <p:nvPr/>
          </p:nvSpPr>
          <p:spPr>
            <a:xfrm>
              <a:off x="3805010" y="4465092"/>
              <a:ext cx="3344006" cy="369332"/>
            </a:xfrm>
            <a:prstGeom prst="rect">
              <a:avLst/>
            </a:prstGeom>
            <a:noFill/>
          </p:spPr>
          <p:txBody>
            <a:bodyPr wrap="squar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Latency under Parallelism: OFM stationary</a:t>
              </a:r>
            </a:p>
          </p:txBody>
        </p:sp>
        <p:grpSp>
          <p:nvGrpSpPr>
            <p:cNvPr id="1026" name="组合 1025"/>
            <p:cNvGrpSpPr/>
            <p:nvPr/>
          </p:nvGrpSpPr>
          <p:grpSpPr>
            <a:xfrm>
              <a:off x="3706681" y="4744268"/>
              <a:ext cx="5366346" cy="1699535"/>
              <a:chOff x="3706681" y="4744268"/>
              <a:chExt cx="5366346" cy="1699535"/>
            </a:xfrm>
          </p:grpSpPr>
          <p:grpSp>
            <p:nvGrpSpPr>
              <p:cNvPr id="3" name="组合 2"/>
              <p:cNvGrpSpPr/>
              <p:nvPr/>
            </p:nvGrpSpPr>
            <p:grpSpPr>
              <a:xfrm>
                <a:off x="4144771" y="4894026"/>
                <a:ext cx="425925" cy="686971"/>
                <a:chOff x="4032308" y="5202788"/>
                <a:chExt cx="496536" cy="1036236"/>
              </a:xfrm>
            </p:grpSpPr>
            <p:sp>
              <p:nvSpPr>
                <p:cNvPr id="52" name="矩形 51"/>
                <p:cNvSpPr/>
                <p:nvPr/>
              </p:nvSpPr>
              <p:spPr>
                <a:xfrm>
                  <a:off x="4032309" y="5207101"/>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 name="矩形 52"/>
                <p:cNvSpPr/>
                <p:nvPr/>
              </p:nvSpPr>
              <p:spPr>
                <a:xfrm>
                  <a:off x="4183692" y="5202789"/>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矩形 53"/>
                <p:cNvSpPr/>
                <p:nvPr/>
              </p:nvSpPr>
              <p:spPr>
                <a:xfrm>
                  <a:off x="4309150" y="5202788"/>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矩形 54"/>
                <p:cNvSpPr/>
                <p:nvPr/>
              </p:nvSpPr>
              <p:spPr>
                <a:xfrm>
                  <a:off x="4032308" y="5482197"/>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矩形 55"/>
                <p:cNvSpPr/>
                <p:nvPr/>
              </p:nvSpPr>
              <p:spPr>
                <a:xfrm>
                  <a:off x="4183691" y="5477885"/>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矩形 56"/>
                <p:cNvSpPr/>
                <p:nvPr/>
              </p:nvSpPr>
              <p:spPr>
                <a:xfrm>
                  <a:off x="4309149" y="5477884"/>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矩形 57"/>
                <p:cNvSpPr/>
                <p:nvPr/>
              </p:nvSpPr>
              <p:spPr>
                <a:xfrm>
                  <a:off x="4037720" y="5756428"/>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 name="矩形 58"/>
                <p:cNvSpPr/>
                <p:nvPr/>
              </p:nvSpPr>
              <p:spPr>
                <a:xfrm>
                  <a:off x="4189103" y="5752116"/>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 name="矩形 59"/>
                <p:cNvSpPr/>
                <p:nvPr/>
              </p:nvSpPr>
              <p:spPr>
                <a:xfrm>
                  <a:off x="4314561" y="5752115"/>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 name="矩形 60"/>
                <p:cNvSpPr/>
                <p:nvPr/>
              </p:nvSpPr>
              <p:spPr>
                <a:xfrm>
                  <a:off x="4037720" y="6025829"/>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 name="矩形 61"/>
                <p:cNvSpPr/>
                <p:nvPr/>
              </p:nvSpPr>
              <p:spPr>
                <a:xfrm>
                  <a:off x="4189103" y="6021517"/>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矩形 62"/>
                <p:cNvSpPr/>
                <p:nvPr/>
              </p:nvSpPr>
              <p:spPr>
                <a:xfrm>
                  <a:off x="4314561" y="6021516"/>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 name="矩形 63"/>
                <p:cNvSpPr/>
                <p:nvPr/>
              </p:nvSpPr>
              <p:spPr>
                <a:xfrm>
                  <a:off x="4458233" y="5207101"/>
                  <a:ext cx="70611" cy="672961"/>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9" name="组合 78"/>
              <p:cNvGrpSpPr/>
              <p:nvPr/>
            </p:nvGrpSpPr>
            <p:grpSpPr>
              <a:xfrm>
                <a:off x="4149413" y="5660905"/>
                <a:ext cx="425925" cy="686971"/>
                <a:chOff x="4032308" y="5202788"/>
                <a:chExt cx="496536" cy="1036236"/>
              </a:xfrm>
            </p:grpSpPr>
            <p:sp>
              <p:nvSpPr>
                <p:cNvPr id="80" name="矩形 79"/>
                <p:cNvSpPr/>
                <p:nvPr/>
              </p:nvSpPr>
              <p:spPr>
                <a:xfrm>
                  <a:off x="4032309" y="5207101"/>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矩形 80"/>
                <p:cNvSpPr/>
                <p:nvPr/>
              </p:nvSpPr>
              <p:spPr>
                <a:xfrm>
                  <a:off x="4183692" y="5202789"/>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矩形 81"/>
                <p:cNvSpPr/>
                <p:nvPr/>
              </p:nvSpPr>
              <p:spPr>
                <a:xfrm>
                  <a:off x="4309150" y="5202788"/>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矩形 82"/>
                <p:cNvSpPr/>
                <p:nvPr/>
              </p:nvSpPr>
              <p:spPr>
                <a:xfrm>
                  <a:off x="4032308" y="5482197"/>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4" name="矩形 83"/>
                <p:cNvSpPr/>
                <p:nvPr/>
              </p:nvSpPr>
              <p:spPr>
                <a:xfrm>
                  <a:off x="4183691" y="5477885"/>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5" name="矩形 84"/>
                <p:cNvSpPr/>
                <p:nvPr/>
              </p:nvSpPr>
              <p:spPr>
                <a:xfrm>
                  <a:off x="4309149" y="5477884"/>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6" name="矩形 85"/>
                <p:cNvSpPr/>
                <p:nvPr/>
              </p:nvSpPr>
              <p:spPr>
                <a:xfrm>
                  <a:off x="4037720" y="5756428"/>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7" name="矩形 86"/>
                <p:cNvSpPr/>
                <p:nvPr/>
              </p:nvSpPr>
              <p:spPr>
                <a:xfrm>
                  <a:off x="4189103" y="5752116"/>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 name="矩形 87"/>
                <p:cNvSpPr/>
                <p:nvPr/>
              </p:nvSpPr>
              <p:spPr>
                <a:xfrm>
                  <a:off x="4314561" y="5752115"/>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 name="矩形 88"/>
                <p:cNvSpPr/>
                <p:nvPr/>
              </p:nvSpPr>
              <p:spPr>
                <a:xfrm>
                  <a:off x="4037720" y="6025829"/>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 name="矩形 89"/>
                <p:cNvSpPr/>
                <p:nvPr/>
              </p:nvSpPr>
              <p:spPr>
                <a:xfrm>
                  <a:off x="4189103" y="6021517"/>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 name="矩形 90"/>
                <p:cNvSpPr/>
                <p:nvPr/>
              </p:nvSpPr>
              <p:spPr>
                <a:xfrm>
                  <a:off x="4314561" y="6021516"/>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 name="矩形 91"/>
                <p:cNvSpPr/>
                <p:nvPr/>
              </p:nvSpPr>
              <p:spPr>
                <a:xfrm>
                  <a:off x="4458233" y="5207101"/>
                  <a:ext cx="70611" cy="672961"/>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5" name="矩形 4"/>
              <p:cNvSpPr/>
              <p:nvPr/>
            </p:nvSpPr>
            <p:spPr>
              <a:xfrm>
                <a:off x="3706681" y="4834966"/>
                <a:ext cx="476412" cy="276999"/>
              </a:xfrm>
              <a:prstGeom prst="rect">
                <a:avLst/>
              </a:prstGeom>
            </p:spPr>
            <p:txBody>
              <a:bodyPr wrap="none">
                <a:spAutoFit/>
              </a:bodyPr>
              <a:lstStyle/>
              <a:p>
                <a:r>
                  <a:rPr lang="en-US" altLang="zh-CN" sz="1200" b="1" i="1" dirty="0">
                    <a:latin typeface="Times New Roman" panose="02020603050405020304" pitchFamily="18" charset="0"/>
                    <a:cs typeface="Times New Roman" panose="02020603050405020304" pitchFamily="18" charset="0"/>
                  </a:rPr>
                  <a:t>Lat1</a:t>
                </a:r>
                <a:endParaRPr lang="zh-CN" altLang="en-US" sz="1200" b="1" i="1" dirty="0"/>
              </a:p>
            </p:txBody>
          </p:sp>
          <p:sp>
            <p:nvSpPr>
              <p:cNvPr id="93" name="矩形 92"/>
              <p:cNvSpPr/>
              <p:nvPr/>
            </p:nvSpPr>
            <p:spPr>
              <a:xfrm>
                <a:off x="4672433" y="5414813"/>
                <a:ext cx="476412" cy="276999"/>
              </a:xfrm>
              <a:prstGeom prst="rect">
                <a:avLst/>
              </a:prstGeom>
            </p:spPr>
            <p:txBody>
              <a:bodyPr wrap="none">
                <a:spAutoFit/>
              </a:bodyPr>
              <a:lstStyle/>
              <a:p>
                <a:r>
                  <a:rPr lang="en-US" altLang="zh-CN" sz="1200" b="1" i="1" dirty="0">
                    <a:solidFill>
                      <a:schemeClr val="accent1"/>
                    </a:solidFill>
                    <a:latin typeface="Times New Roman" panose="02020603050405020304" pitchFamily="18" charset="0"/>
                    <a:cs typeface="Times New Roman" panose="02020603050405020304" pitchFamily="18" charset="0"/>
                  </a:rPr>
                  <a:t>Lat2</a:t>
                </a:r>
                <a:endParaRPr lang="zh-CN" altLang="en-US" sz="1200" b="1" i="1" dirty="0">
                  <a:solidFill>
                    <a:schemeClr val="accent1"/>
                  </a:solidFill>
                </a:endParaRPr>
              </a:p>
            </p:txBody>
          </p:sp>
          <p:cxnSp>
            <p:nvCxnSpPr>
              <p:cNvPr id="21" name="直接连接符 20"/>
              <p:cNvCxnSpPr/>
              <p:nvPr/>
            </p:nvCxnSpPr>
            <p:spPr>
              <a:xfrm>
                <a:off x="4082543" y="4886835"/>
                <a:ext cx="894270" cy="0"/>
              </a:xfrm>
              <a:prstGeom prst="line">
                <a:avLst/>
              </a:prstGeom>
              <a:ln w="9525"/>
            </p:spPr>
            <p:style>
              <a:lnRef idx="2">
                <a:schemeClr val="dk1"/>
              </a:lnRef>
              <a:fillRef idx="0">
                <a:schemeClr val="dk1"/>
              </a:fillRef>
              <a:effectRef idx="1">
                <a:schemeClr val="dk1"/>
              </a:effectRef>
              <a:fontRef idx="minor">
                <a:schemeClr val="tx1"/>
              </a:fontRef>
            </p:style>
          </p:cxnSp>
          <p:cxnSp>
            <p:nvCxnSpPr>
              <p:cNvPr id="94" name="直接连接符 93"/>
              <p:cNvCxnSpPr/>
              <p:nvPr/>
            </p:nvCxnSpPr>
            <p:spPr>
              <a:xfrm>
                <a:off x="4082030" y="5058794"/>
                <a:ext cx="552195" cy="0"/>
              </a:xfrm>
              <a:prstGeom prst="line">
                <a:avLst/>
              </a:prstGeom>
              <a:ln w="9525"/>
            </p:spPr>
            <p:style>
              <a:lnRef idx="2">
                <a:schemeClr val="dk1"/>
              </a:lnRef>
              <a:fillRef idx="0">
                <a:schemeClr val="dk1"/>
              </a:fillRef>
              <a:effectRef idx="1">
                <a:schemeClr val="dk1"/>
              </a:effectRef>
              <a:fontRef idx="minor">
                <a:schemeClr val="tx1"/>
              </a:fontRef>
            </p:style>
          </p:cxnSp>
          <p:cxnSp>
            <p:nvCxnSpPr>
              <p:cNvPr id="95" name="直接连接符 94"/>
              <p:cNvCxnSpPr/>
              <p:nvPr/>
            </p:nvCxnSpPr>
            <p:spPr>
              <a:xfrm>
                <a:off x="4087749" y="5623150"/>
                <a:ext cx="686657"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091997" y="6378006"/>
                <a:ext cx="868147"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4" name="矩形 103"/>
              <p:cNvSpPr/>
              <p:nvPr/>
            </p:nvSpPr>
            <p:spPr>
              <a:xfrm>
                <a:off x="4470307" y="6118569"/>
                <a:ext cx="399468" cy="276999"/>
              </a:xfrm>
              <a:prstGeom prst="rect">
                <a:avLst/>
              </a:prstGeom>
            </p:spPr>
            <p:txBody>
              <a:bodyPr wrap="none">
                <a:spAutoFit/>
              </a:bodyPr>
              <a:lstStyle/>
              <a:p>
                <a:r>
                  <a:rPr lang="en-US" altLang="zh-CN" sz="1200" b="1" i="1" dirty="0" err="1">
                    <a:solidFill>
                      <a:srgbClr val="C00000"/>
                    </a:solidFill>
                    <a:latin typeface="Times New Roman" panose="02020603050405020304" pitchFamily="18" charset="0"/>
                    <a:cs typeface="Times New Roman" panose="02020603050405020304" pitchFamily="18" charset="0"/>
                  </a:rPr>
                  <a:t>Lat</a:t>
                </a:r>
                <a:endParaRPr lang="zh-CN" altLang="en-US" sz="1200" b="1" i="1" dirty="0">
                  <a:solidFill>
                    <a:srgbClr val="C00000"/>
                  </a:solidFill>
                </a:endParaRPr>
              </a:p>
            </p:txBody>
          </p:sp>
          <p:cxnSp>
            <p:nvCxnSpPr>
              <p:cNvPr id="101" name="直接箭头连接符 100"/>
              <p:cNvCxnSpPr/>
              <p:nvPr/>
            </p:nvCxnSpPr>
            <p:spPr>
              <a:xfrm>
                <a:off x="4682524" y="4886835"/>
                <a:ext cx="0" cy="736315"/>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p:cNvCxnSpPr/>
              <p:nvPr/>
            </p:nvCxnSpPr>
            <p:spPr>
              <a:xfrm>
                <a:off x="4876961" y="4890777"/>
                <a:ext cx="0" cy="14872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2" name="文本框 111"/>
                  <p:cNvSpPr txBox="1"/>
                  <p:nvPr/>
                </p:nvSpPr>
                <p:spPr>
                  <a:xfrm>
                    <a:off x="5236143" y="4744268"/>
                    <a:ext cx="3836884"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Inner most para:</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𝟏</m:t>
                            </m:r>
                          </m:sub>
                        </m:sSub>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𝒎𝒂𝒙</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𝒕𝑪𝒐𝒎𝒑</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2" name="文本框 111"/>
                  <p:cNvSpPr txBox="1">
                    <a:spLocks noRot="1" noChangeAspect="1" noMove="1" noResize="1" noEditPoints="1" noAdjustHandles="1" noChangeArrowheads="1" noChangeShapeType="1" noTextEdit="1"/>
                  </p:cNvSpPr>
                  <p:nvPr/>
                </p:nvSpPr>
                <p:spPr>
                  <a:xfrm>
                    <a:off x="5236143" y="4744268"/>
                    <a:ext cx="3836884" cy="369332"/>
                  </a:xfrm>
                  <a:prstGeom prst="rect">
                    <a:avLst/>
                  </a:prstGeom>
                  <a:blipFill>
                    <a:blip r:embed="rId10"/>
                    <a:stretch>
                      <a:fillRect l="-159"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5218909" y="5042811"/>
                    <a:ext cx="3330207" cy="52527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Second layer para:</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𝟐</m:t>
                            </m:r>
                          </m:sub>
                        </m:sSub>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𝒎𝒂𝒙</m:t>
                        </m:r>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a:latin typeface="Cambria Math" panose="02040503050406030204" pitchFamily="18" charset="0"/>
                                <a:cs typeface="Times New Roman" panose="02020603050405020304" pitchFamily="18" charset="0"/>
                              </a:rPr>
                              <m:t>𝑵</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den>
                        </m:f>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𝟏</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3" name="文本框 112"/>
                  <p:cNvSpPr txBox="1">
                    <a:spLocks noRot="1" noChangeAspect="1" noMove="1" noResize="1" noEditPoints="1" noAdjustHandles="1" noChangeArrowheads="1" noChangeShapeType="1" noTextEdit="1"/>
                  </p:cNvSpPr>
                  <p:nvPr/>
                </p:nvSpPr>
                <p:spPr>
                  <a:xfrm>
                    <a:off x="5218909" y="5042811"/>
                    <a:ext cx="3330207" cy="52527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p:cNvSpPr txBox="1"/>
                  <p:nvPr/>
                </p:nvSpPr>
                <p:spPr>
                  <a:xfrm>
                    <a:off x="5226665" y="5507456"/>
                    <a:ext cx="3650809" cy="936347"/>
                  </a:xfrm>
                  <a:prstGeom prst="rect">
                    <a:avLst/>
                  </a:prstGeom>
                  <a:noFill/>
                </p:spPr>
                <p:txBody>
                  <a:bodyPr wrap="squar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Total Latency:</a:t>
                    </a:r>
                    <a:r>
                      <a:rPr lang="en-US" altLang="zh-CN" sz="1200" b="1" dirty="0">
                        <a:latin typeface="Times New Roman" panose="02020603050405020304" pitchFamily="18" charset="0"/>
                        <a:cs typeface="Times New Roman" panose="02020603050405020304" pitchFamily="18" charset="0"/>
                      </a:rPr>
                      <a:t> </a:t>
                    </a:r>
                    <a:endParaRPr lang="en-US" altLang="zh-CN" sz="1200" b="1" i="1" dirty="0">
                      <a:latin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1200" b="1" i="1">
                              <a:latin typeface="Cambria Math" panose="02040503050406030204" pitchFamily="18" charset="0"/>
                              <a:cs typeface="Times New Roman" panose="02020603050405020304" pitchFamily="18" charset="0"/>
                            </a:rPr>
                            <m:t>𝑳𝒂𝒕</m:t>
                          </m:r>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m:t>
                          </m:r>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a:latin typeface="Cambria Math" panose="02040503050406030204" pitchFamily="18" charset="0"/>
                                  <a:cs typeface="Times New Roman" panose="02020603050405020304" pitchFamily="18" charset="0"/>
                                </a:rPr>
                                <m:t>𝑹</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den>
                          </m:f>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a:latin typeface="Cambria Math" panose="02040503050406030204" pitchFamily="18" charset="0"/>
                                  <a:cs typeface="Times New Roman" panose="02020603050405020304" pitchFamily="18" charset="0"/>
                                </a:rPr>
                                <m:t>𝑪</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den>
                          </m:f>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a:latin typeface="Cambria Math" panose="02040503050406030204" pitchFamily="18" charset="0"/>
                                  <a:cs typeface="Times New Roman" panose="02020603050405020304" pitchFamily="18" charset="0"/>
                                </a:rPr>
                                <m:t>𝑴</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den>
                          </m:f>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𝟐</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𝟏</m:t>
                              </m:r>
                            </m:sub>
                          </m:sSub>
                          <m:r>
                            <a:rPr lang="en-US" altLang="zh-CN" sz="1200" b="1" i="1">
                              <a:latin typeface="Cambria Math" panose="02040503050406030204" pitchFamily="18" charset="0"/>
                              <a:cs typeface="Times New Roman" panose="02020603050405020304" pitchFamily="18" charset="0"/>
                            </a:rPr>
                            <m:t>)</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p:cNvSpPr txBox="1">
                    <a:spLocks noRot="1" noChangeAspect="1" noMove="1" noResize="1" noEditPoints="1" noAdjustHandles="1" noChangeArrowheads="1" noChangeShapeType="1" noTextEdit="1"/>
                  </p:cNvSpPr>
                  <p:nvPr/>
                </p:nvSpPr>
                <p:spPr>
                  <a:xfrm>
                    <a:off x="5226665" y="5507456"/>
                    <a:ext cx="3650809" cy="936347"/>
                  </a:xfrm>
                  <a:prstGeom prst="rect">
                    <a:avLst/>
                  </a:prstGeom>
                  <a:blipFill>
                    <a:blip r:embed="rId12"/>
                    <a:stretch>
                      <a:fillRect/>
                    </a:stretch>
                  </a:blipFill>
                </p:spPr>
                <p:txBody>
                  <a:bodyPr/>
                  <a:lstStyle/>
                  <a:p>
                    <a:r>
                      <a:rPr lang="zh-CN" altLang="en-US">
                        <a:noFill/>
                      </a:rPr>
                      <a:t> </a:t>
                    </a:r>
                  </a:p>
                </p:txBody>
              </p:sp>
            </mc:Fallback>
          </mc:AlternateContent>
        </p:grpSp>
      </p:grpSp>
      <p:grpSp>
        <p:nvGrpSpPr>
          <p:cNvPr id="1025" name="组合 1024"/>
          <p:cNvGrpSpPr/>
          <p:nvPr/>
        </p:nvGrpSpPr>
        <p:grpSpPr>
          <a:xfrm>
            <a:off x="7357123" y="5535736"/>
            <a:ext cx="3233467" cy="843416"/>
            <a:chOff x="5833122" y="5535736"/>
            <a:chExt cx="3233467" cy="843416"/>
          </a:xfrm>
        </p:grpSpPr>
        <p:cxnSp>
          <p:nvCxnSpPr>
            <p:cNvPr id="116" name="直接连接符 115"/>
            <p:cNvCxnSpPr/>
            <p:nvPr/>
          </p:nvCxnSpPr>
          <p:spPr>
            <a:xfrm>
              <a:off x="7636608" y="6328504"/>
              <a:ext cx="1050192"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17" name="直接连接符 116"/>
            <p:cNvCxnSpPr/>
            <p:nvPr/>
          </p:nvCxnSpPr>
          <p:spPr>
            <a:xfrm flipH="1" flipV="1">
              <a:off x="7636608" y="6027940"/>
              <a:ext cx="142879" cy="306754"/>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sp>
          <p:nvSpPr>
            <p:cNvPr id="118" name="矩形 117"/>
            <p:cNvSpPr/>
            <p:nvPr/>
          </p:nvSpPr>
          <p:spPr>
            <a:xfrm>
              <a:off x="7545034" y="5775447"/>
              <a:ext cx="1521555" cy="276999"/>
            </a:xfrm>
            <a:prstGeom prst="rect">
              <a:avLst/>
            </a:prstGeom>
          </p:spPr>
          <p:txBody>
            <a:bodyPr wrap="square">
              <a:spAutoFit/>
            </a:bodyPr>
            <a:lstStyle/>
            <a:p>
              <a:r>
                <a:rPr lang="en-US" altLang="zh-CN" sz="1200"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Pipeline loading time</a:t>
              </a:r>
              <a:endParaRPr lang="zh-CN" altLang="en-US" sz="1200" i="1" dirty="0">
                <a:solidFill>
                  <a:srgbClr val="C00000"/>
                </a:solidFill>
                <a:latin typeface="Times New Roman" panose="02020603050405020304" pitchFamily="18" charset="0"/>
                <a:cs typeface="Times New Roman" panose="02020603050405020304" pitchFamily="18" charset="0"/>
              </a:endParaRPr>
            </a:p>
          </p:txBody>
        </p:sp>
        <p:cxnSp>
          <p:nvCxnSpPr>
            <p:cNvPr id="126" name="直接连接符 125"/>
            <p:cNvCxnSpPr/>
            <p:nvPr/>
          </p:nvCxnSpPr>
          <p:spPr>
            <a:xfrm>
              <a:off x="5833122" y="6379152"/>
              <a:ext cx="1050192"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27" name="直接连接符 126"/>
            <p:cNvCxnSpPr/>
            <p:nvPr/>
          </p:nvCxnSpPr>
          <p:spPr>
            <a:xfrm>
              <a:off x="7321648" y="5535736"/>
              <a:ext cx="262792"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29" name="直接连接符 128"/>
            <p:cNvCxnSpPr/>
            <p:nvPr/>
          </p:nvCxnSpPr>
          <p:spPr>
            <a:xfrm flipH="1" flipV="1">
              <a:off x="6634758" y="5843108"/>
              <a:ext cx="87864" cy="531759"/>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flipV="1">
              <a:off x="6795420" y="5535737"/>
              <a:ext cx="691936" cy="139440"/>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sp>
          <p:nvSpPr>
            <p:cNvPr id="134" name="矩形 133"/>
            <p:cNvSpPr/>
            <p:nvPr/>
          </p:nvSpPr>
          <p:spPr>
            <a:xfrm>
              <a:off x="6184473" y="5623150"/>
              <a:ext cx="1521555" cy="276999"/>
            </a:xfrm>
            <a:prstGeom prst="rect">
              <a:avLst/>
            </a:prstGeom>
          </p:spPr>
          <p:txBody>
            <a:bodyPr wrap="square">
              <a:spAutoFit/>
            </a:bodyPr>
            <a:lstStyle/>
            <a:p>
              <a:r>
                <a:rPr lang="en-US" altLang="zh-CN" sz="1200" i="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 of loops</a:t>
              </a:r>
              <a:endParaRPr lang="zh-CN" altLang="en-US" sz="1200" i="1" dirty="0">
                <a:solidFill>
                  <a:srgbClr val="C00000"/>
                </a:solidFill>
                <a:latin typeface="Times New Roman" panose="02020603050405020304" pitchFamily="18" charset="0"/>
                <a:cs typeface="Times New Roman" panose="02020603050405020304" pitchFamily="18" charset="0"/>
              </a:endParaRPr>
            </a:p>
          </p:txBody>
        </p:sp>
      </p:grpSp>
      <p:sp>
        <p:nvSpPr>
          <p:cNvPr id="96" name="矩形 95"/>
          <p:cNvSpPr/>
          <p:nvPr/>
        </p:nvSpPr>
        <p:spPr>
          <a:xfrm>
            <a:off x="2231283" y="6476761"/>
            <a:ext cx="2094356" cy="307777"/>
          </a:xfrm>
          <a:prstGeom prst="rect">
            <a:avLst/>
          </a:prstGeom>
        </p:spPr>
        <p:txBody>
          <a:bodyPr wrap="none">
            <a:spAutoFit/>
          </a:bodyPr>
          <a:lstStyle/>
          <a:p>
            <a:r>
              <a:rPr lang="en-US" altLang="zh-CN" sz="1400" dirty="0"/>
              <a:t>OFM Stationary Data Flow</a:t>
            </a:r>
          </a:p>
        </p:txBody>
      </p:sp>
    </p:spTree>
    <p:extLst>
      <p:ext uri="{BB962C8B-B14F-4D97-AF65-F5344CB8AC3E}">
        <p14:creationId xmlns:p14="http://schemas.microsoft.com/office/powerpoint/2010/main" val="40067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2</a:t>
            </a:fld>
            <a:endParaRPr lang="en-US"/>
          </a:p>
        </p:txBody>
      </p:sp>
      <p:sp>
        <p:nvSpPr>
          <p:cNvPr id="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Computation </a:t>
            </a:r>
            <a:r>
              <a:rPr lang="en-US" altLang="zh-CN" sz="3200" dirty="0" smtClean="0"/>
              <a:t>Demand </a:t>
            </a:r>
            <a:r>
              <a:rPr lang="en-US" altLang="zh-CN" sz="3200" dirty="0"/>
              <a:t>&gt; Supply</a:t>
            </a:r>
            <a:endParaRPr lang="zh-CN" altLang="en-US" sz="3200" dirty="0"/>
          </a:p>
        </p:txBody>
      </p:sp>
      <p:grpSp>
        <p:nvGrpSpPr>
          <p:cNvPr id="3" name="组合 2"/>
          <p:cNvGrpSpPr/>
          <p:nvPr/>
        </p:nvGrpSpPr>
        <p:grpSpPr>
          <a:xfrm>
            <a:off x="6172289" y="1929220"/>
            <a:ext cx="5818236" cy="2963582"/>
            <a:chOff x="6172289" y="1929220"/>
            <a:chExt cx="5818236" cy="2963582"/>
          </a:xfrm>
        </p:grpSpPr>
        <p:sp>
          <p:nvSpPr>
            <p:cNvPr id="16" name="矩形 15"/>
            <p:cNvSpPr/>
            <p:nvPr/>
          </p:nvSpPr>
          <p:spPr>
            <a:xfrm>
              <a:off x="6172289" y="1929220"/>
              <a:ext cx="5818236" cy="2959667"/>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Rectangle 24">
              <a:extLst>
                <a:ext uri="{FF2B5EF4-FFF2-40B4-BE49-F238E27FC236}">
                  <a16:creationId xmlns:a16="http://schemas.microsoft.com/office/drawing/2014/main" id="{8044C411-B4F7-48E1-AA33-83C16A66B87C}"/>
                </a:ext>
              </a:extLst>
            </p:cNvPr>
            <p:cNvSpPr>
              <a:spLocks noChangeArrowheads="1"/>
            </p:cNvSpPr>
            <p:nvPr/>
          </p:nvSpPr>
          <p:spPr bwMode="auto">
            <a:xfrm>
              <a:off x="6172289" y="4554248"/>
              <a:ext cx="58182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Performance </a:t>
              </a:r>
              <a:r>
                <a:rPr lang="en-US" altLang="zh-CN" sz="1600" b="0" dirty="0" smtClean="0">
                  <a:solidFill>
                    <a:schemeClr val="tx1"/>
                  </a:solidFill>
                  <a:cs typeface="Calibri" panose="020F0502020204030204" pitchFamily="34" charset="0"/>
                </a:rPr>
                <a:t>density almost </a:t>
              </a:r>
              <a:r>
                <a:rPr lang="en-US" altLang="zh-CN" sz="1600" b="0" dirty="0">
                  <a:solidFill>
                    <a:schemeClr val="tx1"/>
                  </a:solidFill>
                  <a:cs typeface="Calibri" panose="020F0502020204030204" pitchFamily="34" charset="0"/>
                </a:rPr>
                <a:t>stops increasing </a:t>
              </a:r>
              <a:endParaRPr lang="en-US" altLang="en-US" b="0" dirty="0">
                <a:solidFill>
                  <a:schemeClr val="tx1"/>
                </a:solidFill>
                <a:cs typeface="Calibri" panose="020F0502020204030204" pitchFamily="34" charset="0"/>
              </a:endParaRPr>
            </a:p>
          </p:txBody>
        </p:sp>
        <p:grpSp>
          <p:nvGrpSpPr>
            <p:cNvPr id="8" name="组合 7">
              <a:extLst>
                <a:ext uri="{FF2B5EF4-FFF2-40B4-BE49-F238E27FC236}">
                  <a16:creationId xmlns:a16="http://schemas.microsoft.com/office/drawing/2014/main" id="{EC754123-8903-4F9B-BBFE-1CC523DE7EDF}"/>
                </a:ext>
              </a:extLst>
            </p:cNvPr>
            <p:cNvGrpSpPr/>
            <p:nvPr/>
          </p:nvGrpSpPr>
          <p:grpSpPr>
            <a:xfrm>
              <a:off x="6594475" y="1997188"/>
              <a:ext cx="4973864" cy="2569413"/>
              <a:chOff x="2751139" y="3648075"/>
              <a:chExt cx="5307640" cy="2741835"/>
            </a:xfrm>
          </p:grpSpPr>
          <p:pic>
            <p:nvPicPr>
              <p:cNvPr id="9" name="Picture 1">
                <a:extLst>
                  <a:ext uri="{FF2B5EF4-FFF2-40B4-BE49-F238E27FC236}">
                    <a16:creationId xmlns:a16="http://schemas.microsoft.com/office/drawing/2014/main" id="{B6C6FD2F-784E-42B1-BBC1-CC0A66C43ABA}"/>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751139" y="3648075"/>
                <a:ext cx="5307640" cy="274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
                <a:extLst>
                  <a:ext uri="{FF2B5EF4-FFF2-40B4-BE49-F238E27FC236}">
                    <a16:creationId xmlns:a16="http://schemas.microsoft.com/office/drawing/2014/main" id="{A5752410-7648-42D1-A422-E2957DE61707}"/>
                  </a:ext>
                </a:extLst>
              </p:cNvPr>
              <p:cNvSpPr txBox="1">
                <a:spLocks noChangeArrowheads="1"/>
              </p:cNvSpPr>
              <p:nvPr/>
            </p:nvSpPr>
            <p:spPr bwMode="auto">
              <a:xfrm>
                <a:off x="4663118" y="3798095"/>
                <a:ext cx="150813"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000" b="0" dirty="0">
                  <a:solidFill>
                    <a:schemeClr val="tx1"/>
                  </a:solidFill>
                  <a:latin typeface="Arial" panose="020B0604020202020204" pitchFamily="34" charset="0"/>
                </a:endParaRPr>
              </a:p>
            </p:txBody>
          </p:sp>
          <p:sp>
            <p:nvSpPr>
              <p:cNvPr id="11" name="TextBox 15">
                <a:extLst>
                  <a:ext uri="{FF2B5EF4-FFF2-40B4-BE49-F238E27FC236}">
                    <a16:creationId xmlns:a16="http://schemas.microsoft.com/office/drawing/2014/main" id="{DBC74110-9ED1-4EB7-A888-6C51631B4139}"/>
                  </a:ext>
                </a:extLst>
              </p:cNvPr>
              <p:cNvSpPr txBox="1">
                <a:spLocks noChangeArrowheads="1"/>
              </p:cNvSpPr>
              <p:nvPr/>
            </p:nvSpPr>
            <p:spPr bwMode="auto">
              <a:xfrm>
                <a:off x="4592948" y="3797709"/>
                <a:ext cx="10715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800" b="0" dirty="0">
                    <a:solidFill>
                      <a:schemeClr val="tx1"/>
                    </a:solidFill>
                    <a:latin typeface="Arial" panose="020B0604020202020204" pitchFamily="34" charset="0"/>
                  </a:rPr>
                  <a:t>2</a:t>
                </a:r>
              </a:p>
            </p:txBody>
          </p:sp>
        </p:grpSp>
      </p:grpSp>
      <p:grpSp>
        <p:nvGrpSpPr>
          <p:cNvPr id="4" name="组合 3"/>
          <p:cNvGrpSpPr/>
          <p:nvPr/>
        </p:nvGrpSpPr>
        <p:grpSpPr>
          <a:xfrm>
            <a:off x="152578" y="1035390"/>
            <a:ext cx="5818236" cy="2959667"/>
            <a:chOff x="152578" y="1035390"/>
            <a:chExt cx="5818236" cy="2959667"/>
          </a:xfrm>
        </p:grpSpPr>
        <p:sp>
          <p:nvSpPr>
            <p:cNvPr id="15" name="矩形 14"/>
            <p:cNvSpPr/>
            <p:nvPr/>
          </p:nvSpPr>
          <p:spPr>
            <a:xfrm>
              <a:off x="152578" y="1035390"/>
              <a:ext cx="5818236" cy="2959667"/>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Rectangle 23">
              <a:extLst>
                <a:ext uri="{FF2B5EF4-FFF2-40B4-BE49-F238E27FC236}">
                  <a16:creationId xmlns:a16="http://schemas.microsoft.com/office/drawing/2014/main" id="{D4829449-4738-4D40-B2F5-8143D95F965A}"/>
                </a:ext>
              </a:extLst>
            </p:cNvPr>
            <p:cNvSpPr>
              <a:spLocks noChangeArrowheads="1"/>
            </p:cNvSpPr>
            <p:nvPr/>
          </p:nvSpPr>
          <p:spPr bwMode="auto">
            <a:xfrm>
              <a:off x="173264" y="3656503"/>
              <a:ext cx="5776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Number of DNN operations </a:t>
              </a:r>
              <a:r>
                <a:rPr lang="en-US" altLang="zh-CN" sz="1600" b="0" dirty="0" smtClean="0">
                  <a:solidFill>
                    <a:schemeClr val="tx1"/>
                  </a:solidFill>
                  <a:cs typeface="Calibri" panose="020F0502020204030204" pitchFamily="34" charset="0"/>
                </a:rPr>
                <a:t>increases </a:t>
              </a:r>
              <a:r>
                <a:rPr lang="en-US" altLang="zh-CN" sz="1600" b="0" dirty="0">
                  <a:solidFill>
                    <a:schemeClr val="tx1"/>
                  </a:solidFill>
                  <a:cs typeface="Calibri" panose="020F0502020204030204" pitchFamily="34" charset="0"/>
                </a:rPr>
                <a:t>exponentially</a:t>
              </a:r>
              <a:endParaRPr lang="en-US" altLang="en-US" b="0" dirty="0">
                <a:solidFill>
                  <a:schemeClr val="tx1"/>
                </a:solidFill>
                <a:cs typeface="Calibri" panose="020F0502020204030204" pitchFamily="34" charset="0"/>
              </a:endParaRPr>
            </a:p>
          </p:txBody>
        </p:sp>
        <p:pic>
          <p:nvPicPr>
            <p:cNvPr id="13" name="Picture 3">
              <a:extLst>
                <a:ext uri="{FF2B5EF4-FFF2-40B4-BE49-F238E27FC236}">
                  <a16:creationId xmlns:a16="http://schemas.microsoft.com/office/drawing/2014/main" id="{A4F5B83A-A210-40C2-A783-63CD9310310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601" y="1117690"/>
              <a:ext cx="5499872" cy="259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Rectangle 7">
            <a:extLst>
              <a:ext uri="{FF2B5EF4-FFF2-40B4-BE49-F238E27FC236}">
                <a16:creationId xmlns:a16="http://schemas.microsoft.com/office/drawing/2014/main" id="{0ECE8F40-99F5-4EAA-8F85-E6CF30260522}"/>
              </a:ext>
            </a:extLst>
          </p:cNvPr>
          <p:cNvSpPr>
            <a:spLocks noChangeArrowheads="1"/>
          </p:cNvSpPr>
          <p:nvPr/>
        </p:nvSpPr>
        <p:spPr bwMode="auto">
          <a:xfrm>
            <a:off x="49155" y="5179851"/>
            <a:ext cx="76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000" b="0" dirty="0" smtClean="0">
                <a:solidFill>
                  <a:schemeClr val="tx1"/>
                </a:solidFill>
              </a:rPr>
              <a:t>[ref.1] </a:t>
            </a:r>
            <a:r>
              <a:rPr lang="en-US" altLang="en-US" sz="1000" b="0" dirty="0">
                <a:solidFill>
                  <a:schemeClr val="tx1"/>
                </a:solidFill>
              </a:rPr>
              <a:t>Xu, Xiaowei, et al. "Scaling for edge inference of </a:t>
            </a:r>
            <a:r>
              <a:rPr lang="en-US" altLang="en-US" sz="1000" b="0" dirty="0" smtClean="0">
                <a:solidFill>
                  <a:schemeClr val="tx1"/>
                </a:solidFill>
              </a:rPr>
              <a:t>deep neural </a:t>
            </a:r>
            <a:r>
              <a:rPr lang="en-US" altLang="en-US" sz="1000" b="0" dirty="0">
                <a:solidFill>
                  <a:schemeClr val="tx1"/>
                </a:solidFill>
              </a:rPr>
              <a:t>networks." Nature Electronics 1.4 (2018): 216.</a:t>
            </a:r>
          </a:p>
          <a:p>
            <a:pPr>
              <a:spcBef>
                <a:spcPct val="0"/>
              </a:spcBef>
              <a:buFontTx/>
              <a:buNone/>
            </a:pPr>
            <a:r>
              <a:rPr lang="en-US" altLang="en-US" sz="1000" b="0" dirty="0" smtClean="0">
                <a:solidFill>
                  <a:schemeClr val="tx1"/>
                </a:solidFill>
              </a:rPr>
              <a:t>[ref.2] </a:t>
            </a:r>
            <a:r>
              <a:rPr lang="en-US" altLang="en-US" sz="1000" b="0" dirty="0">
                <a:solidFill>
                  <a:schemeClr val="tx1"/>
                </a:solidFill>
              </a:rPr>
              <a:t>Sutter, H. The free lunch is over: A fundamental turn toward concurrency in software. Dr Dobb</a:t>
            </a:r>
            <a:r>
              <a:rPr lang="ja-JP" altLang="en-US" sz="1000" b="0" dirty="0">
                <a:solidFill>
                  <a:schemeClr val="tx1"/>
                </a:solidFill>
              </a:rPr>
              <a:t>’</a:t>
            </a:r>
            <a:r>
              <a:rPr lang="en-US" altLang="ja-JP" sz="1000" b="0" dirty="0">
                <a:solidFill>
                  <a:schemeClr val="tx1"/>
                </a:solidFill>
              </a:rPr>
              <a:t>s J. 30, 202–210. </a:t>
            </a:r>
          </a:p>
        </p:txBody>
      </p:sp>
    </p:spTree>
    <p:extLst>
      <p:ext uri="{BB962C8B-B14F-4D97-AF65-F5344CB8AC3E}">
        <p14:creationId xmlns:p14="http://schemas.microsoft.com/office/powerpoint/2010/main" val="247564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29</a:t>
            </a:fld>
            <a:endParaRPr lang="en-US" dirty="0"/>
          </a:p>
        </p:txBody>
      </p:sp>
      <p:sp>
        <p:nvSpPr>
          <p:cNvPr id="5"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XFER Design —— Weight Sharing</a:t>
            </a:r>
          </a:p>
        </p:txBody>
      </p:sp>
      <p:sp>
        <p:nvSpPr>
          <p:cNvPr id="6" name="矩形 5"/>
          <p:cNvSpPr/>
          <p:nvPr/>
        </p:nvSpPr>
        <p:spPr>
          <a:xfrm>
            <a:off x="5667405" y="23975"/>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388" name="图片 387"/>
          <p:cNvPicPr>
            <a:picLocks noChangeAspect="1"/>
          </p:cNvPicPr>
          <p:nvPr/>
        </p:nvPicPr>
        <p:blipFill>
          <a:blip r:embed="rId2"/>
          <a:stretch>
            <a:fillRect/>
          </a:stretch>
        </p:blipFill>
        <p:spPr>
          <a:xfrm>
            <a:off x="2046670" y="939528"/>
            <a:ext cx="2103750" cy="1057500"/>
          </a:xfrm>
          <a:prstGeom prst="rect">
            <a:avLst/>
          </a:prstGeom>
        </p:spPr>
      </p:pic>
      <p:pic>
        <p:nvPicPr>
          <p:cNvPr id="430" name="图片 429"/>
          <p:cNvPicPr>
            <a:picLocks noChangeAspect="1"/>
          </p:cNvPicPr>
          <p:nvPr/>
        </p:nvPicPr>
        <p:blipFill>
          <a:blip r:embed="rId3"/>
          <a:stretch>
            <a:fillRect/>
          </a:stretch>
        </p:blipFill>
        <p:spPr>
          <a:xfrm>
            <a:off x="2052302" y="2434086"/>
            <a:ext cx="2098119" cy="542510"/>
          </a:xfrm>
          <a:prstGeom prst="rect">
            <a:avLst/>
          </a:prstGeom>
        </p:spPr>
      </p:pic>
      <p:pic>
        <p:nvPicPr>
          <p:cNvPr id="432" name="图片 431"/>
          <p:cNvPicPr>
            <a:picLocks noChangeAspect="1"/>
          </p:cNvPicPr>
          <p:nvPr/>
        </p:nvPicPr>
        <p:blipFill>
          <a:blip r:embed="rId4"/>
          <a:stretch>
            <a:fillRect/>
          </a:stretch>
        </p:blipFill>
        <p:spPr>
          <a:xfrm>
            <a:off x="2210778" y="3392038"/>
            <a:ext cx="1775535" cy="710971"/>
          </a:xfrm>
          <a:prstGeom prst="rect">
            <a:avLst/>
          </a:prstGeom>
        </p:spPr>
      </p:pic>
      <p:grpSp>
        <p:nvGrpSpPr>
          <p:cNvPr id="27" name="组合 26"/>
          <p:cNvGrpSpPr/>
          <p:nvPr/>
        </p:nvGrpSpPr>
        <p:grpSpPr>
          <a:xfrm>
            <a:off x="4163196" y="1468278"/>
            <a:ext cx="6435221" cy="2412934"/>
            <a:chOff x="3499610" y="4379126"/>
            <a:chExt cx="5197411" cy="1948808"/>
          </a:xfrm>
        </p:grpSpPr>
        <p:pic>
          <p:nvPicPr>
            <p:cNvPr id="28" name="图片 2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610" y="4379126"/>
              <a:ext cx="5197411" cy="1908058"/>
            </a:xfrm>
            <a:prstGeom prst="rect">
              <a:avLst/>
            </a:prstGeom>
          </p:spPr>
        </p:pic>
        <p:sp>
          <p:nvSpPr>
            <p:cNvPr id="29" name="矩形 28"/>
            <p:cNvSpPr/>
            <p:nvPr/>
          </p:nvSpPr>
          <p:spPr bwMode="auto">
            <a:xfrm>
              <a:off x="4381200" y="5987087"/>
              <a:ext cx="381600"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latin typeface="Arial" pitchFamily="-108" charset="0"/>
                <a:ea typeface="ＭＳ Ｐゴシック" pitchFamily="-108" charset="-128"/>
                <a:cs typeface="ＭＳ Ｐゴシック" pitchFamily="-108" charset="-128"/>
              </a:endParaRPr>
            </a:p>
          </p:txBody>
        </p:sp>
        <p:sp>
          <p:nvSpPr>
            <p:cNvPr id="30" name="矩形 29"/>
            <p:cNvSpPr/>
            <p:nvPr/>
          </p:nvSpPr>
          <p:spPr bwMode="auto">
            <a:xfrm>
              <a:off x="6033600" y="6027837"/>
              <a:ext cx="381600"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latin typeface="Arial" pitchFamily="-108" charset="0"/>
                <a:ea typeface="ＭＳ Ｐゴシック" pitchFamily="-108" charset="-128"/>
                <a:cs typeface="ＭＳ Ｐゴシック" pitchFamily="-108" charset="-128"/>
              </a:endParaRPr>
            </a:p>
          </p:txBody>
        </p:sp>
        <p:sp>
          <p:nvSpPr>
            <p:cNvPr id="31" name="矩形 30"/>
            <p:cNvSpPr/>
            <p:nvPr/>
          </p:nvSpPr>
          <p:spPr bwMode="auto">
            <a:xfrm>
              <a:off x="8007600" y="5973783"/>
              <a:ext cx="381600"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latin typeface="Arial" pitchFamily="-108" charset="0"/>
                <a:ea typeface="ＭＳ Ｐゴシック" pitchFamily="-108" charset="-128"/>
                <a:cs typeface="ＭＳ Ｐゴシック" pitchFamily="-108" charset="-128"/>
              </a:endParaRPr>
            </a:p>
          </p:txBody>
        </p:sp>
      </p:grpSp>
      <p:sp>
        <p:nvSpPr>
          <p:cNvPr id="32" name="矩形 31"/>
          <p:cNvSpPr/>
          <p:nvPr/>
        </p:nvSpPr>
        <p:spPr>
          <a:xfrm>
            <a:off x="1715775" y="4414432"/>
            <a:ext cx="1965154" cy="338554"/>
          </a:xfrm>
          <a:prstGeom prst="rect">
            <a:avLst/>
          </a:prstGeom>
        </p:spPr>
        <p:txBody>
          <a:bodyPr wrap="none">
            <a:spAutoFit/>
          </a:bodyPr>
          <a:lstStyle/>
          <a:p>
            <a:pPr algn="ctr"/>
            <a:r>
              <a:rPr lang="en-US" altLang="zh-CN" sz="1600" dirty="0"/>
              <a:t>Model Modifications:</a:t>
            </a:r>
          </a:p>
        </p:txBody>
      </p:sp>
      <p:grpSp>
        <p:nvGrpSpPr>
          <p:cNvPr id="33" name="组合 32"/>
          <p:cNvGrpSpPr/>
          <p:nvPr/>
        </p:nvGrpSpPr>
        <p:grpSpPr>
          <a:xfrm>
            <a:off x="2377390" y="5044901"/>
            <a:ext cx="1533233" cy="369332"/>
            <a:chOff x="3856539" y="3520934"/>
            <a:chExt cx="1533233" cy="369332"/>
          </a:xfrm>
        </p:grpSpPr>
        <p:sp>
          <p:nvSpPr>
            <p:cNvPr id="36" name="矩形 35"/>
            <p:cNvSpPr/>
            <p:nvPr/>
          </p:nvSpPr>
          <p:spPr>
            <a:xfrm>
              <a:off x="4072399" y="3614751"/>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文本框 39"/>
            <p:cNvSpPr txBox="1"/>
            <p:nvPr/>
          </p:nvSpPr>
          <p:spPr>
            <a:xfrm>
              <a:off x="4365774" y="3520934"/>
              <a:ext cx="1023998"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Load Weight:</a:t>
              </a:r>
              <a:endParaRPr lang="zh-CN" altLang="en-US" sz="1200" dirty="0">
                <a:latin typeface="Times New Roman" panose="02020603050405020304" pitchFamily="18" charset="0"/>
                <a:cs typeface="Times New Roman" panose="02020603050405020304" pitchFamily="18" charset="0"/>
              </a:endParaRPr>
            </a:p>
          </p:txBody>
        </p:sp>
        <p:pic>
          <p:nvPicPr>
            <p:cNvPr id="44" name="图片 43"/>
            <p:cNvPicPr>
              <a:picLocks noChangeAspect="1"/>
            </p:cNvPicPr>
            <p:nvPr/>
          </p:nvPicPr>
          <p:blipFill>
            <a:blip r:embed="rId6"/>
            <a:stretch>
              <a:fillRect/>
            </a:stretch>
          </p:blipFill>
          <p:spPr>
            <a:xfrm>
              <a:off x="3856539" y="3593908"/>
              <a:ext cx="175770" cy="254880"/>
            </a:xfrm>
            <a:prstGeom prst="rect">
              <a:avLst/>
            </a:prstGeom>
          </p:spPr>
        </p:pic>
      </p:grpSp>
      <p:sp>
        <p:nvSpPr>
          <p:cNvPr id="46" name="文本框 45"/>
          <p:cNvSpPr txBox="1"/>
          <p:nvPr/>
        </p:nvSpPr>
        <p:spPr>
          <a:xfrm>
            <a:off x="2295248" y="6077827"/>
            <a:ext cx="1196161"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Inner most para:</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本框 48"/>
              <p:cNvSpPr txBox="1"/>
              <p:nvPr/>
            </p:nvSpPr>
            <p:spPr>
              <a:xfrm>
                <a:off x="4431734" y="5019767"/>
                <a:ext cx="3247236" cy="394275"/>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𝑾</m:t>
                          </m:r>
                        </m:e>
                        <m:sub>
                          <m:r>
                            <a:rPr lang="en-US" altLang="zh-CN" sz="1200" b="1" i="1">
                              <a:latin typeface="Cambria Math" panose="02040503050406030204" pitchFamily="18" charset="0"/>
                              <a:cs typeface="Times New Roman" panose="02020603050405020304" pitchFamily="18" charset="0"/>
                            </a:rPr>
                            <m:t>𝒑</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𝒃</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𝒓</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4431734" y="5019767"/>
                <a:ext cx="3247236" cy="39427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4457333" y="5476966"/>
                <a:ext cx="3227487" cy="418384"/>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𝒕𝑾</m:t>
                          </m:r>
                        </m:e>
                        <m:sub>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b>
                        <m:sup>
                          <m:r>
                            <a:rPr lang="en-US" altLang="zh-CN" sz="1200" b="1" i="1">
                              <a:solidFill>
                                <a:srgbClr val="C00000"/>
                              </a:solidFill>
                              <a:latin typeface="Cambria Math" panose="02040503050406030204" pitchFamily="18" charset="0"/>
                              <a:cs typeface="Times New Roman" panose="02020603050405020304" pitchFamily="18" charset="0"/>
                            </a:rPr>
                            <m:t>𝒊</m:t>
                          </m:r>
                        </m:sup>
                      </m:sSubSup>
                      <m:r>
                        <a:rPr lang="en-US" altLang="zh-CN" sz="1200" b="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𝒎</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𝒏</m:t>
                          </m:r>
                        </m:sub>
                      </m:sSub>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𝑾</m:t>
                          </m:r>
                        </m:e>
                        <m:sub>
                          <m:r>
                            <a:rPr lang="en-US" altLang="zh-CN" sz="1200" b="1" i="1">
                              <a:solidFill>
                                <a:srgbClr val="C00000"/>
                              </a:solidFill>
                              <a:latin typeface="Cambria Math" panose="02040503050406030204" pitchFamily="18" charset="0"/>
                              <a:cs typeface="Times New Roman" panose="02020603050405020304" pitchFamily="18" charset="0"/>
                            </a:rPr>
                            <m:t>𝒑</m:t>
                          </m:r>
                        </m:sub>
                        <m:sup>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p>
                      </m:sSubSup>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𝒃</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𝒓</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𝒄</m:t>
                          </m:r>
                        </m:sub>
                      </m:sSub>
                      <m:r>
                        <a:rPr lang="en-US" altLang="zh-CN" sz="1200" b="1" i="1">
                          <a:solidFill>
                            <a:srgbClr val="C00000"/>
                          </a:solidFill>
                          <a:latin typeface="Cambria Math" panose="02040503050406030204" pitchFamily="18" charset="0"/>
                          <a:cs typeface="Times New Roman" panose="02020603050405020304" pitchFamily="18" charset="0"/>
                        </a:rPr>
                        <m:t>)</m:t>
                      </m:r>
                    </m:oMath>
                  </m:oMathPara>
                </a14:m>
                <a:endParaRPr lang="zh-CN" altLang="en-US" sz="12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4457333" y="5476966"/>
                <a:ext cx="3227487" cy="418384"/>
              </a:xfrm>
              <a:prstGeom prst="rect">
                <a:avLst/>
              </a:prstGeom>
              <a:blipFill>
                <a:blip r:embed="rId8"/>
                <a:stretch>
                  <a:fillRect/>
                </a:stretch>
              </a:blipFill>
            </p:spPr>
            <p:txBody>
              <a:bodyPr/>
              <a:lstStyle/>
              <a:p>
                <a:r>
                  <a:rPr lang="zh-CN" altLang="en-US">
                    <a:noFill/>
                  </a:rPr>
                  <a:t> </a:t>
                </a:r>
              </a:p>
            </p:txBody>
          </p:sp>
        </mc:Fallback>
      </mc:AlternateContent>
      <p:sp>
        <p:nvSpPr>
          <p:cNvPr id="7" name="矩形 6"/>
          <p:cNvSpPr/>
          <p:nvPr/>
        </p:nvSpPr>
        <p:spPr>
          <a:xfrm>
            <a:off x="2905277" y="5610129"/>
            <a:ext cx="1436291" cy="276999"/>
          </a:xfrm>
          <a:prstGeom prst="rect">
            <a:avLst/>
          </a:prstGeom>
        </p:spPr>
        <p:txBody>
          <a:bodyPr wrap="none">
            <a:spAutoFit/>
          </a:bodyPr>
          <a:lstStyle/>
          <a:p>
            <a:r>
              <a:rPr lang="en-US" altLang="zh-CN" sz="1200" dirty="0">
                <a:solidFill>
                  <a:prstClr val="black"/>
                </a:solidFill>
                <a:latin typeface="Times New Roman" panose="02020603050405020304" pitchFamily="18" charset="0"/>
                <a:cs typeface="Times New Roman" panose="02020603050405020304" pitchFamily="18" charset="0"/>
              </a:rPr>
              <a:t>Inter-FPGA latency:</a:t>
            </a:r>
            <a:endParaRPr lang="zh-CN" altLang="en-US" b="1" dirty="0"/>
          </a:p>
        </p:txBody>
      </p:sp>
      <p:pic>
        <p:nvPicPr>
          <p:cNvPr id="55" name="图片 54"/>
          <p:cNvPicPr>
            <a:picLocks noChangeAspect="1"/>
          </p:cNvPicPr>
          <p:nvPr/>
        </p:nvPicPr>
        <p:blipFill>
          <a:blip r:embed="rId6"/>
          <a:stretch>
            <a:fillRect/>
          </a:stretch>
        </p:blipFill>
        <p:spPr>
          <a:xfrm rot="5400000">
            <a:off x="2402798" y="5624286"/>
            <a:ext cx="175770" cy="254880"/>
          </a:xfrm>
          <a:prstGeom prst="rect">
            <a:avLst/>
          </a:prstGeom>
        </p:spPr>
      </p:pic>
      <mc:AlternateContent xmlns:mc="http://schemas.openxmlformats.org/markup-compatibility/2006" xmlns:a14="http://schemas.microsoft.com/office/drawing/2010/main">
        <mc:Choice Requires="a14">
          <p:sp>
            <p:nvSpPr>
              <p:cNvPr id="56" name="文本框 55"/>
              <p:cNvSpPr txBox="1"/>
              <p:nvPr/>
            </p:nvSpPr>
            <p:spPr>
              <a:xfrm>
                <a:off x="4457333" y="6052348"/>
                <a:ext cx="3879459" cy="515077"/>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𝟏</m:t>
                          </m:r>
                        </m:sub>
                      </m:sSub>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𝒎𝒂𝒙</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𝒕𝑪𝒐𝒎𝒑</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func>
                        <m:funcPr>
                          <m:ctrlPr>
                            <a:rPr lang="en-US" altLang="zh-CN" sz="1200" b="1" i="1">
                              <a:solidFill>
                                <a:srgbClr val="C00000"/>
                              </a:solidFill>
                              <a:latin typeface="Cambria Math" panose="02040503050406030204" pitchFamily="18" charset="0"/>
                              <a:cs typeface="Times New Roman" panose="02020603050405020304" pitchFamily="18" charset="0"/>
                            </a:rPr>
                          </m:ctrlPr>
                        </m:funcPr>
                        <m:fName>
                          <m:limLow>
                            <m:limLowPr>
                              <m:ctrlPr>
                                <a:rPr lang="en-US" altLang="zh-CN" sz="1200" b="1" i="1">
                                  <a:solidFill>
                                    <a:srgbClr val="C00000"/>
                                  </a:solidFill>
                                  <a:latin typeface="Cambria Math" panose="02040503050406030204" pitchFamily="18" charset="0"/>
                                  <a:cs typeface="Times New Roman" panose="02020603050405020304" pitchFamily="18" charset="0"/>
                                </a:rPr>
                              </m:ctrlPr>
                            </m:limLowPr>
                            <m:e>
                              <m:r>
                                <a:rPr lang="en-US" altLang="zh-CN" sz="1200" b="1">
                                  <a:solidFill>
                                    <a:srgbClr val="C00000"/>
                                  </a:solidFill>
                                  <a:latin typeface="Cambria Math" panose="02040503050406030204" pitchFamily="18" charset="0"/>
                                  <a:cs typeface="Times New Roman" panose="02020603050405020304" pitchFamily="18" charset="0"/>
                                </a:rPr>
                                <m:t>𝐦𝐚𝐱</m:t>
                              </m:r>
                            </m:e>
                            <m:lim>
                              <m:r>
                                <a:rPr lang="en-US" altLang="zh-CN" sz="1200" b="1">
                                  <a:solidFill>
                                    <a:srgbClr val="C00000"/>
                                  </a:solidFill>
                                  <a:latin typeface="Cambria Math" panose="02040503050406030204" pitchFamily="18" charset="0"/>
                                  <a:cs typeface="Times New Roman" panose="02020603050405020304" pitchFamily="18" charset="0"/>
                                </a:rPr>
                                <m:t>𝐢</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𝟏</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𝑷</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𝟏</m:t>
                              </m:r>
                              <m:r>
                                <a:rPr lang="en-US" altLang="zh-CN" sz="1200" b="1" i="1">
                                  <a:solidFill>
                                    <a:srgbClr val="C00000"/>
                                  </a:solidFill>
                                  <a:latin typeface="Cambria Math" panose="02040503050406030204" pitchFamily="18" charset="0"/>
                                  <a:cs typeface="Times New Roman" panose="02020603050405020304" pitchFamily="18" charset="0"/>
                                </a:rPr>
                                <m:t>]</m:t>
                              </m:r>
                            </m:lim>
                          </m:limLow>
                        </m:fName>
                        <m:e>
                          <m:r>
                            <a:rPr lang="en-US" altLang="zh-CN" sz="1200" b="1">
                              <a:solidFill>
                                <a:srgbClr val="C00000"/>
                              </a:solidFill>
                              <a:latin typeface="Cambria Math" panose="02040503050406030204" pitchFamily="18" charset="0"/>
                              <a:cs typeface="Times New Roman" panose="02020603050405020304" pitchFamily="18" charset="0"/>
                            </a:rPr>
                            <m:t>{</m:t>
                          </m:r>
                          <m:r>
                            <a:rPr lang="en-US" altLang="zh-CN" sz="1200" b="1">
                              <a:solidFill>
                                <a:srgbClr val="C00000"/>
                              </a:solidFill>
                              <a:latin typeface="Cambria Math" panose="02040503050406030204" pitchFamily="18" charset="0"/>
                              <a:cs typeface="Times New Roman" panose="02020603050405020304" pitchFamily="18" charset="0"/>
                            </a:rPr>
                            <m:t>𝐭</m:t>
                          </m:r>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a:solidFill>
                                    <a:srgbClr val="C00000"/>
                                  </a:solidFill>
                                  <a:latin typeface="Cambria Math" panose="02040503050406030204" pitchFamily="18" charset="0"/>
                                  <a:cs typeface="Times New Roman" panose="02020603050405020304" pitchFamily="18" charset="0"/>
                                </a:rPr>
                                <m:t>𝐖</m:t>
                              </m:r>
                            </m:e>
                            <m:sub>
                              <m:r>
                                <a:rPr lang="en-US" altLang="zh-CN" sz="1200" b="1">
                                  <a:solidFill>
                                    <a:srgbClr val="C00000"/>
                                  </a:solidFill>
                                  <a:latin typeface="Cambria Math" panose="02040503050406030204" pitchFamily="18" charset="0"/>
                                  <a:cs typeface="Times New Roman" panose="02020603050405020304" pitchFamily="18" charset="0"/>
                                </a:rPr>
                                <m:t>𝐛𝟐𝐛</m:t>
                              </m:r>
                            </m:sub>
                            <m:sup>
                              <m:r>
                                <a:rPr lang="en-US" altLang="zh-CN" sz="1200" b="1" i="1">
                                  <a:solidFill>
                                    <a:srgbClr val="C00000"/>
                                  </a:solidFill>
                                  <a:latin typeface="Cambria Math" panose="02040503050406030204" pitchFamily="18" charset="0"/>
                                  <a:cs typeface="Times New Roman" panose="02020603050405020304" pitchFamily="18" charset="0"/>
                                </a:rPr>
                                <m:t>𝒊</m:t>
                              </m:r>
                            </m:sup>
                          </m:sSubSup>
                          <m:r>
                            <a:rPr lang="en-US" altLang="zh-CN" sz="1200" b="1">
                              <a:solidFill>
                                <a:srgbClr val="C00000"/>
                              </a:solidFill>
                              <a:latin typeface="Cambria Math" panose="02040503050406030204" pitchFamily="18" charset="0"/>
                              <a:cs typeface="Times New Roman" panose="02020603050405020304" pitchFamily="18" charset="0"/>
                            </a:rPr>
                            <m:t>}</m:t>
                          </m:r>
                        </m:e>
                      </m:func>
                      <m:r>
                        <a:rPr lang="en-US" altLang="zh-CN" sz="1200" b="1">
                          <a:latin typeface="Cambria Math" panose="02040503050406030204" pitchFamily="18" charset="0"/>
                          <a:cs typeface="Times New Roman" panose="02020603050405020304" pitchFamily="18" charset="0"/>
                        </a:rPr>
                        <m:t>}</m:t>
                      </m:r>
                    </m:oMath>
                  </m:oMathPara>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4457333" y="6052348"/>
                <a:ext cx="3879459" cy="515077"/>
              </a:xfrm>
              <a:prstGeom prst="rect">
                <a:avLst/>
              </a:prstGeom>
              <a:blipFill>
                <a:blip r:embed="rId9"/>
                <a:stretch>
                  <a:fillRect/>
                </a:stretch>
              </a:blipFill>
            </p:spPr>
            <p:txBody>
              <a:bodyPr/>
              <a:lstStyle/>
              <a:p>
                <a:r>
                  <a:rPr lang="zh-CN" altLang="en-US">
                    <a:noFill/>
                  </a:rPr>
                  <a:t> </a:t>
                </a:r>
              </a:p>
            </p:txBody>
          </p:sp>
        </mc:Fallback>
      </mc:AlternateContent>
      <p:sp>
        <p:nvSpPr>
          <p:cNvPr id="24" name="矩形 23"/>
          <p:cNvSpPr/>
          <p:nvPr/>
        </p:nvSpPr>
        <p:spPr>
          <a:xfrm>
            <a:off x="2673430" y="5639337"/>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573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6" grpId="0"/>
      <p:bldP spid="49" grpId="0"/>
      <p:bldP spid="51" grpId="0"/>
      <p:bldP spid="7" grpId="0"/>
      <p:bldP spid="56" grpId="0"/>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30</a:t>
            </a:fld>
            <a:endParaRPr lang="en-US" dirty="0"/>
          </a:p>
        </p:txBody>
      </p:sp>
      <p:sp>
        <p:nvSpPr>
          <p:cNvPr id="5"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XFER Design —— IFM Sharing</a:t>
            </a:r>
          </a:p>
        </p:txBody>
      </p:sp>
      <p:sp>
        <p:nvSpPr>
          <p:cNvPr id="6" name="矩形 5"/>
          <p:cNvSpPr/>
          <p:nvPr/>
        </p:nvSpPr>
        <p:spPr>
          <a:xfrm>
            <a:off x="5667405" y="23975"/>
            <a:ext cx="1003801" cy="276999"/>
          </a:xfrm>
          <a:prstGeom prst="rect">
            <a:avLst/>
          </a:prstGeom>
        </p:spPr>
        <p:txBody>
          <a:bodyPr wrap="none">
            <a:spAutoFit/>
          </a:bodyPr>
          <a:lstStyle/>
          <a:p>
            <a:pPr algn="ctr"/>
            <a:r>
              <a:rPr lang="en-US" altLang="zh-CN" sz="1200" b="1" dirty="0">
                <a:solidFill>
                  <a:srgbClr val="ABABAB"/>
                </a:solidFill>
              </a:rPr>
              <a:t>XFER Design </a:t>
            </a:r>
          </a:p>
        </p:txBody>
      </p:sp>
      <p:sp>
        <p:nvSpPr>
          <p:cNvPr id="32" name="矩形 31"/>
          <p:cNvSpPr/>
          <p:nvPr/>
        </p:nvSpPr>
        <p:spPr>
          <a:xfrm>
            <a:off x="1715775" y="4414432"/>
            <a:ext cx="1965154" cy="338554"/>
          </a:xfrm>
          <a:prstGeom prst="rect">
            <a:avLst/>
          </a:prstGeom>
        </p:spPr>
        <p:txBody>
          <a:bodyPr wrap="none">
            <a:spAutoFit/>
          </a:bodyPr>
          <a:lstStyle/>
          <a:p>
            <a:pPr algn="ctr"/>
            <a:r>
              <a:rPr lang="en-US" altLang="zh-CN" sz="1600" dirty="0"/>
              <a:t>Model Modifications:</a:t>
            </a:r>
          </a:p>
        </p:txBody>
      </p:sp>
      <p:sp>
        <p:nvSpPr>
          <p:cNvPr id="46" name="文本框 45"/>
          <p:cNvSpPr txBox="1"/>
          <p:nvPr/>
        </p:nvSpPr>
        <p:spPr>
          <a:xfrm>
            <a:off x="2295248" y="6139727"/>
            <a:ext cx="1196161"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Inner most para:</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本框 48"/>
              <p:cNvSpPr txBox="1"/>
              <p:nvPr/>
            </p:nvSpPr>
            <p:spPr>
              <a:xfrm>
                <a:off x="4424590" y="4970243"/>
                <a:ext cx="2225738" cy="394275"/>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𝑰</m:t>
                          </m:r>
                        </m:e>
                        <m:sub>
                          <m:r>
                            <a:rPr lang="en-US" altLang="zh-CN" sz="1200" b="1" i="1">
                              <a:latin typeface="Cambria Math" panose="02040503050406030204" pitchFamily="18" charset="0"/>
                              <a:cs typeface="Times New Roman" panose="02020603050405020304" pitchFamily="18" charset="0"/>
                            </a:rPr>
                            <m:t>𝒑</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4424590" y="4970243"/>
                <a:ext cx="2225738" cy="3942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4450188" y="5427442"/>
                <a:ext cx="2529730" cy="419154"/>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𝒕𝑰</m:t>
                          </m:r>
                        </m:e>
                        <m:sub>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b>
                        <m:sup>
                          <m:r>
                            <a:rPr lang="en-US" altLang="zh-CN" sz="1200" b="1" i="1">
                              <a:solidFill>
                                <a:srgbClr val="C00000"/>
                              </a:solidFill>
                              <a:latin typeface="Cambria Math" panose="02040503050406030204" pitchFamily="18" charset="0"/>
                              <a:cs typeface="Times New Roman" panose="02020603050405020304" pitchFamily="18" charset="0"/>
                            </a:rPr>
                            <m:t>𝒊</m:t>
                          </m:r>
                        </m:sup>
                      </m:sSubSup>
                      <m:r>
                        <a:rPr lang="en-US" altLang="zh-CN" sz="1200" b="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𝒎</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𝒏</m:t>
                          </m:r>
                        </m:sub>
                      </m:sSub>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𝑰</m:t>
                          </m:r>
                        </m:e>
                        <m:sub>
                          <m:r>
                            <a:rPr lang="en-US" altLang="zh-CN" sz="1200" b="1" i="1">
                              <a:solidFill>
                                <a:srgbClr val="C00000"/>
                              </a:solidFill>
                              <a:latin typeface="Cambria Math" panose="02040503050406030204" pitchFamily="18" charset="0"/>
                              <a:cs typeface="Times New Roman" panose="02020603050405020304" pitchFamily="18" charset="0"/>
                            </a:rPr>
                            <m:t>𝒑</m:t>
                          </m:r>
                        </m:sub>
                        <m:sup>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p>
                      </m:sSubSup>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𝒎</m:t>
                          </m:r>
                        </m:sub>
                      </m:sSub>
                      <m:r>
                        <a:rPr lang="en-US" altLang="zh-CN" sz="1200" b="1" i="1">
                          <a:solidFill>
                            <a:srgbClr val="C00000"/>
                          </a:solidFill>
                          <a:latin typeface="Cambria Math" panose="02040503050406030204" pitchFamily="18" charset="0"/>
                          <a:cs typeface="Times New Roman" panose="02020603050405020304" pitchFamily="18" charset="0"/>
                        </a:rPr>
                        <m:t>)</m:t>
                      </m:r>
                    </m:oMath>
                  </m:oMathPara>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4450188" y="5427442"/>
                <a:ext cx="2529730" cy="419154"/>
              </a:xfrm>
              <a:prstGeom prst="rect">
                <a:avLst/>
              </a:prstGeom>
              <a:blipFill>
                <a:blip r:embed="rId3"/>
                <a:stretch>
                  <a:fillRect/>
                </a:stretch>
              </a:blipFill>
            </p:spPr>
            <p:txBody>
              <a:bodyPr/>
              <a:lstStyle/>
              <a:p>
                <a:r>
                  <a:rPr lang="zh-CN" altLang="en-US">
                    <a:noFill/>
                  </a:rPr>
                  <a:t> </a:t>
                </a:r>
              </a:p>
            </p:txBody>
          </p:sp>
        </mc:Fallback>
      </mc:AlternateContent>
      <p:sp>
        <p:nvSpPr>
          <p:cNvPr id="7" name="矩形 6"/>
          <p:cNvSpPr/>
          <p:nvPr/>
        </p:nvSpPr>
        <p:spPr>
          <a:xfrm>
            <a:off x="2905277" y="5672029"/>
            <a:ext cx="1436291" cy="276999"/>
          </a:xfrm>
          <a:prstGeom prst="rect">
            <a:avLst/>
          </a:prstGeom>
        </p:spPr>
        <p:txBody>
          <a:bodyPr wrap="none">
            <a:spAutoFit/>
          </a:bodyPr>
          <a:lstStyle/>
          <a:p>
            <a:r>
              <a:rPr lang="en-US" altLang="zh-CN" sz="1200" dirty="0">
                <a:solidFill>
                  <a:prstClr val="black"/>
                </a:solidFill>
                <a:latin typeface="Times New Roman" panose="02020603050405020304" pitchFamily="18" charset="0"/>
                <a:cs typeface="Times New Roman" panose="02020603050405020304" pitchFamily="18" charset="0"/>
              </a:rPr>
              <a:t>Inter-FPGA latency:</a:t>
            </a:r>
            <a:endParaRPr lang="zh-CN" altLang="en-US" b="1" dirty="0"/>
          </a:p>
        </p:txBody>
      </p:sp>
      <p:pic>
        <p:nvPicPr>
          <p:cNvPr id="55" name="图片 54"/>
          <p:cNvPicPr>
            <a:picLocks noChangeAspect="1"/>
          </p:cNvPicPr>
          <p:nvPr/>
        </p:nvPicPr>
        <p:blipFill>
          <a:blip r:embed="rId4"/>
          <a:stretch>
            <a:fillRect/>
          </a:stretch>
        </p:blipFill>
        <p:spPr>
          <a:xfrm rot="5400000">
            <a:off x="2402798" y="5686186"/>
            <a:ext cx="175770" cy="254880"/>
          </a:xfrm>
          <a:prstGeom prst="rect">
            <a:avLst/>
          </a:prstGeom>
        </p:spPr>
      </p:pic>
      <mc:AlternateContent xmlns:mc="http://schemas.openxmlformats.org/markup-compatibility/2006" xmlns:a14="http://schemas.microsoft.com/office/drawing/2010/main">
        <mc:Choice Requires="a14">
          <p:sp>
            <p:nvSpPr>
              <p:cNvPr id="56" name="文本框 55"/>
              <p:cNvSpPr txBox="1"/>
              <p:nvPr/>
            </p:nvSpPr>
            <p:spPr>
              <a:xfrm>
                <a:off x="4450189" y="6002824"/>
                <a:ext cx="3825663" cy="515077"/>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𝟏</m:t>
                          </m:r>
                        </m:sub>
                      </m:sSub>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𝒎𝒂𝒙</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𝒕𝑪𝒐𝒎𝒑</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func>
                        <m:funcPr>
                          <m:ctrlPr>
                            <a:rPr lang="en-US" altLang="zh-CN" sz="1200" b="1" i="1">
                              <a:solidFill>
                                <a:srgbClr val="C00000"/>
                              </a:solidFill>
                              <a:latin typeface="Cambria Math" panose="02040503050406030204" pitchFamily="18" charset="0"/>
                              <a:cs typeface="Times New Roman" panose="02020603050405020304" pitchFamily="18" charset="0"/>
                            </a:rPr>
                          </m:ctrlPr>
                        </m:funcPr>
                        <m:fName>
                          <m:limLow>
                            <m:limLowPr>
                              <m:ctrlPr>
                                <a:rPr lang="en-US" altLang="zh-CN" sz="1200" b="1" i="1">
                                  <a:solidFill>
                                    <a:srgbClr val="C00000"/>
                                  </a:solidFill>
                                  <a:latin typeface="Cambria Math" panose="02040503050406030204" pitchFamily="18" charset="0"/>
                                  <a:cs typeface="Times New Roman" panose="02020603050405020304" pitchFamily="18" charset="0"/>
                                </a:rPr>
                              </m:ctrlPr>
                            </m:limLowPr>
                            <m:e>
                              <m:r>
                                <a:rPr lang="en-US" altLang="zh-CN" sz="1200" b="1">
                                  <a:solidFill>
                                    <a:srgbClr val="C00000"/>
                                  </a:solidFill>
                                  <a:latin typeface="Cambria Math" panose="02040503050406030204" pitchFamily="18" charset="0"/>
                                  <a:cs typeface="Times New Roman" panose="02020603050405020304" pitchFamily="18" charset="0"/>
                                </a:rPr>
                                <m:t>𝐦𝐚𝐱</m:t>
                              </m:r>
                            </m:e>
                            <m:lim>
                              <m:r>
                                <a:rPr lang="en-US" altLang="zh-CN" sz="1200" b="1">
                                  <a:solidFill>
                                    <a:srgbClr val="C00000"/>
                                  </a:solidFill>
                                  <a:latin typeface="Cambria Math" panose="02040503050406030204" pitchFamily="18" charset="0"/>
                                  <a:cs typeface="Times New Roman" panose="02020603050405020304" pitchFamily="18" charset="0"/>
                                </a:rPr>
                                <m:t>𝐢</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𝟏</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𝑸</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𝟏</m:t>
                              </m:r>
                              <m:r>
                                <a:rPr lang="en-US" altLang="zh-CN" sz="1200" b="1" i="1">
                                  <a:solidFill>
                                    <a:srgbClr val="C00000"/>
                                  </a:solidFill>
                                  <a:latin typeface="Cambria Math" panose="02040503050406030204" pitchFamily="18" charset="0"/>
                                  <a:cs typeface="Times New Roman" panose="02020603050405020304" pitchFamily="18" charset="0"/>
                                </a:rPr>
                                <m:t>]</m:t>
                              </m:r>
                            </m:lim>
                          </m:limLow>
                        </m:fName>
                        <m:e>
                          <m:r>
                            <a:rPr lang="en-US" altLang="zh-CN" sz="1200" b="1">
                              <a:solidFill>
                                <a:srgbClr val="C00000"/>
                              </a:solidFill>
                              <a:latin typeface="Cambria Math" panose="02040503050406030204" pitchFamily="18" charset="0"/>
                              <a:cs typeface="Times New Roman" panose="02020603050405020304" pitchFamily="18" charset="0"/>
                            </a:rPr>
                            <m:t>{</m:t>
                          </m:r>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𝒕𝑰</m:t>
                              </m:r>
                            </m:e>
                            <m:sub>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b>
                            <m:sup>
                              <m:r>
                                <a:rPr lang="en-US" altLang="zh-CN" sz="1200" b="1" i="1">
                                  <a:solidFill>
                                    <a:srgbClr val="C00000"/>
                                  </a:solidFill>
                                  <a:latin typeface="Cambria Math" panose="02040503050406030204" pitchFamily="18" charset="0"/>
                                  <a:cs typeface="Times New Roman" panose="02020603050405020304" pitchFamily="18" charset="0"/>
                                </a:rPr>
                                <m:t>𝒊</m:t>
                              </m:r>
                            </m:sup>
                          </m:sSubSup>
                          <m:r>
                            <a:rPr lang="en-US" altLang="zh-CN" sz="1200" b="1" i="1">
                              <a:solidFill>
                                <a:srgbClr val="C00000"/>
                              </a:solidFill>
                              <a:latin typeface="Cambria Math" panose="02040503050406030204" pitchFamily="18" charset="0"/>
                              <a:cs typeface="Times New Roman" panose="02020603050405020304" pitchFamily="18" charset="0"/>
                            </a:rPr>
                            <m:t>}</m:t>
                          </m:r>
                        </m:e>
                      </m:func>
                      <m:r>
                        <a:rPr lang="en-US" altLang="zh-CN" sz="1200" b="1">
                          <a:latin typeface="Cambria Math" panose="02040503050406030204" pitchFamily="18" charset="0"/>
                          <a:cs typeface="Times New Roman" panose="02020603050405020304" pitchFamily="18" charset="0"/>
                        </a:rPr>
                        <m:t>}</m:t>
                      </m:r>
                    </m:oMath>
                  </m:oMathPara>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4450189" y="6002824"/>
                <a:ext cx="3825663" cy="515077"/>
              </a:xfrm>
              <a:prstGeom prst="rect">
                <a:avLst/>
              </a:prstGeom>
              <a:blipFill>
                <a:blip r:embed="rId5"/>
                <a:stretch>
                  <a:fillRect/>
                </a:stretch>
              </a:blipFill>
            </p:spPr>
            <p:txBody>
              <a:bodyPr/>
              <a:lstStyle/>
              <a:p>
                <a:r>
                  <a:rPr lang="zh-CN" altLang="en-US">
                    <a:noFill/>
                  </a:rPr>
                  <a:t> </a:t>
                </a:r>
              </a:p>
            </p:txBody>
          </p:sp>
        </mc:Fallback>
      </mc:AlternateContent>
      <p:pic>
        <p:nvPicPr>
          <p:cNvPr id="57" name="图片 56"/>
          <p:cNvPicPr>
            <a:picLocks noChangeAspect="1"/>
          </p:cNvPicPr>
          <p:nvPr/>
        </p:nvPicPr>
        <p:blipFill>
          <a:blip r:embed="rId6"/>
          <a:stretch>
            <a:fillRect/>
          </a:stretch>
        </p:blipFill>
        <p:spPr>
          <a:xfrm>
            <a:off x="1896227" y="2249799"/>
            <a:ext cx="1980794" cy="799436"/>
          </a:xfrm>
          <a:prstGeom prst="rect">
            <a:avLst/>
          </a:prstGeom>
        </p:spPr>
      </p:pic>
      <p:grpSp>
        <p:nvGrpSpPr>
          <p:cNvPr id="58" name="组合 57"/>
          <p:cNvGrpSpPr/>
          <p:nvPr/>
        </p:nvGrpSpPr>
        <p:grpSpPr>
          <a:xfrm>
            <a:off x="4114230" y="1582530"/>
            <a:ext cx="6484186" cy="2382250"/>
            <a:chOff x="1253202" y="4117694"/>
            <a:chExt cx="6637595" cy="2438611"/>
          </a:xfrm>
        </p:grpSpPr>
        <p:pic>
          <p:nvPicPr>
            <p:cNvPr id="59" name="图片 58"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3202" y="4117694"/>
              <a:ext cx="6637595" cy="2438611"/>
            </a:xfrm>
            <a:prstGeom prst="rect">
              <a:avLst/>
            </a:prstGeom>
          </p:spPr>
        </p:pic>
        <p:sp>
          <p:nvSpPr>
            <p:cNvPr id="60" name="矩形 59"/>
            <p:cNvSpPr/>
            <p:nvPr/>
          </p:nvSpPr>
          <p:spPr bwMode="auto">
            <a:xfrm>
              <a:off x="2501202" y="6205402"/>
              <a:ext cx="1113198"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latin typeface="Arial" pitchFamily="-108" charset="0"/>
                <a:ea typeface="ＭＳ Ｐゴシック" pitchFamily="-108" charset="-128"/>
                <a:cs typeface="ＭＳ Ｐゴシック" pitchFamily="-108" charset="-128"/>
              </a:endParaRPr>
            </a:p>
          </p:txBody>
        </p:sp>
        <p:sp>
          <p:nvSpPr>
            <p:cNvPr id="61" name="矩形 60"/>
            <p:cNvSpPr/>
            <p:nvPr/>
          </p:nvSpPr>
          <p:spPr bwMode="auto">
            <a:xfrm>
              <a:off x="4608339" y="6203955"/>
              <a:ext cx="381600"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latin typeface="Arial" pitchFamily="-108" charset="0"/>
                <a:ea typeface="ＭＳ Ｐゴシック" pitchFamily="-108" charset="-128"/>
                <a:cs typeface="ＭＳ Ｐゴシック" pitchFamily="-108" charset="-128"/>
              </a:endParaRPr>
            </a:p>
          </p:txBody>
        </p:sp>
        <p:sp>
          <p:nvSpPr>
            <p:cNvPr id="62" name="矩形 61"/>
            <p:cNvSpPr/>
            <p:nvPr/>
          </p:nvSpPr>
          <p:spPr bwMode="auto">
            <a:xfrm>
              <a:off x="7048800" y="6164175"/>
              <a:ext cx="518400" cy="30009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latin typeface="Arial" pitchFamily="-108" charset="0"/>
                <a:ea typeface="ＭＳ Ｐゴシック" pitchFamily="-108" charset="-128"/>
                <a:cs typeface="ＭＳ Ｐゴシック" pitchFamily="-108" charset="-128"/>
              </a:endParaRPr>
            </a:p>
          </p:txBody>
        </p:sp>
      </p:grpSp>
      <p:grpSp>
        <p:nvGrpSpPr>
          <p:cNvPr id="64" name="组合 63"/>
          <p:cNvGrpSpPr/>
          <p:nvPr/>
        </p:nvGrpSpPr>
        <p:grpSpPr>
          <a:xfrm>
            <a:off x="2363244" y="5081666"/>
            <a:ext cx="1363413" cy="369332"/>
            <a:chOff x="3861950" y="3113061"/>
            <a:chExt cx="1363413" cy="369332"/>
          </a:xfrm>
        </p:grpSpPr>
        <p:sp>
          <p:nvSpPr>
            <p:cNvPr id="68" name="矩形 67"/>
            <p:cNvSpPr/>
            <p:nvPr/>
          </p:nvSpPr>
          <p:spPr>
            <a:xfrm>
              <a:off x="4077094" y="3222135"/>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 name="文本框 69"/>
            <p:cNvSpPr txBox="1"/>
            <p:nvPr/>
          </p:nvSpPr>
          <p:spPr>
            <a:xfrm>
              <a:off x="4369038" y="3113061"/>
              <a:ext cx="856325"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Load IFM:</a:t>
              </a:r>
              <a:endParaRPr lang="zh-CN" altLang="en-US" sz="1200" dirty="0">
                <a:latin typeface="Times New Roman" panose="02020603050405020304" pitchFamily="18" charset="0"/>
                <a:cs typeface="Times New Roman" panose="02020603050405020304" pitchFamily="18" charset="0"/>
              </a:endParaRPr>
            </a:p>
          </p:txBody>
        </p:sp>
        <p:pic>
          <p:nvPicPr>
            <p:cNvPr id="74" name="图片 73"/>
            <p:cNvPicPr>
              <a:picLocks noChangeAspect="1"/>
            </p:cNvPicPr>
            <p:nvPr/>
          </p:nvPicPr>
          <p:blipFill>
            <a:blip r:embed="rId4"/>
            <a:stretch>
              <a:fillRect/>
            </a:stretch>
          </p:blipFill>
          <p:spPr>
            <a:xfrm>
              <a:off x="3861950" y="3204207"/>
              <a:ext cx="175770" cy="254880"/>
            </a:xfrm>
            <a:prstGeom prst="rect">
              <a:avLst/>
            </a:prstGeom>
          </p:spPr>
        </p:pic>
      </p:grpSp>
      <p:sp>
        <p:nvSpPr>
          <p:cNvPr id="77" name="矩形 76"/>
          <p:cNvSpPr/>
          <p:nvPr/>
        </p:nvSpPr>
        <p:spPr>
          <a:xfrm>
            <a:off x="2692611" y="5690432"/>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54264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31</a:t>
            </a:fld>
            <a:endParaRPr lang="en-US" dirty="0"/>
          </a:p>
        </p:txBody>
      </p:sp>
      <p:sp>
        <p:nvSpPr>
          <p:cNvPr id="5"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XFER Design —— Scale-Up</a:t>
            </a:r>
          </a:p>
        </p:txBody>
      </p:sp>
      <p:sp>
        <p:nvSpPr>
          <p:cNvPr id="6" name="矩形 5"/>
          <p:cNvSpPr/>
          <p:nvPr/>
        </p:nvSpPr>
        <p:spPr>
          <a:xfrm>
            <a:off x="5667405" y="23975"/>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23" name="图片 2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647" y="1941653"/>
            <a:ext cx="4968931" cy="2907701"/>
          </a:xfrm>
          <a:prstGeom prst="rect">
            <a:avLst/>
          </a:prstGeom>
        </p:spPr>
      </p:pic>
      <p:sp>
        <p:nvSpPr>
          <p:cNvPr id="10" name="矩形 9"/>
          <p:cNvSpPr/>
          <p:nvPr/>
        </p:nvSpPr>
        <p:spPr>
          <a:xfrm>
            <a:off x="7444384" y="3459907"/>
            <a:ext cx="2008820"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Topology: 2D-torus</a:t>
            </a:r>
          </a:p>
        </p:txBody>
      </p:sp>
      <p:sp>
        <p:nvSpPr>
          <p:cNvPr id="29" name="矩形 28"/>
          <p:cNvSpPr/>
          <p:nvPr/>
        </p:nvSpPr>
        <p:spPr>
          <a:xfrm>
            <a:off x="7461330" y="4115794"/>
            <a:ext cx="2749471"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Data Movement: Pipelining</a:t>
            </a:r>
          </a:p>
        </p:txBody>
      </p:sp>
      <mc:AlternateContent xmlns:mc="http://schemas.openxmlformats.org/markup-compatibility/2006" xmlns:a14="http://schemas.microsoft.com/office/drawing/2010/main">
        <mc:Choice Requires="a14">
          <p:sp>
            <p:nvSpPr>
              <p:cNvPr id="30" name="矩形 29"/>
              <p:cNvSpPr/>
              <p:nvPr/>
            </p:nvSpPr>
            <p:spPr>
              <a:xfrm>
                <a:off x="7427440" y="2134895"/>
                <a:ext cx="2690545" cy="923330"/>
              </a:xfrm>
              <a:prstGeom prst="rect">
                <a:avLst/>
              </a:prstGeom>
            </p:spPr>
            <p:txBody>
              <a:bodyPr wrap="none">
                <a:spAutoFit/>
              </a:bodyPr>
              <a:lstStyle/>
              <a:p>
                <a:r>
                  <a:rPr lang="en-US" altLang="zh-CN" u="sng" dirty="0">
                    <a:latin typeface="Cambria Math" panose="02040503050406030204" pitchFamily="18" charset="0"/>
                    <a:cs typeface="Times New Roman" panose="02020603050405020304" pitchFamily="18" charset="0"/>
                  </a:rPr>
                  <a:t>Example:</a:t>
                </a:r>
              </a:p>
              <a:p>
                <a:endParaRPr lang="en-US" altLang="zh-CN" dirty="0">
                  <a:latin typeface="Cambria Math" panose="02040503050406030204" pitchFamily="18" charset="0"/>
                  <a:cs typeface="Times New Roman" panose="02020603050405020304" pitchFamily="18" charset="0"/>
                </a:endParaRPr>
              </a:p>
              <a:p>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𝑏</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𝑟</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𝑐</m:t>
                        </m:r>
                      </m:sub>
                    </m:sSub>
                    <m:r>
                      <a:rPr lang="en-US" altLang="zh-CN" i="1">
                        <a:latin typeface="Cambria Math" panose="02040503050406030204" pitchFamily="18" charset="0"/>
                        <a:cs typeface="Times New Roman" panose="02020603050405020304" pitchFamily="18" charset="0"/>
                      </a:rPr>
                      <m:t>=2</m:t>
                    </m:r>
                  </m:oMath>
                </a14:m>
                <a:r>
                  <a:rPr lang="en-US" altLang="zh-CN" dirty="0">
                    <a:latin typeface="Arial" panose="020B0604020202020204" pitchFamily="34" charset="0"/>
                  </a:rPr>
                  <a:t> &amp; </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𝑃</m:t>
                        </m:r>
                      </m:e>
                      <m:sub>
                        <m:r>
                          <a:rPr lang="en-US" altLang="zh-CN" i="1">
                            <a:latin typeface="Cambria Math" panose="02040503050406030204" pitchFamily="18" charset="0"/>
                            <a:cs typeface="Times New Roman" panose="02020603050405020304" pitchFamily="18" charset="0"/>
                          </a:rPr>
                          <m:t>𝑚</m:t>
                        </m:r>
                      </m:sub>
                    </m:sSub>
                    <m:r>
                      <a:rPr lang="en-US" altLang="zh-CN" i="1">
                        <a:latin typeface="Cambria Math" panose="02040503050406030204" pitchFamily="18" charset="0"/>
                        <a:cs typeface="Times New Roman" panose="02020603050405020304" pitchFamily="18" charset="0"/>
                      </a:rPr>
                      <m:t>=2</m:t>
                    </m:r>
                  </m:oMath>
                </a14:m>
                <a:r>
                  <a:rPr lang="en-US" altLang="zh-CN" dirty="0">
                    <a:latin typeface="Arial" panose="020B0604020202020204" pitchFamily="34" charset="0"/>
                  </a:rPr>
                  <a:t>  </a:t>
                </a:r>
              </a:p>
            </p:txBody>
          </p:sp>
        </mc:Choice>
        <mc:Fallback xmlns="">
          <p:sp>
            <p:nvSpPr>
              <p:cNvPr id="30" name="矩形 29"/>
              <p:cNvSpPr>
                <a:spLocks noRot="1" noChangeAspect="1" noMove="1" noResize="1" noEditPoints="1" noAdjustHandles="1" noChangeArrowheads="1" noChangeShapeType="1" noTextEdit="1"/>
              </p:cNvSpPr>
              <p:nvPr/>
            </p:nvSpPr>
            <p:spPr>
              <a:xfrm>
                <a:off x="7427440" y="2134895"/>
                <a:ext cx="2690545" cy="923330"/>
              </a:xfrm>
              <a:prstGeom prst="rect">
                <a:avLst/>
              </a:prstGeom>
              <a:blipFill>
                <a:blip r:embed="rId3"/>
                <a:stretch>
                  <a:fillRect l="-1810" t="-3947"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31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7736000" y="4853020"/>
            <a:ext cx="2435026"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b="1" dirty="0"/>
              <a:t>XFER Design</a:t>
            </a:r>
          </a:p>
          <a:p>
            <a:pPr algn="ctr"/>
            <a:r>
              <a:rPr lang="en-US" altLang="zh-CN" dirty="0"/>
              <a:t>Targeting on Minimizing</a:t>
            </a:r>
            <a:br>
              <a:rPr lang="en-US" altLang="zh-CN" dirty="0"/>
            </a:br>
            <a:r>
              <a:rPr lang="en-US" altLang="zh-CN" dirty="0"/>
              <a:t>Latency</a:t>
            </a:r>
            <a:endParaRPr lang="zh-CN" altLang="en-US" dirty="0"/>
          </a:p>
        </p:txBody>
      </p:sp>
      <p:sp>
        <p:nvSpPr>
          <p:cNvPr id="4" name="灯片编号占位符 3"/>
          <p:cNvSpPr>
            <a:spLocks noGrp="1"/>
          </p:cNvSpPr>
          <p:nvPr>
            <p:ph type="sldNum" sz="quarter" idx="12"/>
          </p:nvPr>
        </p:nvSpPr>
        <p:spPr/>
        <p:txBody>
          <a:bodyPr/>
          <a:lstStyle/>
          <a:p>
            <a:fld id="{C0769ECE-14F6-B44C-AB5F-842EA3B12E22}" type="slidenum">
              <a:rPr lang="en-US" smtClean="0"/>
              <a:pPr/>
              <a:t>32</a:t>
            </a:fld>
            <a:endParaRPr lang="en-US" dirty="0"/>
          </a:p>
        </p:txBody>
      </p:sp>
      <p:sp>
        <p:nvSpPr>
          <p:cNvPr id="5"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Recap —— Super-LIP Framework</a:t>
            </a:r>
          </a:p>
        </p:txBody>
      </p:sp>
      <p:sp>
        <p:nvSpPr>
          <p:cNvPr id="6" name="矩形 5"/>
          <p:cNvSpPr/>
          <p:nvPr/>
        </p:nvSpPr>
        <p:spPr>
          <a:xfrm>
            <a:off x="5667405" y="23975"/>
            <a:ext cx="1003801" cy="276999"/>
          </a:xfrm>
          <a:prstGeom prst="rect">
            <a:avLst/>
          </a:prstGeom>
        </p:spPr>
        <p:txBody>
          <a:bodyPr wrap="none">
            <a:spAutoFit/>
          </a:bodyPr>
          <a:lstStyle/>
          <a:p>
            <a:pPr algn="ctr"/>
            <a:r>
              <a:rPr lang="en-US" altLang="zh-CN" sz="1200" b="1" dirty="0">
                <a:solidFill>
                  <a:srgbClr val="ABABAB"/>
                </a:solidFill>
              </a:rPr>
              <a:t>XFER Design </a:t>
            </a: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956" y="1134266"/>
            <a:ext cx="5589793" cy="4740755"/>
          </a:xfrm>
          <a:prstGeom prst="rect">
            <a:avLst/>
          </a:prstGeom>
        </p:spPr>
      </p:pic>
      <p:sp>
        <p:nvSpPr>
          <p:cNvPr id="21" name="矩形 20"/>
          <p:cNvSpPr/>
          <p:nvPr/>
        </p:nvSpPr>
        <p:spPr>
          <a:xfrm>
            <a:off x="7796882" y="2475266"/>
            <a:ext cx="231326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en-US" altLang="zh-CN" b="1" dirty="0">
                <a:solidFill>
                  <a:prstClr val="black"/>
                </a:solidFill>
              </a:rPr>
              <a:t>Optimizing Design Parameters with a more Accurate Model</a:t>
            </a:r>
          </a:p>
          <a:p>
            <a:pPr marL="285750" indent="-285750">
              <a:buFont typeface="Arial" panose="020B0604020202020204" pitchFamily="34" charset="0"/>
              <a:buChar char="•"/>
            </a:pPr>
            <a:r>
              <a:rPr lang="en-US" altLang="zh-CN" dirty="0">
                <a:solidFill>
                  <a:prstClr val="black"/>
                </a:solidFill>
              </a:rPr>
              <a:t>Accelerator Design</a:t>
            </a:r>
          </a:p>
          <a:p>
            <a:pPr marL="285750" indent="-285750">
              <a:buFont typeface="Arial" panose="020B0604020202020204" pitchFamily="34" charset="0"/>
              <a:buChar char="•"/>
            </a:pPr>
            <a:r>
              <a:rPr lang="en-US" altLang="zh-CN" dirty="0">
                <a:solidFill>
                  <a:prstClr val="black"/>
                </a:solidFill>
              </a:rPr>
              <a:t>XFER Design</a:t>
            </a:r>
          </a:p>
        </p:txBody>
      </p:sp>
    </p:spTree>
    <p:extLst>
      <p:ext uri="{BB962C8B-B14F-4D97-AF65-F5344CB8AC3E}">
        <p14:creationId xmlns:p14="http://schemas.microsoft.com/office/powerpoint/2010/main" val="32147367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33</a:t>
            </a:fld>
            <a:endParaRPr lang="en-US" dirty="0"/>
          </a:p>
        </p:txBody>
      </p:sp>
      <p:sp>
        <p:nvSpPr>
          <p:cNvPr id="9"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Model Overview</a:t>
            </a:r>
          </a:p>
        </p:txBody>
      </p:sp>
      <p:sp>
        <p:nvSpPr>
          <p:cNvPr id="10" name="矩形 9"/>
          <p:cNvSpPr/>
          <p:nvPr/>
        </p:nvSpPr>
        <p:spPr>
          <a:xfrm>
            <a:off x="4800243" y="23975"/>
            <a:ext cx="2738122" cy="276999"/>
          </a:xfrm>
          <a:prstGeom prst="rect">
            <a:avLst/>
          </a:prstGeom>
        </p:spPr>
        <p:txBody>
          <a:bodyPr wrap="none">
            <a:spAutoFit/>
          </a:bodyPr>
          <a:lstStyle/>
          <a:p>
            <a:pPr algn="ctr"/>
            <a:r>
              <a:rPr lang="en-US" altLang="zh-CN" sz="1200" b="1" dirty="0">
                <a:solidFill>
                  <a:srgbClr val="ABABAB"/>
                </a:solidFill>
              </a:rPr>
              <a:t>Accelerator Design —— Accurate Model</a:t>
            </a:r>
          </a:p>
        </p:txBody>
      </p:sp>
      <p:grpSp>
        <p:nvGrpSpPr>
          <p:cNvPr id="2" name="组合 1"/>
          <p:cNvGrpSpPr/>
          <p:nvPr/>
        </p:nvGrpSpPr>
        <p:grpSpPr>
          <a:xfrm>
            <a:off x="6836292" y="1020540"/>
            <a:ext cx="3672645" cy="2253759"/>
            <a:chOff x="3815517" y="2673085"/>
            <a:chExt cx="3672645" cy="2253759"/>
          </a:xfrm>
        </p:grpSpPr>
        <p:sp>
          <p:nvSpPr>
            <p:cNvPr id="19" name="矩形 18"/>
            <p:cNvSpPr/>
            <p:nvPr/>
          </p:nvSpPr>
          <p:spPr>
            <a:xfrm>
              <a:off x="4067704" y="4647373"/>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4352495" y="4557512"/>
                  <a:ext cx="2717860"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Computation:</a:t>
                  </a:r>
                  <a14:m>
                    <m:oMath xmlns:m="http://schemas.openxmlformats.org/officeDocument/2006/math">
                      <m:r>
                        <a:rPr lang="en-US" altLang="zh-CN" sz="1200">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𝒕𝑪𝒐𝒎𝒑</m:t>
                      </m:r>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352495" y="4557512"/>
                  <a:ext cx="2717860" cy="369332"/>
                </a:xfrm>
                <a:prstGeom prst="rect">
                  <a:avLst/>
                </a:prstGeom>
                <a:blipFill>
                  <a:blip r:embed="rId2"/>
                  <a:stretch>
                    <a:fillRect l="-225" b="-5000"/>
                  </a:stretch>
                </a:blipFill>
              </p:spPr>
              <p:txBody>
                <a:bodyPr/>
                <a:lstStyle/>
                <a:p>
                  <a:r>
                    <a:rPr lang="zh-CN" altLang="en-US">
                      <a:noFill/>
                    </a:rPr>
                    <a:t> </a:t>
                  </a:r>
                </a:p>
              </p:txBody>
            </p:sp>
          </mc:Fallback>
        </mc:AlternateContent>
        <p:sp>
          <p:nvSpPr>
            <p:cNvPr id="22" name="矩形 21"/>
            <p:cNvSpPr/>
            <p:nvPr/>
          </p:nvSpPr>
          <p:spPr>
            <a:xfrm>
              <a:off x="4072399" y="3614751"/>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矩形 22"/>
            <p:cNvSpPr/>
            <p:nvPr/>
          </p:nvSpPr>
          <p:spPr>
            <a:xfrm>
              <a:off x="4077094" y="3222135"/>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矩形 23"/>
            <p:cNvSpPr/>
            <p:nvPr/>
          </p:nvSpPr>
          <p:spPr>
            <a:xfrm>
              <a:off x="4075811" y="4295226"/>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p:cNvSpPr txBox="1"/>
                <p:nvPr/>
              </p:nvSpPr>
              <p:spPr>
                <a:xfrm>
                  <a:off x="4369038" y="3113061"/>
                  <a:ext cx="3119124" cy="394275"/>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Load IFM:</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𝑰</m:t>
                          </m:r>
                        </m:e>
                        <m:sub>
                          <m:r>
                            <a:rPr lang="en-US" altLang="zh-CN" sz="1200" b="1" i="1">
                              <a:latin typeface="Cambria Math" panose="02040503050406030204" pitchFamily="18" charset="0"/>
                              <a:cs typeface="Times New Roman" panose="02020603050405020304" pitchFamily="18" charset="0"/>
                            </a:rPr>
                            <m:t>𝒑</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369038" y="3113061"/>
                  <a:ext cx="3119124" cy="394275"/>
                </a:xfrm>
                <a:prstGeom prst="rect">
                  <a:avLst/>
                </a:prstGeom>
                <a:blipFill>
                  <a:blip r:embed="rId3"/>
                  <a:stretch>
                    <a:fillRect b="-1563"/>
                  </a:stretch>
                </a:blipFill>
              </p:spPr>
              <p:txBody>
                <a:bodyPr/>
                <a:lstStyle/>
                <a:p>
                  <a:r>
                    <a:rPr lang="zh-CN" altLang="en-US">
                      <a:noFill/>
                    </a:rPr>
                    <a:t> </a:t>
                  </a:r>
                </a:p>
              </p:txBody>
            </p:sp>
          </mc:Fallback>
        </mc:AlternateContent>
        <p:sp>
          <p:nvSpPr>
            <p:cNvPr id="30" name="文本框 29"/>
            <p:cNvSpPr txBox="1"/>
            <p:nvPr/>
          </p:nvSpPr>
          <p:spPr>
            <a:xfrm>
              <a:off x="4365774" y="3520934"/>
              <a:ext cx="1023998"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Load Weight:</a:t>
              </a:r>
            </a:p>
          </p:txBody>
        </p:sp>
        <mc:AlternateContent xmlns:mc="http://schemas.openxmlformats.org/markup-compatibility/2006" xmlns:a14="http://schemas.microsoft.com/office/drawing/2010/main">
          <mc:Choice Requires="a14">
            <p:sp>
              <p:nvSpPr>
                <p:cNvPr id="31" name="文本框 30"/>
                <p:cNvSpPr txBox="1"/>
                <p:nvPr/>
              </p:nvSpPr>
              <p:spPr>
                <a:xfrm>
                  <a:off x="4369038" y="4186917"/>
                  <a:ext cx="2784673" cy="394275"/>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Store OFM:</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       </m:t>
                          </m:r>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𝑶</m:t>
                          </m:r>
                        </m:e>
                        <m:sub>
                          <m:r>
                            <a:rPr lang="en-US" altLang="zh-CN" sz="1200" b="1" i="1">
                              <a:latin typeface="Cambria Math" panose="02040503050406030204" pitchFamily="18" charset="0"/>
                              <a:cs typeface="Times New Roman" panose="02020603050405020304" pitchFamily="18" charset="0"/>
                            </a:rPr>
                            <m:t>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4369038" y="4186917"/>
                  <a:ext cx="2784673" cy="394275"/>
                </a:xfrm>
                <a:prstGeom prst="rect">
                  <a:avLst/>
                </a:prstGeom>
                <a:blipFill>
                  <a:blip r:embed="rId4"/>
                  <a:stretch>
                    <a:fillRect b="-1563"/>
                  </a:stretch>
                </a:blipFill>
              </p:spPr>
              <p:txBody>
                <a:bodyPr/>
                <a:lstStyle/>
                <a:p>
                  <a:r>
                    <a:rPr lang="zh-CN" altLang="en-US">
                      <a:noFill/>
                    </a:rPr>
                    <a:t> </a:t>
                  </a:r>
                </a:p>
              </p:txBody>
            </p:sp>
          </mc:Fallback>
        </mc:AlternateContent>
        <p:sp>
          <p:nvSpPr>
            <p:cNvPr id="48" name="文本框 47"/>
            <p:cNvSpPr txBox="1"/>
            <p:nvPr/>
          </p:nvSpPr>
          <p:spPr>
            <a:xfrm>
              <a:off x="3815517" y="2673085"/>
              <a:ext cx="3344006" cy="369332"/>
            </a:xfrm>
            <a:prstGeom prst="rect">
              <a:avLst/>
            </a:prstGeom>
            <a:noFill/>
          </p:spPr>
          <p:txBody>
            <a:bodyPr wrap="squar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2. Memory Access and Computation Latency</a:t>
              </a:r>
            </a:p>
          </p:txBody>
        </p:sp>
        <p:pic>
          <p:nvPicPr>
            <p:cNvPr id="45" name="图片 44"/>
            <p:cNvPicPr>
              <a:picLocks noChangeAspect="1"/>
            </p:cNvPicPr>
            <p:nvPr/>
          </p:nvPicPr>
          <p:blipFill>
            <a:blip r:embed="rId5"/>
            <a:stretch>
              <a:fillRect/>
            </a:stretch>
          </p:blipFill>
          <p:spPr>
            <a:xfrm>
              <a:off x="3861950" y="3204207"/>
              <a:ext cx="175770" cy="254880"/>
            </a:xfrm>
            <a:prstGeom prst="rect">
              <a:avLst/>
            </a:prstGeom>
          </p:spPr>
        </p:pic>
        <p:pic>
          <p:nvPicPr>
            <p:cNvPr id="47" name="图片 46"/>
            <p:cNvPicPr>
              <a:picLocks noChangeAspect="1"/>
            </p:cNvPicPr>
            <p:nvPr/>
          </p:nvPicPr>
          <p:blipFill>
            <a:blip r:embed="rId5"/>
            <a:stretch>
              <a:fillRect/>
            </a:stretch>
          </p:blipFill>
          <p:spPr>
            <a:xfrm>
              <a:off x="3856539" y="3593908"/>
              <a:ext cx="175770" cy="254880"/>
            </a:xfrm>
            <a:prstGeom prst="rect">
              <a:avLst/>
            </a:prstGeom>
          </p:spPr>
        </p:pic>
        <p:pic>
          <p:nvPicPr>
            <p:cNvPr id="50" name="图片 49"/>
            <p:cNvPicPr>
              <a:picLocks noChangeAspect="1"/>
            </p:cNvPicPr>
            <p:nvPr/>
          </p:nvPicPr>
          <p:blipFill>
            <a:blip r:embed="rId5"/>
            <a:stretch>
              <a:fillRect/>
            </a:stretch>
          </p:blipFill>
          <p:spPr>
            <a:xfrm>
              <a:off x="3861950" y="4282515"/>
              <a:ext cx="175770" cy="254880"/>
            </a:xfrm>
            <a:prstGeom prst="rect">
              <a:avLst/>
            </a:prstGeom>
          </p:spPr>
        </p:pic>
      </p:grpSp>
      <p:sp>
        <p:nvSpPr>
          <p:cNvPr id="51" name="文本框 50"/>
          <p:cNvSpPr txBox="1"/>
          <p:nvPr/>
        </p:nvSpPr>
        <p:spPr>
          <a:xfrm>
            <a:off x="1609296" y="3905877"/>
            <a:ext cx="3344006" cy="369332"/>
          </a:xfrm>
          <a:prstGeom prst="rect">
            <a:avLst/>
          </a:prstGeom>
          <a:noFill/>
        </p:spPr>
        <p:txBody>
          <a:bodyPr wrap="squar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3. Parallelism (Pipelining and Double Buffer)</a:t>
            </a:r>
          </a:p>
        </p:txBody>
      </p:sp>
      <p:grpSp>
        <p:nvGrpSpPr>
          <p:cNvPr id="3" name="组合 2"/>
          <p:cNvGrpSpPr/>
          <p:nvPr/>
        </p:nvGrpSpPr>
        <p:grpSpPr>
          <a:xfrm>
            <a:off x="1908841" y="4599565"/>
            <a:ext cx="425925" cy="686971"/>
            <a:chOff x="4032308" y="5202788"/>
            <a:chExt cx="496536" cy="1036236"/>
          </a:xfrm>
        </p:grpSpPr>
        <p:sp>
          <p:nvSpPr>
            <p:cNvPr id="52" name="矩形 51"/>
            <p:cNvSpPr/>
            <p:nvPr/>
          </p:nvSpPr>
          <p:spPr>
            <a:xfrm>
              <a:off x="4032309" y="5207101"/>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 name="矩形 52"/>
            <p:cNvSpPr/>
            <p:nvPr/>
          </p:nvSpPr>
          <p:spPr>
            <a:xfrm>
              <a:off x="4183692" y="5202789"/>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矩形 53"/>
            <p:cNvSpPr/>
            <p:nvPr/>
          </p:nvSpPr>
          <p:spPr>
            <a:xfrm>
              <a:off x="4309150" y="5202788"/>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矩形 54"/>
            <p:cNvSpPr/>
            <p:nvPr/>
          </p:nvSpPr>
          <p:spPr>
            <a:xfrm>
              <a:off x="4032308" y="5482197"/>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矩形 55"/>
            <p:cNvSpPr/>
            <p:nvPr/>
          </p:nvSpPr>
          <p:spPr>
            <a:xfrm>
              <a:off x="4183691" y="5477885"/>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矩形 56"/>
            <p:cNvSpPr/>
            <p:nvPr/>
          </p:nvSpPr>
          <p:spPr>
            <a:xfrm>
              <a:off x="4309149" y="5477884"/>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矩形 57"/>
            <p:cNvSpPr/>
            <p:nvPr/>
          </p:nvSpPr>
          <p:spPr>
            <a:xfrm>
              <a:off x="4037720" y="5756428"/>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 name="矩形 58"/>
            <p:cNvSpPr/>
            <p:nvPr/>
          </p:nvSpPr>
          <p:spPr>
            <a:xfrm>
              <a:off x="4189103" y="5752116"/>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 name="矩形 59"/>
            <p:cNvSpPr/>
            <p:nvPr/>
          </p:nvSpPr>
          <p:spPr>
            <a:xfrm>
              <a:off x="4314561" y="5752115"/>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 name="矩形 60"/>
            <p:cNvSpPr/>
            <p:nvPr/>
          </p:nvSpPr>
          <p:spPr>
            <a:xfrm>
              <a:off x="4037720" y="6025829"/>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 name="矩形 61"/>
            <p:cNvSpPr/>
            <p:nvPr/>
          </p:nvSpPr>
          <p:spPr>
            <a:xfrm>
              <a:off x="4189103" y="6021517"/>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矩形 62"/>
            <p:cNvSpPr/>
            <p:nvPr/>
          </p:nvSpPr>
          <p:spPr>
            <a:xfrm>
              <a:off x="4314561" y="6021516"/>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 name="矩形 63"/>
            <p:cNvSpPr/>
            <p:nvPr/>
          </p:nvSpPr>
          <p:spPr>
            <a:xfrm>
              <a:off x="4458233" y="5207101"/>
              <a:ext cx="70611" cy="672961"/>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9" name="组合 78"/>
          <p:cNvGrpSpPr/>
          <p:nvPr/>
        </p:nvGrpSpPr>
        <p:grpSpPr>
          <a:xfrm>
            <a:off x="1913483" y="5366444"/>
            <a:ext cx="425925" cy="686971"/>
            <a:chOff x="4032308" y="5202788"/>
            <a:chExt cx="496536" cy="1036236"/>
          </a:xfrm>
        </p:grpSpPr>
        <p:sp>
          <p:nvSpPr>
            <p:cNvPr id="80" name="矩形 79"/>
            <p:cNvSpPr/>
            <p:nvPr/>
          </p:nvSpPr>
          <p:spPr>
            <a:xfrm>
              <a:off x="4032309" y="5207101"/>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矩形 80"/>
            <p:cNvSpPr/>
            <p:nvPr/>
          </p:nvSpPr>
          <p:spPr>
            <a:xfrm>
              <a:off x="4183692" y="5202789"/>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矩形 81"/>
            <p:cNvSpPr/>
            <p:nvPr/>
          </p:nvSpPr>
          <p:spPr>
            <a:xfrm>
              <a:off x="4309150" y="5202788"/>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矩形 82"/>
            <p:cNvSpPr/>
            <p:nvPr/>
          </p:nvSpPr>
          <p:spPr>
            <a:xfrm>
              <a:off x="4032308" y="5482197"/>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4" name="矩形 83"/>
            <p:cNvSpPr/>
            <p:nvPr/>
          </p:nvSpPr>
          <p:spPr>
            <a:xfrm>
              <a:off x="4183691" y="5477885"/>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5" name="矩形 84"/>
            <p:cNvSpPr/>
            <p:nvPr/>
          </p:nvSpPr>
          <p:spPr>
            <a:xfrm>
              <a:off x="4309149" y="5477884"/>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6" name="矩形 85"/>
            <p:cNvSpPr/>
            <p:nvPr/>
          </p:nvSpPr>
          <p:spPr>
            <a:xfrm>
              <a:off x="4037720" y="5756428"/>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7" name="矩形 86"/>
            <p:cNvSpPr/>
            <p:nvPr/>
          </p:nvSpPr>
          <p:spPr>
            <a:xfrm>
              <a:off x="4189103" y="5752116"/>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 name="矩形 87"/>
            <p:cNvSpPr/>
            <p:nvPr/>
          </p:nvSpPr>
          <p:spPr>
            <a:xfrm>
              <a:off x="4314561" y="5752115"/>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 name="矩形 88"/>
            <p:cNvSpPr/>
            <p:nvPr/>
          </p:nvSpPr>
          <p:spPr>
            <a:xfrm>
              <a:off x="4037720" y="6025829"/>
              <a:ext cx="82491"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 name="矩形 89"/>
            <p:cNvSpPr/>
            <p:nvPr/>
          </p:nvSpPr>
          <p:spPr>
            <a:xfrm>
              <a:off x="4189103" y="6021517"/>
              <a:ext cx="67342"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 name="矩形 90"/>
            <p:cNvSpPr/>
            <p:nvPr/>
          </p:nvSpPr>
          <p:spPr>
            <a:xfrm>
              <a:off x="4314561" y="6021516"/>
              <a:ext cx="83462"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 name="矩形 91"/>
            <p:cNvSpPr/>
            <p:nvPr/>
          </p:nvSpPr>
          <p:spPr>
            <a:xfrm>
              <a:off x="4458233" y="5207101"/>
              <a:ext cx="70611" cy="672961"/>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5" name="矩形 4"/>
          <p:cNvSpPr/>
          <p:nvPr/>
        </p:nvSpPr>
        <p:spPr>
          <a:xfrm>
            <a:off x="1470750" y="4540505"/>
            <a:ext cx="476412" cy="276999"/>
          </a:xfrm>
          <a:prstGeom prst="rect">
            <a:avLst/>
          </a:prstGeom>
        </p:spPr>
        <p:txBody>
          <a:bodyPr wrap="none">
            <a:spAutoFit/>
          </a:bodyPr>
          <a:lstStyle/>
          <a:p>
            <a:r>
              <a:rPr lang="en-US" altLang="zh-CN" sz="1200" b="1" i="1" dirty="0">
                <a:latin typeface="Times New Roman" panose="02020603050405020304" pitchFamily="18" charset="0"/>
                <a:cs typeface="Times New Roman" panose="02020603050405020304" pitchFamily="18" charset="0"/>
              </a:rPr>
              <a:t>Lat1</a:t>
            </a:r>
            <a:endParaRPr lang="zh-CN" altLang="en-US" sz="1200" b="1" i="1" dirty="0"/>
          </a:p>
        </p:txBody>
      </p:sp>
      <p:sp>
        <p:nvSpPr>
          <p:cNvPr id="93" name="矩形 92"/>
          <p:cNvSpPr/>
          <p:nvPr/>
        </p:nvSpPr>
        <p:spPr>
          <a:xfrm>
            <a:off x="2191897" y="5019594"/>
            <a:ext cx="476412" cy="276999"/>
          </a:xfrm>
          <a:prstGeom prst="rect">
            <a:avLst/>
          </a:prstGeom>
        </p:spPr>
        <p:txBody>
          <a:bodyPr wrap="none">
            <a:spAutoFit/>
          </a:bodyPr>
          <a:lstStyle/>
          <a:p>
            <a:r>
              <a:rPr lang="en-US" altLang="zh-CN" sz="1200" b="1" i="1" dirty="0">
                <a:solidFill>
                  <a:schemeClr val="accent1"/>
                </a:solidFill>
                <a:latin typeface="Times New Roman" panose="02020603050405020304" pitchFamily="18" charset="0"/>
                <a:cs typeface="Times New Roman" panose="02020603050405020304" pitchFamily="18" charset="0"/>
              </a:rPr>
              <a:t>Lat2</a:t>
            </a:r>
            <a:endParaRPr lang="zh-CN" altLang="en-US" sz="1200" b="1" i="1" dirty="0">
              <a:solidFill>
                <a:schemeClr val="accent1"/>
              </a:solidFill>
            </a:endParaRPr>
          </a:p>
        </p:txBody>
      </p:sp>
      <p:cxnSp>
        <p:nvCxnSpPr>
          <p:cNvPr id="21" name="直接连接符 20"/>
          <p:cNvCxnSpPr/>
          <p:nvPr/>
        </p:nvCxnSpPr>
        <p:spPr>
          <a:xfrm>
            <a:off x="1846612" y="4592373"/>
            <a:ext cx="894270" cy="0"/>
          </a:xfrm>
          <a:prstGeom prst="line">
            <a:avLst/>
          </a:prstGeom>
          <a:ln w="9525"/>
        </p:spPr>
        <p:style>
          <a:lnRef idx="2">
            <a:schemeClr val="dk1"/>
          </a:lnRef>
          <a:fillRef idx="0">
            <a:schemeClr val="dk1"/>
          </a:fillRef>
          <a:effectRef idx="1">
            <a:schemeClr val="dk1"/>
          </a:effectRef>
          <a:fontRef idx="minor">
            <a:schemeClr val="tx1"/>
          </a:fontRef>
        </p:style>
      </p:cxnSp>
      <p:cxnSp>
        <p:nvCxnSpPr>
          <p:cNvPr id="94" name="直接连接符 93"/>
          <p:cNvCxnSpPr/>
          <p:nvPr/>
        </p:nvCxnSpPr>
        <p:spPr>
          <a:xfrm>
            <a:off x="1846100" y="4764332"/>
            <a:ext cx="552195" cy="0"/>
          </a:xfrm>
          <a:prstGeom prst="line">
            <a:avLst/>
          </a:prstGeom>
          <a:ln w="9525"/>
        </p:spPr>
        <p:style>
          <a:lnRef idx="2">
            <a:schemeClr val="dk1"/>
          </a:lnRef>
          <a:fillRef idx="0">
            <a:schemeClr val="dk1"/>
          </a:fillRef>
          <a:effectRef idx="1">
            <a:schemeClr val="dk1"/>
          </a:effectRef>
          <a:fontRef idx="minor">
            <a:schemeClr val="tx1"/>
          </a:fontRef>
        </p:style>
      </p:cxnSp>
      <p:cxnSp>
        <p:nvCxnSpPr>
          <p:cNvPr id="95" name="直接连接符 94"/>
          <p:cNvCxnSpPr/>
          <p:nvPr/>
        </p:nvCxnSpPr>
        <p:spPr>
          <a:xfrm>
            <a:off x="1851819" y="5328688"/>
            <a:ext cx="686657"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856067" y="6083544"/>
            <a:ext cx="868147"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4" name="矩形 103"/>
          <p:cNvSpPr/>
          <p:nvPr/>
        </p:nvSpPr>
        <p:spPr>
          <a:xfrm>
            <a:off x="2234376" y="5824108"/>
            <a:ext cx="399468" cy="276999"/>
          </a:xfrm>
          <a:prstGeom prst="rect">
            <a:avLst/>
          </a:prstGeom>
        </p:spPr>
        <p:txBody>
          <a:bodyPr wrap="none">
            <a:spAutoFit/>
          </a:bodyPr>
          <a:lstStyle/>
          <a:p>
            <a:r>
              <a:rPr lang="en-US" altLang="zh-CN" sz="1200" b="1" i="1" dirty="0" err="1">
                <a:solidFill>
                  <a:srgbClr val="C00000"/>
                </a:solidFill>
                <a:latin typeface="Times New Roman" panose="02020603050405020304" pitchFamily="18" charset="0"/>
                <a:cs typeface="Times New Roman" panose="02020603050405020304" pitchFamily="18" charset="0"/>
              </a:rPr>
              <a:t>Lat</a:t>
            </a:r>
            <a:endParaRPr lang="zh-CN" altLang="en-US" sz="1200" b="1" i="1" dirty="0">
              <a:solidFill>
                <a:srgbClr val="C00000"/>
              </a:solidFill>
            </a:endParaRPr>
          </a:p>
        </p:txBody>
      </p:sp>
      <p:cxnSp>
        <p:nvCxnSpPr>
          <p:cNvPr id="101" name="直接箭头连接符 100"/>
          <p:cNvCxnSpPr/>
          <p:nvPr/>
        </p:nvCxnSpPr>
        <p:spPr>
          <a:xfrm>
            <a:off x="2446593" y="4592374"/>
            <a:ext cx="0" cy="736315"/>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p:cNvCxnSpPr/>
          <p:nvPr/>
        </p:nvCxnSpPr>
        <p:spPr>
          <a:xfrm>
            <a:off x="2641030" y="4596316"/>
            <a:ext cx="0" cy="14872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2" name="文本框 111"/>
          <p:cNvSpPr txBox="1"/>
          <p:nvPr/>
        </p:nvSpPr>
        <p:spPr>
          <a:xfrm>
            <a:off x="3040430" y="4217859"/>
            <a:ext cx="1196161"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Inner most para:</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3" name="文本框 112"/>
              <p:cNvSpPr txBox="1"/>
              <p:nvPr/>
            </p:nvSpPr>
            <p:spPr>
              <a:xfrm>
                <a:off x="3023196" y="5476352"/>
                <a:ext cx="3330207" cy="52527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Second layer para:</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𝟐</m:t>
                        </m:r>
                      </m:sub>
                    </m:sSub>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𝒎𝒂𝒙</m:t>
                    </m:r>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a:latin typeface="Cambria Math" panose="02040503050406030204" pitchFamily="18" charset="0"/>
                            <a:cs typeface="Times New Roman" panose="02020603050405020304" pitchFamily="18" charset="0"/>
                          </a:rPr>
                          <m:t>𝑵</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den>
                    </m:f>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𝟏</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3" name="文本框 112"/>
              <p:cNvSpPr txBox="1">
                <a:spLocks noRot="1" noChangeAspect="1" noMove="1" noResize="1" noEditPoints="1" noAdjustHandles="1" noChangeArrowheads="1" noChangeShapeType="1" noTextEdit="1"/>
              </p:cNvSpPr>
              <p:nvPr/>
            </p:nvSpPr>
            <p:spPr>
              <a:xfrm>
                <a:off x="3023196" y="5476352"/>
                <a:ext cx="3330207" cy="525272"/>
              </a:xfrm>
              <a:prstGeom prst="rect">
                <a:avLst/>
              </a:prstGeom>
              <a:blipFill>
                <a:blip r:embed="rId6"/>
                <a:stretch>
                  <a:fillRect l="-1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p:cNvSpPr txBox="1"/>
              <p:nvPr/>
            </p:nvSpPr>
            <p:spPr>
              <a:xfrm>
                <a:off x="3030952" y="5940998"/>
                <a:ext cx="3650809" cy="936347"/>
              </a:xfrm>
              <a:prstGeom prst="rect">
                <a:avLst/>
              </a:prstGeom>
              <a:noFill/>
            </p:spPr>
            <p:txBody>
              <a:bodyPr wrap="squar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Total Latency:</a:t>
                </a:r>
                <a:r>
                  <a:rPr lang="en-US" altLang="zh-CN" sz="1200" b="1" dirty="0">
                    <a:latin typeface="Times New Roman" panose="02020603050405020304" pitchFamily="18" charset="0"/>
                    <a:cs typeface="Times New Roman" panose="02020603050405020304" pitchFamily="18" charset="0"/>
                  </a:rPr>
                  <a:t> </a:t>
                </a:r>
                <a:endParaRPr lang="en-US" altLang="zh-CN" sz="1200" b="1" i="1" dirty="0">
                  <a:latin typeface="Cambria Math" panose="020405030504060302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1200" b="1" i="1">
                          <a:latin typeface="Cambria Math" panose="02040503050406030204" pitchFamily="18" charset="0"/>
                          <a:cs typeface="Times New Roman" panose="02020603050405020304" pitchFamily="18" charset="0"/>
                        </a:rPr>
                        <m:t>𝑳𝒂𝒕</m:t>
                      </m:r>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m:t>
                      </m:r>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a:latin typeface="Cambria Math" panose="02040503050406030204" pitchFamily="18" charset="0"/>
                              <a:cs typeface="Times New Roman" panose="02020603050405020304" pitchFamily="18" charset="0"/>
                            </a:rPr>
                            <m:t>𝑹</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den>
                      </m:f>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a:latin typeface="Cambria Math" panose="02040503050406030204" pitchFamily="18" charset="0"/>
                              <a:cs typeface="Times New Roman" panose="02020603050405020304" pitchFamily="18" charset="0"/>
                            </a:rPr>
                            <m:t>𝑪</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den>
                      </m:f>
                      <m:r>
                        <a:rPr lang="en-US" altLang="zh-CN" sz="1200" b="1" i="1">
                          <a:latin typeface="Cambria Math" panose="02040503050406030204" pitchFamily="18" charset="0"/>
                          <a:cs typeface="Times New Roman" panose="02020603050405020304" pitchFamily="18" charset="0"/>
                        </a:rPr>
                        <m:t>×</m:t>
                      </m:r>
                      <m:f>
                        <m:fPr>
                          <m:ctrlPr>
                            <a:rPr lang="en-US" altLang="zh-CN" sz="1200" b="1" i="1">
                              <a:latin typeface="Cambria Math" panose="02040503050406030204" pitchFamily="18" charset="0"/>
                              <a:cs typeface="Times New Roman" panose="02020603050405020304" pitchFamily="18" charset="0"/>
                            </a:rPr>
                          </m:ctrlPr>
                        </m:fPr>
                        <m:num>
                          <m:r>
                            <a:rPr lang="en-US" altLang="zh-CN" sz="1200" b="1" i="1">
                              <a:latin typeface="Cambria Math" panose="02040503050406030204" pitchFamily="18" charset="0"/>
                              <a:cs typeface="Times New Roman" panose="02020603050405020304" pitchFamily="18" charset="0"/>
                            </a:rPr>
                            <m:t>𝑴</m:t>
                          </m:r>
                        </m:num>
                        <m:den>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den>
                      </m:f>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𝟐</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𝒕𝑶</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𝟏</m:t>
                          </m:r>
                        </m:sub>
                      </m:sSub>
                      <m:r>
                        <a:rPr lang="en-US" altLang="zh-CN" sz="1200" b="1" i="1">
                          <a:latin typeface="Cambria Math" panose="02040503050406030204" pitchFamily="18" charset="0"/>
                          <a:cs typeface="Times New Roman" panose="02020603050405020304" pitchFamily="18" charset="0"/>
                        </a:rPr>
                        <m:t>)</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p:cNvSpPr txBox="1">
                <a:spLocks noRot="1" noChangeAspect="1" noMove="1" noResize="1" noEditPoints="1" noAdjustHandles="1" noChangeArrowheads="1" noChangeShapeType="1" noTextEdit="1"/>
              </p:cNvSpPr>
              <p:nvPr/>
            </p:nvSpPr>
            <p:spPr>
              <a:xfrm>
                <a:off x="3030952" y="5940998"/>
                <a:ext cx="3650809" cy="936347"/>
              </a:xfrm>
              <a:prstGeom prst="rect">
                <a:avLst/>
              </a:prstGeom>
              <a:blipFill>
                <a:blip r:embed="rId7"/>
                <a:stretch>
                  <a:fillRect/>
                </a:stretch>
              </a:blipFill>
            </p:spPr>
            <p:txBody>
              <a:bodyPr/>
              <a:lstStyle/>
              <a:p>
                <a:r>
                  <a:rPr lang="zh-CN" altLang="en-US">
                    <a:noFill/>
                  </a:rPr>
                  <a:t> </a:t>
                </a:r>
              </a:p>
            </p:txBody>
          </p:sp>
        </mc:Fallback>
      </mc:AlternateContent>
      <p:grpSp>
        <p:nvGrpSpPr>
          <p:cNvPr id="6" name="组合 5"/>
          <p:cNvGrpSpPr/>
          <p:nvPr/>
        </p:nvGrpSpPr>
        <p:grpSpPr>
          <a:xfrm>
            <a:off x="1668734" y="1001195"/>
            <a:ext cx="4881790" cy="2316071"/>
            <a:chOff x="276475" y="1006419"/>
            <a:chExt cx="4881790" cy="2316071"/>
          </a:xfrm>
        </p:grpSpPr>
        <p:sp>
          <p:nvSpPr>
            <p:cNvPr id="97" name="文本框 96"/>
            <p:cNvSpPr txBox="1"/>
            <p:nvPr/>
          </p:nvSpPr>
          <p:spPr>
            <a:xfrm>
              <a:off x="276475" y="1006419"/>
              <a:ext cx="2514510" cy="369332"/>
            </a:xfrm>
            <a:prstGeom prst="rect">
              <a:avLst/>
            </a:prstGeom>
            <a:noFill/>
          </p:spPr>
          <p:txBody>
            <a:bodyPr wrap="squar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1. Resource Constraints</a:t>
              </a:r>
            </a:p>
          </p:txBody>
        </p:sp>
        <p:sp>
          <p:nvSpPr>
            <p:cNvPr id="99" name="矩形 98"/>
            <p:cNvSpPr/>
            <p:nvPr/>
          </p:nvSpPr>
          <p:spPr>
            <a:xfrm>
              <a:off x="539169" y="1432398"/>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0" name="文本框 99"/>
                <p:cNvSpPr txBox="1"/>
                <p:nvPr/>
              </p:nvSpPr>
              <p:spPr>
                <a:xfrm>
                  <a:off x="864076" y="1342537"/>
                  <a:ext cx="4294189"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Computation(32-bit):</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or</a:t>
                  </a:r>
                  <a:r>
                    <a:rPr lang="en-US" altLang="zh-CN" sz="1200" dirty="0">
                      <a:latin typeface="Times New Roman" panose="02020603050405020304" pitchFamily="18" charset="0"/>
                      <a:cs typeface="Times New Roman" panose="02020603050405020304" pitchFamily="18" charset="0"/>
                    </a:rPr>
                    <a:t> (16-bit) </a:t>
                  </a:r>
                  <a14:m>
                    <m:oMath xmlns:m="http://schemas.openxmlformats.org/officeDocument/2006/math">
                      <m:r>
                        <a:rPr lang="en-US" altLang="zh-CN" sz="1200">
                          <a:latin typeface="Cambria Math" panose="02040503050406030204" pitchFamily="18" charset="0"/>
                          <a:cs typeface="Times New Roman" panose="02020603050405020304" pitchFamily="18" charset="0"/>
                        </a:rPr>
                        <m:t>5</m:t>
                      </m:r>
                      <m:r>
                        <a:rPr lang="en-US" altLang="zh-CN" sz="1200"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𝔻</m:t>
                      </m:r>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00" name="文本框 99"/>
                <p:cNvSpPr txBox="1">
                  <a:spLocks noRot="1" noChangeAspect="1" noMove="1" noResize="1" noEditPoints="1" noAdjustHandles="1" noChangeArrowheads="1" noChangeShapeType="1" noTextEdit="1"/>
                </p:cNvSpPr>
                <p:nvPr/>
              </p:nvSpPr>
              <p:spPr>
                <a:xfrm>
                  <a:off x="864076" y="1342537"/>
                  <a:ext cx="4294189" cy="369332"/>
                </a:xfrm>
                <a:prstGeom prst="rect">
                  <a:avLst/>
                </a:prstGeom>
                <a:blipFill>
                  <a:blip r:embed="rId10"/>
                  <a:stretch>
                    <a:fillRect b="-3279"/>
                  </a:stretch>
                </a:blipFill>
              </p:spPr>
              <p:txBody>
                <a:bodyPr/>
                <a:lstStyle/>
                <a:p>
                  <a:r>
                    <a:rPr lang="zh-CN" altLang="en-US">
                      <a:noFill/>
                    </a:rPr>
                    <a:t> </a:t>
                  </a:r>
                </a:p>
              </p:txBody>
            </p:sp>
          </mc:Fallback>
        </mc:AlternateContent>
        <p:sp>
          <p:nvSpPr>
            <p:cNvPr id="106" name="矩形 105"/>
            <p:cNvSpPr/>
            <p:nvPr/>
          </p:nvSpPr>
          <p:spPr>
            <a:xfrm>
              <a:off x="534444" y="2122394"/>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 name="矩形 107"/>
            <p:cNvSpPr/>
            <p:nvPr/>
          </p:nvSpPr>
          <p:spPr>
            <a:xfrm>
              <a:off x="539139" y="1786014"/>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 name="矩形 108"/>
            <p:cNvSpPr/>
            <p:nvPr/>
          </p:nvSpPr>
          <p:spPr>
            <a:xfrm>
              <a:off x="537856" y="2471291"/>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0" name="文本框 109"/>
                <p:cNvSpPr txBox="1"/>
                <p:nvPr/>
              </p:nvSpPr>
              <p:spPr>
                <a:xfrm>
                  <a:off x="831083" y="1676940"/>
                  <a:ext cx="3259547"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IFM buffer:</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cs typeface="Times New Roman" panose="02020603050405020304" pitchFamily="18" charset="0"/>
                        </a:rPr>
                        <m:t>𝐛𝐈</m:t>
                      </m:r>
                      <m:r>
                        <a:rPr lang="en-US" altLang="zh-CN" sz="1200" b="1">
                          <a:latin typeface="Cambria Math" panose="02040503050406030204" pitchFamily="18" charset="0"/>
                          <a:cs typeface="Times New Roman" panose="02020603050405020304" pitchFamily="18" charset="0"/>
                        </a:rPr>
                        <m:t>=</m:t>
                      </m:r>
                      <m:r>
                        <a:rPr lang="en-US" altLang="zh-CN" sz="1200" b="1">
                          <a:latin typeface="Cambria Math" panose="02040503050406030204" pitchFamily="18" charset="0"/>
                          <a:cs typeface="Times New Roman" panose="02020603050405020304" pitchFamily="18" charset="0"/>
                        </a:rPr>
                        <m:t>𝟐</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0" name="文本框 109"/>
                <p:cNvSpPr txBox="1">
                  <a:spLocks noRot="1" noChangeAspect="1" noMove="1" noResize="1" noEditPoints="1" noAdjustHandles="1" noChangeArrowheads="1" noChangeShapeType="1" noTextEdit="1"/>
                </p:cNvSpPr>
                <p:nvPr/>
              </p:nvSpPr>
              <p:spPr>
                <a:xfrm>
                  <a:off x="831083" y="1676940"/>
                  <a:ext cx="3259547" cy="369332"/>
                </a:xfrm>
                <a:prstGeom prst="rect">
                  <a:avLst/>
                </a:prstGeom>
                <a:blipFill>
                  <a:blip r:embed="rId11"/>
                  <a:stretch>
                    <a:fillRect l="-187"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827819" y="2028577"/>
                  <a:ext cx="3708323"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Weight buffer:</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cs typeface="Times New Roman" panose="02020603050405020304" pitchFamily="18" charset="0"/>
                        </a:rPr>
                        <m:t>𝐛𝐖</m:t>
                      </m:r>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𝟐</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𝒏</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𝒌</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𝒌</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1" name="文本框 110"/>
                <p:cNvSpPr txBox="1">
                  <a:spLocks noRot="1" noChangeAspect="1" noMove="1" noResize="1" noEditPoints="1" noAdjustHandles="1" noChangeArrowheads="1" noChangeShapeType="1" noTextEdit="1"/>
                </p:cNvSpPr>
                <p:nvPr/>
              </p:nvSpPr>
              <p:spPr>
                <a:xfrm>
                  <a:off x="827819" y="2028577"/>
                  <a:ext cx="3708323" cy="369332"/>
                </a:xfrm>
                <a:prstGeom prst="rect">
                  <a:avLst/>
                </a:prstGeom>
                <a:blipFill>
                  <a:blip r:embed="rId12"/>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p:cNvSpPr txBox="1"/>
                <p:nvPr/>
              </p:nvSpPr>
              <p:spPr>
                <a:xfrm>
                  <a:off x="831083" y="2398378"/>
                  <a:ext cx="3403817" cy="369332"/>
                </a:xfrm>
                <a:prstGeom prst="rect">
                  <a:avLst/>
                </a:prstGeom>
                <a:noFill/>
              </p:spPr>
              <p:txBody>
                <a:bodyPr wrap="none" rtlCol="0">
                  <a:spAutoFit/>
                </a:bodyPr>
                <a:lstStyle/>
                <a:p>
                  <a:pPr>
                    <a:lnSpc>
                      <a:spcPct val="150000"/>
                    </a:lnSpc>
                  </a:pPr>
                  <a:r>
                    <a:rPr lang="en-US" altLang="zh-CN" sz="1200" dirty="0">
                      <a:latin typeface="Times New Roman" panose="02020603050405020304" pitchFamily="18" charset="0"/>
                      <a:cs typeface="Times New Roman" panose="02020603050405020304" pitchFamily="18" charset="0"/>
                    </a:rPr>
                    <a:t>OFM buffer:</a:t>
                  </a:r>
                  <a:r>
                    <a:rPr lang="en-US" altLang="zh-CN" sz="1200" b="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cs typeface="Times New Roman" panose="02020603050405020304" pitchFamily="18" charset="0"/>
                        </a:rPr>
                        <m:t>𝐛𝐎</m:t>
                      </m:r>
                      <m:r>
                        <a:rPr lang="en-US" altLang="zh-CN" sz="1200" b="1">
                          <a:latin typeface="Cambria Math" panose="02040503050406030204" pitchFamily="18" charset="0"/>
                          <a:cs typeface="Times New Roman" panose="02020603050405020304" pitchFamily="18" charset="0"/>
                        </a:rPr>
                        <m:t>=</m:t>
                      </m:r>
                      <m:r>
                        <a:rPr lang="en-US" altLang="zh-CN" sz="1200" b="1">
                          <a:latin typeface="Cambria Math" panose="02040503050406030204" pitchFamily="18" charset="0"/>
                          <a:cs typeface="Times New Roman" panose="02020603050405020304" pitchFamily="18" charset="0"/>
                        </a:rPr>
                        <m:t>𝟐</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𝒓</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𝑻</m:t>
                          </m:r>
                        </m:e>
                        <m:sub>
                          <m:r>
                            <a:rPr lang="en-US" altLang="zh-CN" sz="1200" b="1" i="1">
                              <a:latin typeface="Cambria Math" panose="02040503050406030204" pitchFamily="18" charset="0"/>
                              <a:cs typeface="Times New Roman" panose="02020603050405020304" pitchFamily="18" charset="0"/>
                            </a:rPr>
                            <m:t>𝒄</m:t>
                          </m:r>
                        </m:sub>
                      </m:sSub>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𝟏𝟖</m:t>
                      </m:r>
                      <m:r>
                        <a:rPr lang="en-US" altLang="zh-CN" sz="1200" b="1" i="1">
                          <a:latin typeface="Cambria Math" panose="02040503050406030204" pitchFamily="18" charset="0"/>
                          <a:cs typeface="Times New Roman" panose="02020603050405020304" pitchFamily="18" charset="0"/>
                        </a:rPr>
                        <m:t>𝑲</m:t>
                      </m:r>
                      <m:r>
                        <a:rPr lang="en-US" altLang="zh-CN" sz="1200" b="1" i="1">
                          <a:latin typeface="Cambria Math" panose="02040503050406030204" pitchFamily="18" charset="0"/>
                          <a:cs typeface="Times New Roman" panose="02020603050405020304" pitchFamily="18" charset="0"/>
                        </a:rPr>
                        <m:t>)</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5" name="文本框 114"/>
                <p:cNvSpPr txBox="1">
                  <a:spLocks noRot="1" noChangeAspect="1" noMove="1" noResize="1" noEditPoints="1" noAdjustHandles="1" noChangeArrowheads="1" noChangeShapeType="1" noTextEdit="1"/>
                </p:cNvSpPr>
                <p:nvPr/>
              </p:nvSpPr>
              <p:spPr>
                <a:xfrm>
                  <a:off x="831083" y="2398378"/>
                  <a:ext cx="3403817" cy="369332"/>
                </a:xfrm>
                <a:prstGeom prst="rect">
                  <a:avLst/>
                </a:prstGeom>
                <a:blipFill>
                  <a:blip r:embed="rId13"/>
                  <a:stretch>
                    <a:fillRect l="-179"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831083" y="2640617"/>
                  <a:ext cx="1496948" cy="369332"/>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a:latin typeface="Cambria Math" panose="02040503050406030204" pitchFamily="18" charset="0"/>
                            <a:cs typeface="Times New Roman" panose="02020603050405020304" pitchFamily="18" charset="0"/>
                          </a:rPr>
                          <m:t>𝐛𝐈</m:t>
                        </m:r>
                        <m:r>
                          <a:rPr lang="en-US" altLang="zh-CN" sz="1200" b="1">
                            <a:latin typeface="Cambria Math" panose="02040503050406030204" pitchFamily="18" charset="0"/>
                            <a:cs typeface="Times New Roman" panose="02020603050405020304" pitchFamily="18" charset="0"/>
                          </a:rPr>
                          <m:t>+</m:t>
                        </m:r>
                        <m:r>
                          <a:rPr lang="en-US" altLang="zh-CN" sz="1200" b="1">
                            <a:latin typeface="Cambria Math" panose="02040503050406030204" pitchFamily="18" charset="0"/>
                            <a:cs typeface="Times New Roman" panose="02020603050405020304" pitchFamily="18" charset="0"/>
                          </a:rPr>
                          <m:t>𝐛𝐖</m:t>
                        </m:r>
                        <m:r>
                          <a:rPr lang="en-US" altLang="zh-CN" sz="1200" b="1">
                            <a:latin typeface="Cambria Math" panose="02040503050406030204" pitchFamily="18" charset="0"/>
                            <a:cs typeface="Times New Roman" panose="02020603050405020304" pitchFamily="18" charset="0"/>
                          </a:rPr>
                          <m:t>+</m:t>
                        </m:r>
                        <m:r>
                          <a:rPr lang="en-US" altLang="zh-CN" sz="1200" b="1">
                            <a:latin typeface="Cambria Math" panose="02040503050406030204" pitchFamily="18" charset="0"/>
                            <a:cs typeface="Times New Roman" panose="02020603050405020304" pitchFamily="18" charset="0"/>
                          </a:rPr>
                          <m:t>𝐛𝐎</m:t>
                        </m:r>
                        <m:r>
                          <a:rPr lang="en-US" altLang="zh-CN" sz="1200" b="1" i="1">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𝔹</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9" name="文本框 118"/>
                <p:cNvSpPr txBox="1">
                  <a:spLocks noRot="1" noChangeAspect="1" noMove="1" noResize="1" noEditPoints="1" noAdjustHandles="1" noChangeArrowheads="1" noChangeShapeType="1" noTextEdit="1"/>
                </p:cNvSpPr>
                <p:nvPr/>
              </p:nvSpPr>
              <p:spPr>
                <a:xfrm>
                  <a:off x="831083" y="2640617"/>
                  <a:ext cx="1496948" cy="369332"/>
                </a:xfrm>
                <a:prstGeom prst="rect">
                  <a:avLst/>
                </a:prstGeom>
                <a:blipFill>
                  <a:blip r:embed="rId14"/>
                  <a:stretch>
                    <a:fillRect/>
                  </a:stretch>
                </a:blipFill>
              </p:spPr>
              <p:txBody>
                <a:bodyPr/>
                <a:lstStyle/>
                <a:p>
                  <a:r>
                    <a:rPr lang="zh-CN" altLang="en-US">
                      <a:noFill/>
                    </a:rPr>
                    <a:t> </a:t>
                  </a:r>
                </a:p>
              </p:txBody>
            </p:sp>
          </mc:Fallback>
        </mc:AlternateContent>
        <p:grpSp>
          <p:nvGrpSpPr>
            <p:cNvPr id="133" name="组合 132"/>
            <p:cNvGrpSpPr/>
            <p:nvPr/>
          </p:nvGrpSpPr>
          <p:grpSpPr>
            <a:xfrm>
              <a:off x="569574" y="2908402"/>
              <a:ext cx="2400433" cy="414088"/>
              <a:chOff x="4109824" y="5828342"/>
              <a:chExt cx="2400433" cy="414088"/>
            </a:xfrm>
          </p:grpSpPr>
          <p:pic>
            <p:nvPicPr>
              <p:cNvPr id="136" name="图片 135"/>
              <p:cNvPicPr>
                <a:picLocks noChangeAspect="1"/>
              </p:cNvPicPr>
              <p:nvPr/>
            </p:nvPicPr>
            <p:blipFill>
              <a:blip r:embed="rId5"/>
              <a:stretch>
                <a:fillRect/>
              </a:stretch>
            </p:blipFill>
            <p:spPr>
              <a:xfrm>
                <a:off x="4109824" y="5907946"/>
                <a:ext cx="175770" cy="254880"/>
              </a:xfrm>
              <a:prstGeom prst="rect">
                <a:avLst/>
              </a:prstGeom>
            </p:spPr>
          </p:pic>
          <mc:AlternateContent xmlns:mc="http://schemas.openxmlformats.org/markup-compatibility/2006" xmlns:a14="http://schemas.microsoft.com/office/drawing/2010/main">
            <mc:Choice Requires="a14">
              <p:sp>
                <p:nvSpPr>
                  <p:cNvPr id="137" name="文本框 136"/>
                  <p:cNvSpPr txBox="1"/>
                  <p:nvPr/>
                </p:nvSpPr>
                <p:spPr>
                  <a:xfrm>
                    <a:off x="4361079" y="5828342"/>
                    <a:ext cx="2149178" cy="414088"/>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1">
                              <a:latin typeface="Cambria Math" panose="02040503050406030204" pitchFamily="18" charset="0"/>
                              <a:cs typeface="Times New Roman" panose="02020603050405020304" pitchFamily="18" charset="0"/>
                            </a:rPr>
                            <m:t>𝑩𝑰𝑻𝒔</m:t>
                          </m:r>
                          <m:r>
                            <a:rPr lang="en-US" altLang="zh-CN" sz="1200" b="1" i="1">
                              <a:latin typeface="Cambria Math" panose="02040503050406030204" pitchFamily="18" charset="0"/>
                              <a:cs typeface="Times New Roman" panose="02020603050405020304" pitchFamily="18" charset="0"/>
                            </a:rPr>
                            <m:t>×</m:t>
                          </m:r>
                          <m:d>
                            <m:dPr>
                              <m:ctrlPr>
                                <a:rPr lang="en-US" altLang="zh-CN" sz="1200" b="1" i="1">
                                  <a:latin typeface="Cambria Math" panose="02040503050406030204" pitchFamily="18" charset="0"/>
                                  <a:cs typeface="Times New Roman" panose="02020603050405020304" pitchFamily="18" charset="0"/>
                                </a:rPr>
                              </m:ctrlPr>
                            </m:dPr>
                            <m:e>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𝑰</m:t>
                                  </m:r>
                                </m:e>
                                <m:sub>
                                  <m:r>
                                    <a:rPr lang="en-US" altLang="zh-CN" sz="1200" b="1" i="1">
                                      <a:latin typeface="Cambria Math" panose="02040503050406030204" pitchFamily="18" charset="0"/>
                                      <a:cs typeface="Times New Roman" panose="02020603050405020304" pitchFamily="18" charset="0"/>
                                    </a:rPr>
                                    <m:t>𝒑</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𝑾</m:t>
                                  </m:r>
                                </m:e>
                                <m:sub>
                                  <m:r>
                                    <a:rPr lang="en-US" altLang="zh-CN" sz="1200" b="1" i="1">
                                      <a:latin typeface="Cambria Math" panose="02040503050406030204" pitchFamily="18" charset="0"/>
                                      <a:cs typeface="Times New Roman" panose="02020603050405020304" pitchFamily="18" charset="0"/>
                                    </a:rPr>
                                    <m:t>𝒑</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𝑶</m:t>
                                  </m:r>
                                </m:e>
                                <m:sub>
                                  <m:r>
                                    <a:rPr lang="en-US" altLang="zh-CN" sz="1200" b="1" i="1">
                                      <a:latin typeface="Cambria Math" panose="02040503050406030204" pitchFamily="18" charset="0"/>
                                      <a:cs typeface="Times New Roman" panose="02020603050405020304" pitchFamily="18" charset="0"/>
                                    </a:rPr>
                                    <m:t>𝒑</m:t>
                                  </m:r>
                                </m:sub>
                              </m:sSub>
                            </m:e>
                          </m:d>
                          <m:r>
                            <a:rPr lang="en-US" altLang="zh-CN" sz="1200" b="1" i="1">
                              <a:latin typeface="Cambria Math" panose="02040503050406030204" pitchFamily="18" charset="0"/>
                              <a:cs typeface="Times New Roman" panose="02020603050405020304" pitchFamily="18" charset="0"/>
                            </a:rPr>
                            <m:t>≤</m:t>
                          </m:r>
                          <m:r>
                            <a:rPr lang="zh-CN" altLang="en-US" sz="1200" b="1" i="1" dirty="0">
                              <a:solidFill>
                                <a:prstClr val="black"/>
                              </a:solidFill>
                              <a:latin typeface="Cambria Math" panose="02040503050406030204" pitchFamily="18" charset="0"/>
                              <a:cs typeface="Times New Roman" panose="02020603050405020304" pitchFamily="18" charset="0"/>
                            </a:rPr>
                            <m:t>𝕨</m:t>
                          </m:r>
                        </m:oMath>
                      </m:oMathPara>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137" name="文本框 136"/>
                  <p:cNvSpPr txBox="1">
                    <a:spLocks noRot="1" noChangeAspect="1" noMove="1" noResize="1" noEditPoints="1" noAdjustHandles="1" noChangeArrowheads="1" noChangeShapeType="1" noTextEdit="1"/>
                  </p:cNvSpPr>
                  <p:nvPr/>
                </p:nvSpPr>
                <p:spPr>
                  <a:xfrm>
                    <a:off x="4361079" y="5828342"/>
                    <a:ext cx="2149178" cy="414088"/>
                  </a:xfrm>
                  <a:prstGeom prst="rect">
                    <a:avLst/>
                  </a:prstGeom>
                  <a:blipFill>
                    <a:blip r:embed="rId15"/>
                    <a:stretch>
                      <a:fillRect/>
                    </a:stretch>
                  </a:blipFill>
                </p:spPr>
                <p:txBody>
                  <a:bodyPr/>
                  <a:lstStyle/>
                  <a:p>
                    <a:r>
                      <a:rPr lang="zh-CN" altLang="en-US">
                        <a:noFill/>
                      </a:rPr>
                      <a:t> </a:t>
                    </a:r>
                  </a:p>
                </p:txBody>
              </p:sp>
            </mc:Fallback>
          </mc:AlternateContent>
        </p:grpSp>
      </p:grpSp>
      <p:cxnSp>
        <p:nvCxnSpPr>
          <p:cNvPr id="8" name="直接连接符 7"/>
          <p:cNvCxnSpPr/>
          <p:nvPr/>
        </p:nvCxnSpPr>
        <p:spPr>
          <a:xfrm>
            <a:off x="1526710" y="3586480"/>
            <a:ext cx="9144000" cy="0"/>
          </a:xfrm>
          <a:prstGeom prst="line">
            <a:avLst/>
          </a:prstGeom>
          <a:ln w="9525"/>
        </p:spPr>
        <p:style>
          <a:lnRef idx="2">
            <a:schemeClr val="dk1"/>
          </a:lnRef>
          <a:fillRef idx="0">
            <a:schemeClr val="dk1"/>
          </a:fillRef>
          <a:effectRef idx="1">
            <a:schemeClr val="dk1"/>
          </a:effectRef>
          <a:fontRef idx="minor">
            <a:schemeClr val="tx1"/>
          </a:fontRef>
        </p:style>
      </p:cxnSp>
      <p:cxnSp>
        <p:nvCxnSpPr>
          <p:cNvPr id="138" name="直接连接符 137"/>
          <p:cNvCxnSpPr/>
          <p:nvPr/>
        </p:nvCxnSpPr>
        <p:spPr>
          <a:xfrm>
            <a:off x="6697503" y="1006454"/>
            <a:ext cx="0" cy="5577227"/>
          </a:xfrm>
          <a:prstGeom prst="line">
            <a:avLst/>
          </a:prstGeom>
          <a:ln w="9525"/>
        </p:spPr>
        <p:style>
          <a:lnRef idx="2">
            <a:schemeClr val="dk1"/>
          </a:lnRef>
          <a:fillRef idx="0">
            <a:schemeClr val="dk1"/>
          </a:fillRef>
          <a:effectRef idx="1">
            <a:schemeClr val="dk1"/>
          </a:effectRef>
          <a:fontRef idx="minor">
            <a:schemeClr val="tx1"/>
          </a:fontRef>
        </p:style>
      </p:cxnSp>
      <p:sp>
        <p:nvSpPr>
          <p:cNvPr id="140" name="文本框 139"/>
          <p:cNvSpPr txBox="1"/>
          <p:nvPr/>
        </p:nvSpPr>
        <p:spPr>
          <a:xfrm>
            <a:off x="6938461" y="3925346"/>
            <a:ext cx="3687374" cy="369332"/>
          </a:xfrm>
          <a:prstGeom prst="rect">
            <a:avLst/>
          </a:prstGeom>
          <a:noFill/>
        </p:spPr>
        <p:txBody>
          <a:bodyPr wrap="squar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4. Communication among Multiple FPGAs (XFER)</a:t>
            </a:r>
          </a:p>
        </p:txBody>
      </p:sp>
      <mc:AlternateContent xmlns:mc="http://schemas.openxmlformats.org/markup-compatibility/2006" xmlns:a14="http://schemas.microsoft.com/office/drawing/2010/main">
        <mc:Choice Requires="a14">
          <p:sp>
            <p:nvSpPr>
              <p:cNvPr id="182" name="文本框 181"/>
              <p:cNvSpPr txBox="1"/>
              <p:nvPr/>
            </p:nvSpPr>
            <p:spPr>
              <a:xfrm>
                <a:off x="6938461" y="6113133"/>
                <a:ext cx="3687374" cy="369332"/>
              </a:xfrm>
              <a:prstGeom prst="rect">
                <a:avLst/>
              </a:prstGeom>
              <a:noFill/>
            </p:spPr>
            <p:txBody>
              <a:bodyPr wrap="square" rtlCol="0">
                <a:spAutoFit/>
              </a:bodyPr>
              <a:lstStyle/>
              <a:p>
                <a:pPr>
                  <a:lnSpc>
                    <a:spcPct val="150000"/>
                  </a:lnSpc>
                </a:pPr>
                <a:r>
                  <a:rPr lang="en-US" altLang="zh-CN" sz="1200" b="1" dirty="0">
                    <a:latin typeface="Times New Roman" panose="02020603050405020304" pitchFamily="18" charset="0"/>
                    <a:cs typeface="Times New Roman" panose="02020603050405020304" pitchFamily="18" charset="0"/>
                  </a:rPr>
                  <a:t>Objective: </a:t>
                </a:r>
                <a14:m>
                  <m:oMath xmlns:m="http://schemas.openxmlformats.org/officeDocument/2006/math">
                    <m:r>
                      <a:rPr lang="en-US" altLang="zh-CN" sz="1200" b="1" i="1">
                        <a:latin typeface="Cambria Math" panose="02040503050406030204" pitchFamily="18" charset="0"/>
                        <a:cs typeface="Times New Roman" panose="02020603050405020304" pitchFamily="18" charset="0"/>
                      </a:rPr>
                      <m:t>𝒎𝒊𝒏</m:t>
                    </m:r>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𝑳𝒂𝒕</m:t>
                    </m:r>
                  </m:oMath>
                </a14:m>
                <a:endParaRPr lang="en-US" altLang="zh-CN" sz="1200" b="1" dirty="0">
                  <a:latin typeface="Times New Roman" panose="02020603050405020304" pitchFamily="18" charset="0"/>
                  <a:cs typeface="Times New Roman" panose="02020603050405020304" pitchFamily="18" charset="0"/>
                </a:endParaRPr>
              </a:p>
            </p:txBody>
          </p:sp>
        </mc:Choice>
        <mc:Fallback xmlns="">
          <p:sp>
            <p:nvSpPr>
              <p:cNvPr id="182" name="文本框 181"/>
              <p:cNvSpPr txBox="1">
                <a:spLocks noRot="1" noChangeAspect="1" noMove="1" noResize="1" noEditPoints="1" noAdjustHandles="1" noChangeArrowheads="1" noChangeShapeType="1" noTextEdit="1"/>
              </p:cNvSpPr>
              <p:nvPr/>
            </p:nvSpPr>
            <p:spPr>
              <a:xfrm>
                <a:off x="6938461" y="6113133"/>
                <a:ext cx="3687374" cy="369332"/>
              </a:xfrm>
              <a:prstGeom prst="rect">
                <a:avLst/>
              </a:prstGeom>
              <a:blipFill>
                <a:blip r:embed="rId16"/>
                <a:stretch>
                  <a:fillRect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371361" y="2139706"/>
                <a:ext cx="3155351" cy="394275"/>
              </a:xfrm>
              <a:prstGeom prst="rect">
                <a:avLst/>
              </a:prstGeom>
            </p:spPr>
            <p:txBody>
              <a:bodyPr wrap="none">
                <a:spAutoFit/>
              </a:bodyPr>
              <a:lstStyle/>
              <a:p>
                <a:pPr lvl="0">
                  <a:lnSpc>
                    <a:spcPct val="150000"/>
                  </a:lnSpc>
                </a:pPr>
                <a14:m>
                  <m:oMathPara xmlns:m="http://schemas.openxmlformats.org/officeDocument/2006/math">
                    <m:oMathParaPr>
                      <m:jc m:val="centerGroup"/>
                    </m:oMathParaPr>
                    <m:oMath xmlns:m="http://schemas.openxmlformats.org/officeDocument/2006/math">
                      <m:sSub>
                        <m:sSubPr>
                          <m:ctrlPr>
                            <a:rPr lang="en-US" altLang="zh-CN" sz="1200" b="1" i="1">
                              <a:solidFill>
                                <a:prstClr val="black"/>
                              </a:solidFill>
                              <a:latin typeface="Cambria Math" panose="02040503050406030204" pitchFamily="18" charset="0"/>
                              <a:cs typeface="Times New Roman" panose="02020603050405020304" pitchFamily="18" charset="0"/>
                            </a:rPr>
                          </m:ctrlPr>
                        </m:sSubPr>
                        <m:e>
                          <m:r>
                            <a:rPr lang="en-US" altLang="zh-CN" sz="1200" b="1" i="1">
                              <a:solidFill>
                                <a:prstClr val="black"/>
                              </a:solidFill>
                              <a:latin typeface="Cambria Math" panose="02040503050406030204" pitchFamily="18" charset="0"/>
                              <a:cs typeface="Times New Roman" panose="02020603050405020304" pitchFamily="18" charset="0"/>
                            </a:rPr>
                            <m:t>𝒕𝑾</m:t>
                          </m:r>
                        </m:e>
                        <m:sub>
                          <m:r>
                            <a:rPr lang="en-US" altLang="zh-CN" sz="1200" b="1" i="1">
                              <a:solidFill>
                                <a:prstClr val="black"/>
                              </a:solidFill>
                              <a:latin typeface="Cambria Math" panose="02040503050406030204" pitchFamily="18" charset="0"/>
                              <a:cs typeface="Times New Roman" panose="02020603050405020304" pitchFamily="18" charset="0"/>
                            </a:rPr>
                            <m:t>𝒎𝒆𝒎</m:t>
                          </m:r>
                        </m:sub>
                      </m:sSub>
                      <m:r>
                        <a:rPr lang="en-US" altLang="zh-CN" sz="1200" b="1">
                          <a:solidFill>
                            <a:prstClr val="black"/>
                          </a:solidFill>
                          <a:latin typeface="Cambria Math" panose="02040503050406030204" pitchFamily="18" charset="0"/>
                          <a:cs typeface="Times New Roman" panose="02020603050405020304" pitchFamily="18" charset="0"/>
                        </a:rPr>
                        <m:t>=</m:t>
                      </m:r>
                      <m:sSub>
                        <m:sSubPr>
                          <m:ctrlPr>
                            <a:rPr lang="en-US" altLang="zh-CN" sz="1200" b="1" i="1">
                              <a:solidFill>
                                <a:prstClr val="black"/>
                              </a:solidFill>
                              <a:latin typeface="Cambria Math" panose="02040503050406030204" pitchFamily="18" charset="0"/>
                              <a:cs typeface="Times New Roman" panose="02020603050405020304" pitchFamily="18" charset="0"/>
                            </a:rPr>
                          </m:ctrlPr>
                        </m:sSubPr>
                        <m:e>
                          <m:r>
                            <a:rPr lang="en-US" altLang="zh-CN" sz="1200" b="1" i="1">
                              <a:solidFill>
                                <a:prstClr val="black"/>
                              </a:solidFill>
                              <a:latin typeface="Cambria Math" panose="02040503050406030204" pitchFamily="18" charset="0"/>
                              <a:cs typeface="Times New Roman" panose="02020603050405020304" pitchFamily="18" charset="0"/>
                            </a:rPr>
                            <m:t>𝑻</m:t>
                          </m:r>
                        </m:e>
                        <m:sub>
                          <m:r>
                            <a:rPr lang="en-US" altLang="zh-CN" sz="1200" b="1" i="1">
                              <a:solidFill>
                                <a:prstClr val="black"/>
                              </a:solidFill>
                              <a:latin typeface="Cambria Math" panose="02040503050406030204" pitchFamily="18" charset="0"/>
                              <a:cs typeface="Times New Roman" panose="02020603050405020304" pitchFamily="18" charset="0"/>
                            </a:rPr>
                            <m:t>𝒎</m:t>
                          </m:r>
                        </m:sub>
                      </m:sSub>
                      <m:r>
                        <a:rPr lang="en-US" altLang="zh-CN" sz="1200" b="1" i="1">
                          <a:solidFill>
                            <a:prstClr val="black"/>
                          </a:solidFill>
                          <a:latin typeface="Cambria Math" panose="02040503050406030204" pitchFamily="18" charset="0"/>
                          <a:cs typeface="Times New Roman" panose="02020603050405020304" pitchFamily="18" charset="0"/>
                        </a:rPr>
                        <m:t>⋅</m:t>
                      </m:r>
                      <m:sSub>
                        <m:sSubPr>
                          <m:ctrlPr>
                            <a:rPr lang="en-US" altLang="zh-CN" sz="1200" b="1" i="1">
                              <a:solidFill>
                                <a:prstClr val="black"/>
                              </a:solidFill>
                              <a:latin typeface="Cambria Math" panose="02040503050406030204" pitchFamily="18" charset="0"/>
                              <a:cs typeface="Times New Roman" panose="02020603050405020304" pitchFamily="18" charset="0"/>
                            </a:rPr>
                          </m:ctrlPr>
                        </m:sSubPr>
                        <m:e>
                          <m:r>
                            <a:rPr lang="en-US" altLang="zh-CN" sz="1200" b="1" i="1">
                              <a:solidFill>
                                <a:prstClr val="black"/>
                              </a:solidFill>
                              <a:latin typeface="Cambria Math" panose="02040503050406030204" pitchFamily="18" charset="0"/>
                              <a:cs typeface="Times New Roman" panose="02020603050405020304" pitchFamily="18" charset="0"/>
                            </a:rPr>
                            <m:t>𝑻</m:t>
                          </m:r>
                        </m:e>
                        <m:sub>
                          <m:r>
                            <a:rPr lang="en-US" altLang="zh-CN" sz="1200" b="1" i="1">
                              <a:solidFill>
                                <a:prstClr val="black"/>
                              </a:solidFill>
                              <a:latin typeface="Cambria Math" panose="02040503050406030204" pitchFamily="18" charset="0"/>
                              <a:cs typeface="Times New Roman" panose="02020603050405020304" pitchFamily="18" charset="0"/>
                            </a:rPr>
                            <m:t>𝒏</m:t>
                          </m:r>
                        </m:sub>
                      </m:sSub>
                      <m:r>
                        <a:rPr lang="en-US" altLang="zh-CN" sz="1200" b="1" i="1">
                          <a:solidFill>
                            <a:prstClr val="black"/>
                          </a:solidFill>
                          <a:latin typeface="Cambria Math" panose="02040503050406030204" pitchFamily="18" charset="0"/>
                          <a:cs typeface="Times New Roman" panose="02020603050405020304" pitchFamily="18" charset="0"/>
                        </a:rPr>
                        <m:t>⋅</m:t>
                      </m:r>
                      <m:r>
                        <a:rPr lang="en-US" altLang="zh-CN" sz="1200" b="1" i="1">
                          <a:solidFill>
                            <a:prstClr val="black"/>
                          </a:solidFill>
                          <a:latin typeface="Cambria Math" panose="02040503050406030204" pitchFamily="18" charset="0"/>
                          <a:cs typeface="Times New Roman" panose="02020603050405020304" pitchFamily="18" charset="0"/>
                        </a:rPr>
                        <m:t>𝑲</m:t>
                      </m:r>
                      <m:r>
                        <a:rPr lang="en-US" altLang="zh-CN" sz="1200" b="1" i="1">
                          <a:solidFill>
                            <a:prstClr val="black"/>
                          </a:solidFill>
                          <a:latin typeface="Cambria Math" panose="02040503050406030204" pitchFamily="18" charset="0"/>
                          <a:cs typeface="Times New Roman" panose="02020603050405020304" pitchFamily="18" charset="0"/>
                        </a:rPr>
                        <m:t>⋅</m:t>
                      </m:r>
                      <m:r>
                        <a:rPr lang="en-US" altLang="zh-CN" sz="1200" b="1" i="1">
                          <a:solidFill>
                            <a:prstClr val="black"/>
                          </a:solidFill>
                          <a:latin typeface="Cambria Math" panose="02040503050406030204" pitchFamily="18" charset="0"/>
                          <a:cs typeface="Times New Roman" panose="02020603050405020304" pitchFamily="18" charset="0"/>
                        </a:rPr>
                        <m:t>𝑲</m:t>
                      </m:r>
                      <m:r>
                        <a:rPr lang="en-US" altLang="zh-CN" sz="1200" b="1" i="1">
                          <a:solidFill>
                            <a:prstClr val="black"/>
                          </a:solidFill>
                          <a:latin typeface="Cambria Math" panose="02040503050406030204" pitchFamily="18" charset="0"/>
                          <a:cs typeface="Times New Roman" panose="02020603050405020304" pitchFamily="18" charset="0"/>
                        </a:rPr>
                        <m:t>/(</m:t>
                      </m:r>
                      <m:sSub>
                        <m:sSubPr>
                          <m:ctrlPr>
                            <a:rPr lang="en-US" altLang="zh-CN" sz="1200" b="1" i="1">
                              <a:solidFill>
                                <a:prstClr val="black"/>
                              </a:solidFill>
                              <a:latin typeface="Cambria Math" panose="02040503050406030204" pitchFamily="18" charset="0"/>
                              <a:cs typeface="Times New Roman" panose="02020603050405020304" pitchFamily="18" charset="0"/>
                            </a:rPr>
                          </m:ctrlPr>
                        </m:sSubPr>
                        <m:e>
                          <m:r>
                            <a:rPr lang="en-US" altLang="zh-CN" sz="1200" b="1" i="1">
                              <a:solidFill>
                                <a:prstClr val="black"/>
                              </a:solidFill>
                              <a:latin typeface="Cambria Math" panose="02040503050406030204" pitchFamily="18" charset="0"/>
                              <a:cs typeface="Times New Roman" panose="02020603050405020304" pitchFamily="18" charset="0"/>
                            </a:rPr>
                            <m:t>𝑾</m:t>
                          </m:r>
                        </m:e>
                        <m:sub>
                          <m:r>
                            <a:rPr lang="en-US" altLang="zh-CN" sz="1200" b="1" i="1">
                              <a:solidFill>
                                <a:prstClr val="black"/>
                              </a:solidFill>
                              <a:latin typeface="Cambria Math" panose="02040503050406030204" pitchFamily="18" charset="0"/>
                              <a:cs typeface="Times New Roman" panose="02020603050405020304" pitchFamily="18" charset="0"/>
                            </a:rPr>
                            <m:t>𝒑</m:t>
                          </m:r>
                        </m:sub>
                      </m:sSub>
                      <m:r>
                        <a:rPr lang="en-US" altLang="zh-CN" sz="1200" b="1" i="1">
                          <a:solidFill>
                            <a:prstClr val="black"/>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𝒃</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𝒓</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𝒄</m:t>
                          </m:r>
                        </m:sub>
                      </m:sSub>
                      <m:r>
                        <a:rPr lang="en-US" altLang="zh-CN" sz="1200" b="1" i="1">
                          <a:solidFill>
                            <a:prstClr val="black"/>
                          </a:solidFill>
                          <a:latin typeface="Cambria Math" panose="02040503050406030204" pitchFamily="18" charset="0"/>
                          <a:cs typeface="Times New Roman" panose="02020603050405020304" pitchFamily="18" charset="0"/>
                        </a:rPr>
                        <m:t>)</m:t>
                      </m:r>
                    </m:oMath>
                  </m:oMathPara>
                </a14:m>
                <a:endParaRPr lang="zh-CN" altLang="en-US" sz="12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7371361" y="2139706"/>
                <a:ext cx="3155351" cy="394275"/>
              </a:xfrm>
              <a:prstGeom prst="rect">
                <a:avLst/>
              </a:prstGeom>
              <a:blipFill>
                <a:blip r:embed="rId17"/>
                <a:stretch>
                  <a:fillRect/>
                </a:stretch>
              </a:blipFill>
            </p:spPr>
            <p:txBody>
              <a:bodyPr/>
              <a:lstStyle/>
              <a:p>
                <a:r>
                  <a:rPr lang="zh-CN" altLang="en-US">
                    <a:noFill/>
                  </a:rPr>
                  <a:t> </a:t>
                </a:r>
              </a:p>
            </p:txBody>
          </p:sp>
        </mc:Fallback>
      </mc:AlternateContent>
      <p:pic>
        <p:nvPicPr>
          <p:cNvPr id="96" name="图片 95"/>
          <p:cNvPicPr>
            <a:picLocks noChangeAspect="1"/>
          </p:cNvPicPr>
          <p:nvPr/>
        </p:nvPicPr>
        <p:blipFill>
          <a:blip r:embed="rId5"/>
          <a:stretch>
            <a:fillRect/>
          </a:stretch>
        </p:blipFill>
        <p:spPr>
          <a:xfrm rot="5400000">
            <a:off x="7032864" y="5368468"/>
            <a:ext cx="175770" cy="254880"/>
          </a:xfrm>
          <a:prstGeom prst="rect">
            <a:avLst/>
          </a:prstGeom>
        </p:spPr>
      </p:pic>
      <p:sp>
        <p:nvSpPr>
          <p:cNvPr id="102" name="矩形 101"/>
          <p:cNvSpPr/>
          <p:nvPr/>
        </p:nvSpPr>
        <p:spPr>
          <a:xfrm>
            <a:off x="7303496" y="5383519"/>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03" name="图片 102"/>
          <p:cNvPicPr>
            <a:picLocks noChangeAspect="1"/>
          </p:cNvPicPr>
          <p:nvPr/>
        </p:nvPicPr>
        <p:blipFill>
          <a:blip r:embed="rId5"/>
          <a:stretch>
            <a:fillRect/>
          </a:stretch>
        </p:blipFill>
        <p:spPr>
          <a:xfrm rot="5400000">
            <a:off x="6978016" y="4453822"/>
            <a:ext cx="175770" cy="254880"/>
          </a:xfrm>
          <a:prstGeom prst="rect">
            <a:avLst/>
          </a:prstGeom>
        </p:spPr>
      </p:pic>
      <p:sp>
        <p:nvSpPr>
          <p:cNvPr id="105" name="矩形 104"/>
          <p:cNvSpPr/>
          <p:nvPr/>
        </p:nvSpPr>
        <p:spPr>
          <a:xfrm>
            <a:off x="7267829" y="4458068"/>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6" name="文本框 115"/>
              <p:cNvSpPr txBox="1"/>
              <p:nvPr/>
            </p:nvSpPr>
            <p:spPr>
              <a:xfrm>
                <a:off x="7367726" y="5585825"/>
                <a:ext cx="3227487" cy="418384"/>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𝒕𝑾</m:t>
                          </m:r>
                        </m:e>
                        <m:sub>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b>
                        <m:sup>
                          <m:r>
                            <a:rPr lang="en-US" altLang="zh-CN" sz="1200" b="1" i="1">
                              <a:solidFill>
                                <a:srgbClr val="C00000"/>
                              </a:solidFill>
                              <a:latin typeface="Cambria Math" panose="02040503050406030204" pitchFamily="18" charset="0"/>
                              <a:cs typeface="Times New Roman" panose="02020603050405020304" pitchFamily="18" charset="0"/>
                            </a:rPr>
                            <m:t>𝒊</m:t>
                          </m:r>
                        </m:sup>
                      </m:sSubSup>
                      <m:r>
                        <a:rPr lang="en-US" altLang="zh-CN" sz="1200" b="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𝒎</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𝒏</m:t>
                          </m:r>
                        </m:sub>
                      </m:sSub>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𝑾</m:t>
                          </m:r>
                        </m:e>
                        <m:sub>
                          <m:r>
                            <a:rPr lang="en-US" altLang="zh-CN" sz="1200" b="1" i="1">
                              <a:solidFill>
                                <a:srgbClr val="C00000"/>
                              </a:solidFill>
                              <a:latin typeface="Cambria Math" panose="02040503050406030204" pitchFamily="18" charset="0"/>
                              <a:cs typeface="Times New Roman" panose="02020603050405020304" pitchFamily="18" charset="0"/>
                            </a:rPr>
                            <m:t>𝒑</m:t>
                          </m:r>
                        </m:sub>
                        <m:sup>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p>
                      </m:sSubSup>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𝒃</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𝒓</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𝒄</m:t>
                          </m:r>
                        </m:sub>
                      </m:sSub>
                      <m:r>
                        <a:rPr lang="en-US" altLang="zh-CN" sz="1200" b="1" i="1">
                          <a:solidFill>
                            <a:srgbClr val="C00000"/>
                          </a:solidFill>
                          <a:latin typeface="Cambria Math" panose="02040503050406030204" pitchFamily="18" charset="0"/>
                          <a:cs typeface="Times New Roman" panose="02020603050405020304" pitchFamily="18" charset="0"/>
                        </a:rPr>
                        <m:t>)</m:t>
                      </m:r>
                    </m:oMath>
                  </m:oMathPara>
                </a14:m>
                <a:endParaRPr lang="zh-CN" altLang="en-US" sz="12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16" name="文本框 115"/>
              <p:cNvSpPr txBox="1">
                <a:spLocks noRot="1" noChangeAspect="1" noMove="1" noResize="1" noEditPoints="1" noAdjustHandles="1" noChangeArrowheads="1" noChangeShapeType="1" noTextEdit="1"/>
              </p:cNvSpPr>
              <p:nvPr/>
            </p:nvSpPr>
            <p:spPr>
              <a:xfrm>
                <a:off x="7367726" y="5585825"/>
                <a:ext cx="3227487" cy="418384"/>
              </a:xfrm>
              <a:prstGeom prst="rect">
                <a:avLst/>
              </a:prstGeom>
              <a:blipFill>
                <a:blip r:embed="rId18"/>
                <a:stretch>
                  <a:fillRect/>
                </a:stretch>
              </a:blipFill>
            </p:spPr>
            <p:txBody>
              <a:bodyPr/>
              <a:lstStyle/>
              <a:p>
                <a:r>
                  <a:rPr lang="zh-CN" altLang="en-US">
                    <a:noFill/>
                  </a:rPr>
                  <a:t> </a:t>
                </a:r>
              </a:p>
            </p:txBody>
          </p:sp>
        </mc:Fallback>
      </mc:AlternateContent>
      <p:sp>
        <p:nvSpPr>
          <p:cNvPr id="13" name="矩形 12"/>
          <p:cNvSpPr/>
          <p:nvPr/>
        </p:nvSpPr>
        <p:spPr>
          <a:xfrm>
            <a:off x="7620100" y="5365072"/>
            <a:ext cx="1321580" cy="276999"/>
          </a:xfrm>
          <a:prstGeom prst="rect">
            <a:avLst/>
          </a:prstGeom>
        </p:spPr>
        <p:txBody>
          <a:bodyPr wrap="none">
            <a:spAutoFit/>
          </a:bodyPr>
          <a:lstStyle/>
          <a:p>
            <a:r>
              <a:rPr lang="en-US" altLang="zh-CN" sz="1200" dirty="0">
                <a:solidFill>
                  <a:prstClr val="black"/>
                </a:solidFill>
                <a:latin typeface="Times New Roman" panose="02020603050405020304" pitchFamily="18" charset="0"/>
                <a:cs typeface="Times New Roman" panose="02020603050405020304" pitchFamily="18" charset="0"/>
              </a:rPr>
              <a:t>Transfer Weights:</a:t>
            </a:r>
            <a:endParaRPr lang="zh-CN" altLang="en-US" dirty="0"/>
          </a:p>
        </p:txBody>
      </p:sp>
      <p:sp>
        <p:nvSpPr>
          <p:cNvPr id="117" name="矩形 116"/>
          <p:cNvSpPr/>
          <p:nvPr/>
        </p:nvSpPr>
        <p:spPr>
          <a:xfrm>
            <a:off x="7580425" y="4420066"/>
            <a:ext cx="1056123" cy="276999"/>
          </a:xfrm>
          <a:prstGeom prst="rect">
            <a:avLst/>
          </a:prstGeom>
        </p:spPr>
        <p:txBody>
          <a:bodyPr wrap="none">
            <a:spAutoFit/>
          </a:bodyPr>
          <a:lstStyle/>
          <a:p>
            <a:r>
              <a:rPr lang="en-US" altLang="zh-CN" sz="1200" dirty="0">
                <a:solidFill>
                  <a:prstClr val="black"/>
                </a:solidFill>
                <a:latin typeface="Times New Roman" panose="02020603050405020304" pitchFamily="18" charset="0"/>
                <a:cs typeface="Times New Roman" panose="02020603050405020304" pitchFamily="18" charset="0"/>
              </a:rPr>
              <a:t>Transfer IFM:</a:t>
            </a:r>
            <a:endParaRPr lang="zh-CN" altLang="en-US" dirty="0"/>
          </a:p>
        </p:txBody>
      </p:sp>
      <mc:AlternateContent xmlns:mc="http://schemas.openxmlformats.org/markup-compatibility/2006" xmlns:a14="http://schemas.microsoft.com/office/drawing/2010/main">
        <mc:Choice Requires="a14">
          <p:sp>
            <p:nvSpPr>
              <p:cNvPr id="118" name="文本框 117"/>
              <p:cNvSpPr txBox="1"/>
              <p:nvPr/>
            </p:nvSpPr>
            <p:spPr>
              <a:xfrm>
                <a:off x="7403498" y="4742178"/>
                <a:ext cx="2529730" cy="419154"/>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𝒕𝑰</m:t>
                          </m:r>
                        </m:e>
                        <m:sub>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b>
                        <m:sup>
                          <m:r>
                            <a:rPr lang="en-US" altLang="zh-CN" sz="1200" b="1" i="1">
                              <a:solidFill>
                                <a:srgbClr val="C00000"/>
                              </a:solidFill>
                              <a:latin typeface="Cambria Math" panose="02040503050406030204" pitchFamily="18" charset="0"/>
                              <a:cs typeface="Times New Roman" panose="02020603050405020304" pitchFamily="18" charset="0"/>
                            </a:rPr>
                            <m:t>𝒊</m:t>
                          </m:r>
                        </m:sup>
                      </m:sSubSup>
                      <m:r>
                        <a:rPr lang="en-US" altLang="zh-CN" sz="1200" b="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𝒎</m:t>
                          </m:r>
                        </m:sub>
                      </m:sSub>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𝑻</m:t>
                          </m:r>
                        </m:e>
                        <m:sub>
                          <m:r>
                            <a:rPr lang="en-US" altLang="zh-CN" sz="1200" b="1" i="1">
                              <a:solidFill>
                                <a:srgbClr val="C00000"/>
                              </a:solidFill>
                              <a:latin typeface="Cambria Math" panose="02040503050406030204" pitchFamily="18" charset="0"/>
                              <a:cs typeface="Times New Roman" panose="02020603050405020304" pitchFamily="18" charset="0"/>
                            </a:rPr>
                            <m:t>𝒏</m:t>
                          </m:r>
                        </m:sub>
                      </m:sSub>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𝑲</m:t>
                      </m:r>
                      <m:r>
                        <a:rPr lang="en-US" altLang="zh-CN" sz="1200" b="1" i="1">
                          <a:solidFill>
                            <a:srgbClr val="C00000"/>
                          </a:solidFill>
                          <a:latin typeface="Cambria Math" panose="02040503050406030204" pitchFamily="18" charset="0"/>
                          <a:cs typeface="Times New Roman" panose="02020603050405020304" pitchFamily="18" charset="0"/>
                        </a:rPr>
                        <m:t>/(</m:t>
                      </m:r>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𝑰</m:t>
                          </m:r>
                        </m:e>
                        <m:sub>
                          <m:r>
                            <a:rPr lang="en-US" altLang="zh-CN" sz="1200" b="1" i="1">
                              <a:solidFill>
                                <a:srgbClr val="C00000"/>
                              </a:solidFill>
                              <a:latin typeface="Cambria Math" panose="02040503050406030204" pitchFamily="18" charset="0"/>
                              <a:cs typeface="Times New Roman" panose="02020603050405020304" pitchFamily="18" charset="0"/>
                            </a:rPr>
                            <m:t>𝒑</m:t>
                          </m:r>
                        </m:sub>
                        <m:sup>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p>
                      </m:sSubSup>
                      <m:r>
                        <a:rPr lang="en-US" altLang="zh-CN" sz="1200" b="1" i="1">
                          <a:solidFill>
                            <a:srgbClr val="C00000"/>
                          </a:solidFill>
                          <a:latin typeface="Cambria Math" panose="02040503050406030204" pitchFamily="18" charset="0"/>
                          <a:cs typeface="Times New Roman" panose="02020603050405020304" pitchFamily="18" charset="0"/>
                        </a:rPr>
                        <m:t>⋅</m:t>
                      </m:r>
                      <m:sSub>
                        <m:sSubPr>
                          <m:ctrlPr>
                            <a:rPr lang="en-US" altLang="zh-CN" sz="1200" b="1" i="1">
                              <a:solidFill>
                                <a:srgbClr val="C00000"/>
                              </a:solidFill>
                              <a:latin typeface="Cambria Math" panose="02040503050406030204" pitchFamily="18" charset="0"/>
                              <a:cs typeface="Times New Roman" panose="02020603050405020304" pitchFamily="18" charset="0"/>
                            </a:rPr>
                          </m:ctrlPr>
                        </m:sSubPr>
                        <m:e>
                          <m:r>
                            <a:rPr lang="en-US" altLang="zh-CN" sz="1200" b="1" i="1">
                              <a:solidFill>
                                <a:srgbClr val="C00000"/>
                              </a:solidFill>
                              <a:latin typeface="Cambria Math" panose="02040503050406030204" pitchFamily="18" charset="0"/>
                              <a:cs typeface="Times New Roman" panose="02020603050405020304" pitchFamily="18" charset="0"/>
                            </a:rPr>
                            <m:t>𝑷</m:t>
                          </m:r>
                        </m:e>
                        <m:sub>
                          <m:r>
                            <a:rPr lang="en-US" altLang="zh-CN" sz="1200" b="1" i="1">
                              <a:solidFill>
                                <a:srgbClr val="C00000"/>
                              </a:solidFill>
                              <a:latin typeface="Cambria Math" panose="02040503050406030204" pitchFamily="18" charset="0"/>
                              <a:cs typeface="Times New Roman" panose="02020603050405020304" pitchFamily="18" charset="0"/>
                            </a:rPr>
                            <m:t>𝒎</m:t>
                          </m:r>
                        </m:sub>
                      </m:sSub>
                      <m:r>
                        <a:rPr lang="en-US" altLang="zh-CN" sz="1200" b="1" i="1">
                          <a:solidFill>
                            <a:srgbClr val="C00000"/>
                          </a:solidFill>
                          <a:latin typeface="Cambria Math" panose="02040503050406030204" pitchFamily="18" charset="0"/>
                          <a:cs typeface="Times New Roman" panose="02020603050405020304" pitchFamily="18" charset="0"/>
                        </a:rPr>
                        <m:t>)</m:t>
                      </m:r>
                    </m:oMath>
                  </m:oMathPara>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18" name="文本框 117"/>
              <p:cNvSpPr txBox="1">
                <a:spLocks noRot="1" noChangeAspect="1" noMove="1" noResize="1" noEditPoints="1" noAdjustHandles="1" noChangeArrowheads="1" noChangeShapeType="1" noTextEdit="1"/>
              </p:cNvSpPr>
              <p:nvPr/>
            </p:nvSpPr>
            <p:spPr>
              <a:xfrm>
                <a:off x="7403498" y="4742178"/>
                <a:ext cx="2529730" cy="4191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p:cNvSpPr txBox="1"/>
              <p:nvPr/>
            </p:nvSpPr>
            <p:spPr>
              <a:xfrm>
                <a:off x="2820901" y="4509211"/>
                <a:ext cx="3866956" cy="932307"/>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200" b="1" i="1">
                          <a:latin typeface="Cambria Math" panose="02040503050406030204" pitchFamily="18" charset="0"/>
                          <a:cs typeface="Times New Roman" panose="02020603050405020304" pitchFamily="18" charset="0"/>
                        </a:rPr>
                        <m:t>𝑳𝒂</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m:t>
                          </m:r>
                        </m:e>
                        <m:sub>
                          <m:r>
                            <a:rPr lang="en-US" altLang="zh-CN" sz="1200" b="1" i="1">
                              <a:latin typeface="Cambria Math" panose="02040503050406030204" pitchFamily="18" charset="0"/>
                              <a:cs typeface="Times New Roman" panose="02020603050405020304" pitchFamily="18" charset="0"/>
                            </a:rPr>
                            <m:t>𝟏</m:t>
                          </m:r>
                        </m:sub>
                      </m:sSub>
                      <m:r>
                        <a:rPr lang="en-US" altLang="zh-CN" sz="1200" b="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𝒎𝒂𝒙</m:t>
                      </m:r>
                      <m:r>
                        <a:rPr lang="en-US" altLang="zh-CN" sz="1200" b="1" i="1">
                          <a:latin typeface="Cambria Math" panose="02040503050406030204" pitchFamily="18" charset="0"/>
                          <a:cs typeface="Times New Roman" panose="02020603050405020304" pitchFamily="18" charset="0"/>
                        </a:rPr>
                        <m:t>{</m:t>
                      </m:r>
                      <m:r>
                        <a:rPr lang="en-US" altLang="zh-CN" sz="1200" b="1" i="1">
                          <a:latin typeface="Cambria Math" panose="02040503050406030204" pitchFamily="18" charset="0"/>
                          <a:cs typeface="Times New Roman" panose="02020603050405020304" pitchFamily="18" charset="0"/>
                        </a:rPr>
                        <m:t>𝒕𝑪𝒐𝒎𝒑</m:t>
                      </m:r>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𝒕𝑰</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sSub>
                        <m:sSubPr>
                          <m:ctrlPr>
                            <a:rPr lang="en-US" altLang="zh-CN" sz="1200" b="1" i="1">
                              <a:latin typeface="Cambria Math" panose="02040503050406030204" pitchFamily="18" charset="0"/>
                              <a:cs typeface="Times New Roman" panose="02020603050405020304" pitchFamily="18" charset="0"/>
                            </a:rPr>
                          </m:ctrlPr>
                        </m:sSubPr>
                        <m:e>
                          <m:r>
                            <a:rPr lang="en-US" altLang="zh-CN" sz="1200" b="1" i="1">
                              <a:latin typeface="Cambria Math" panose="02040503050406030204" pitchFamily="18" charset="0"/>
                              <a:cs typeface="Times New Roman" panose="02020603050405020304" pitchFamily="18" charset="0"/>
                            </a:rPr>
                            <m:t>𝒕𝑾</m:t>
                          </m:r>
                        </m:e>
                        <m:sub>
                          <m:r>
                            <a:rPr lang="en-US" altLang="zh-CN" sz="1200" b="1" i="1">
                              <a:latin typeface="Cambria Math" panose="02040503050406030204" pitchFamily="18" charset="0"/>
                              <a:cs typeface="Times New Roman" panose="02020603050405020304" pitchFamily="18" charset="0"/>
                            </a:rPr>
                            <m:t>𝒎𝒆𝒎</m:t>
                          </m:r>
                        </m:sub>
                      </m:sSub>
                      <m:r>
                        <a:rPr lang="en-US" altLang="zh-CN" sz="1200" b="1" i="1">
                          <a:latin typeface="Cambria Math" panose="02040503050406030204" pitchFamily="18" charset="0"/>
                          <a:cs typeface="Times New Roman" panose="02020603050405020304" pitchFamily="18" charset="0"/>
                        </a:rPr>
                        <m:t>,</m:t>
                      </m:r>
                      <m:func>
                        <m:funcPr>
                          <m:ctrlPr>
                            <a:rPr lang="en-US" altLang="zh-CN" sz="1200" b="1" i="1">
                              <a:solidFill>
                                <a:srgbClr val="C00000"/>
                              </a:solidFill>
                              <a:latin typeface="Cambria Math" panose="02040503050406030204" pitchFamily="18" charset="0"/>
                              <a:cs typeface="Times New Roman" panose="02020603050405020304" pitchFamily="18" charset="0"/>
                            </a:rPr>
                          </m:ctrlPr>
                        </m:funcPr>
                        <m:fName>
                          <m:limLow>
                            <m:limLowPr>
                              <m:ctrlPr>
                                <a:rPr lang="en-US" altLang="zh-CN" sz="1200" b="1" i="1">
                                  <a:solidFill>
                                    <a:srgbClr val="C00000"/>
                                  </a:solidFill>
                                  <a:latin typeface="Cambria Math" panose="02040503050406030204" pitchFamily="18" charset="0"/>
                                  <a:cs typeface="Times New Roman" panose="02020603050405020304" pitchFamily="18" charset="0"/>
                                </a:rPr>
                              </m:ctrlPr>
                            </m:limLowPr>
                            <m:e>
                              <m:r>
                                <a:rPr lang="en-US" altLang="zh-CN" sz="1200" b="1">
                                  <a:solidFill>
                                    <a:srgbClr val="C00000"/>
                                  </a:solidFill>
                                  <a:latin typeface="Cambria Math" panose="02040503050406030204" pitchFamily="18" charset="0"/>
                                  <a:cs typeface="Times New Roman" panose="02020603050405020304" pitchFamily="18" charset="0"/>
                                </a:rPr>
                                <m:t>𝐦𝐚𝐱</m:t>
                              </m:r>
                            </m:e>
                            <m:lim>
                              <m:r>
                                <a:rPr lang="en-US" altLang="zh-CN" sz="1200" b="1">
                                  <a:solidFill>
                                    <a:srgbClr val="C00000"/>
                                  </a:solidFill>
                                  <a:latin typeface="Cambria Math" panose="02040503050406030204" pitchFamily="18" charset="0"/>
                                  <a:cs typeface="Times New Roman" panose="02020603050405020304" pitchFamily="18" charset="0"/>
                                </a:rPr>
                                <m:t>𝐢</m:t>
                              </m:r>
                              <m:r>
                                <a:rPr lang="en-US" altLang="zh-CN" sz="1200" b="1" i="1">
                                  <a:solidFill>
                                    <a:srgbClr val="C00000"/>
                                  </a:solidFill>
                                  <a:latin typeface="Cambria Math" panose="02040503050406030204" pitchFamily="18" charset="0"/>
                                  <a:cs typeface="Times New Roman" panose="02020603050405020304" pitchFamily="18" charset="0"/>
                                </a:rPr>
                                <m:t>∈</m:t>
                              </m:r>
                              <m:d>
                                <m:dPr>
                                  <m:begChr m:val="["/>
                                  <m:endChr m:val="]"/>
                                  <m:ctrlPr>
                                    <a:rPr lang="en-US" altLang="zh-CN" sz="1200" b="1" i="1">
                                      <a:solidFill>
                                        <a:srgbClr val="C00000"/>
                                      </a:solidFill>
                                      <a:latin typeface="Cambria Math" panose="02040503050406030204" pitchFamily="18" charset="0"/>
                                      <a:cs typeface="Times New Roman" panose="02020603050405020304" pitchFamily="18" charset="0"/>
                                    </a:rPr>
                                  </m:ctrlPr>
                                </m:dPr>
                                <m:e>
                                  <m:r>
                                    <a:rPr lang="en-US" altLang="zh-CN" sz="1200" b="1" i="1">
                                      <a:solidFill>
                                        <a:srgbClr val="C00000"/>
                                      </a:solidFill>
                                      <a:latin typeface="Cambria Math" panose="02040503050406030204" pitchFamily="18" charset="0"/>
                                      <a:cs typeface="Times New Roman" panose="02020603050405020304" pitchFamily="18" charset="0"/>
                                    </a:rPr>
                                    <m:t>𝟏</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𝑷</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𝟏</m:t>
                                  </m:r>
                                </m:e>
                              </m:d>
                            </m:lim>
                          </m:limLow>
                        </m:fName>
                        <m:e>
                          <m:d>
                            <m:dPr>
                              <m:begChr m:val="{"/>
                              <m:endChr m:val="}"/>
                              <m:ctrlPr>
                                <a:rPr lang="en-US" altLang="zh-CN" sz="1200" b="1" i="1">
                                  <a:solidFill>
                                    <a:srgbClr val="C00000"/>
                                  </a:solidFill>
                                  <a:latin typeface="Cambria Math" panose="02040503050406030204" pitchFamily="18" charset="0"/>
                                  <a:cs typeface="Times New Roman" panose="02020603050405020304" pitchFamily="18" charset="0"/>
                                </a:rPr>
                              </m:ctrlPr>
                            </m:dPr>
                            <m:e>
                              <m:r>
                                <a:rPr lang="en-US" altLang="zh-CN" sz="1200" b="1">
                                  <a:solidFill>
                                    <a:srgbClr val="C00000"/>
                                  </a:solidFill>
                                  <a:latin typeface="Cambria Math" panose="02040503050406030204" pitchFamily="18" charset="0"/>
                                  <a:cs typeface="Times New Roman" panose="02020603050405020304" pitchFamily="18" charset="0"/>
                                </a:rPr>
                                <m:t>𝐭</m:t>
                              </m:r>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a:solidFill>
                                        <a:srgbClr val="C00000"/>
                                      </a:solidFill>
                                      <a:latin typeface="Cambria Math" panose="02040503050406030204" pitchFamily="18" charset="0"/>
                                      <a:cs typeface="Times New Roman" panose="02020603050405020304" pitchFamily="18" charset="0"/>
                                    </a:rPr>
                                    <m:t>𝐖</m:t>
                                  </m:r>
                                </m:e>
                                <m:sub>
                                  <m:r>
                                    <a:rPr lang="en-US" altLang="zh-CN" sz="1200" b="1">
                                      <a:solidFill>
                                        <a:srgbClr val="C00000"/>
                                      </a:solidFill>
                                      <a:latin typeface="Cambria Math" panose="02040503050406030204" pitchFamily="18" charset="0"/>
                                      <a:cs typeface="Times New Roman" panose="02020603050405020304" pitchFamily="18" charset="0"/>
                                    </a:rPr>
                                    <m:t>𝐛𝟐𝐛</m:t>
                                  </m:r>
                                </m:sub>
                                <m:sup>
                                  <m:r>
                                    <a:rPr lang="en-US" altLang="zh-CN" sz="1200" b="1" i="1">
                                      <a:solidFill>
                                        <a:srgbClr val="C00000"/>
                                      </a:solidFill>
                                      <a:latin typeface="Cambria Math" panose="02040503050406030204" pitchFamily="18" charset="0"/>
                                      <a:cs typeface="Times New Roman" panose="02020603050405020304" pitchFamily="18" charset="0"/>
                                    </a:rPr>
                                    <m:t>𝒊</m:t>
                                  </m:r>
                                </m:sup>
                              </m:sSubSup>
                            </m:e>
                          </m:d>
                        </m:e>
                      </m:func>
                    </m:oMath>
                  </m:oMathPara>
                </a14:m>
                <a:endParaRPr lang="en-US" altLang="zh-CN" sz="1200" b="1" i="1" dirty="0">
                  <a:solidFill>
                    <a:srgbClr val="C00000"/>
                  </a:solidFill>
                  <a:latin typeface="Cambria Math" panose="02040503050406030204" pitchFamily="18" charset="0"/>
                  <a:cs typeface="Times New Roman" panose="02020603050405020304" pitchFamily="18" charset="0"/>
                </a:endParaRPr>
              </a:p>
              <a:p>
                <a:pPr>
                  <a:lnSpc>
                    <a:spcPct val="150000"/>
                  </a:lnSpc>
                </a:pPr>
                <a14:m>
                  <m:oMath xmlns:m="http://schemas.openxmlformats.org/officeDocument/2006/math">
                    <m:r>
                      <a:rPr lang="en-US" altLang="zh-CN" sz="1200" b="1">
                        <a:solidFill>
                          <a:srgbClr val="C00000"/>
                        </a:solidFill>
                        <a:latin typeface="Cambria Math" panose="02040503050406030204" pitchFamily="18" charset="0"/>
                        <a:cs typeface="Times New Roman" panose="02020603050405020304" pitchFamily="18" charset="0"/>
                      </a:rPr>
                      <m:t>,</m:t>
                    </m:r>
                    <m:func>
                      <m:funcPr>
                        <m:ctrlPr>
                          <a:rPr lang="en-US" altLang="zh-CN" sz="1200" b="1" i="1">
                            <a:solidFill>
                              <a:srgbClr val="C00000"/>
                            </a:solidFill>
                            <a:latin typeface="Cambria Math" panose="02040503050406030204" pitchFamily="18" charset="0"/>
                            <a:cs typeface="Times New Roman" panose="02020603050405020304" pitchFamily="18" charset="0"/>
                          </a:rPr>
                        </m:ctrlPr>
                      </m:funcPr>
                      <m:fName>
                        <m:limLow>
                          <m:limLowPr>
                            <m:ctrlPr>
                              <a:rPr lang="en-US" altLang="zh-CN" sz="1200" b="1" i="1">
                                <a:solidFill>
                                  <a:srgbClr val="C00000"/>
                                </a:solidFill>
                                <a:latin typeface="Cambria Math" panose="02040503050406030204" pitchFamily="18" charset="0"/>
                                <a:cs typeface="Times New Roman" panose="02020603050405020304" pitchFamily="18" charset="0"/>
                              </a:rPr>
                            </m:ctrlPr>
                          </m:limLowPr>
                          <m:e>
                            <m:r>
                              <a:rPr lang="en-US" altLang="zh-CN" sz="1200" b="1">
                                <a:solidFill>
                                  <a:srgbClr val="C00000"/>
                                </a:solidFill>
                                <a:latin typeface="Cambria Math" panose="02040503050406030204" pitchFamily="18" charset="0"/>
                                <a:cs typeface="Times New Roman" panose="02020603050405020304" pitchFamily="18" charset="0"/>
                              </a:rPr>
                              <m:t>𝐦𝐚𝐱</m:t>
                            </m:r>
                          </m:e>
                          <m:lim>
                            <m:r>
                              <a:rPr lang="en-US" altLang="zh-CN" sz="1200" b="1">
                                <a:solidFill>
                                  <a:srgbClr val="C00000"/>
                                </a:solidFill>
                                <a:latin typeface="Cambria Math" panose="02040503050406030204" pitchFamily="18" charset="0"/>
                                <a:cs typeface="Times New Roman" panose="02020603050405020304" pitchFamily="18" charset="0"/>
                              </a:rPr>
                              <m:t>𝐢</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𝟏</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𝑸</m:t>
                            </m:r>
                            <m:r>
                              <a:rPr lang="en-US" altLang="zh-CN" sz="1200" b="1" i="1">
                                <a:solidFill>
                                  <a:srgbClr val="C00000"/>
                                </a:solidFill>
                                <a:latin typeface="Cambria Math" panose="02040503050406030204" pitchFamily="18" charset="0"/>
                                <a:cs typeface="Times New Roman" panose="02020603050405020304" pitchFamily="18" charset="0"/>
                              </a:rPr>
                              <m:t>−</m:t>
                            </m:r>
                            <m:r>
                              <a:rPr lang="en-US" altLang="zh-CN" sz="1200" b="1" i="1">
                                <a:solidFill>
                                  <a:srgbClr val="C00000"/>
                                </a:solidFill>
                                <a:latin typeface="Cambria Math" panose="02040503050406030204" pitchFamily="18" charset="0"/>
                                <a:cs typeface="Times New Roman" panose="02020603050405020304" pitchFamily="18" charset="0"/>
                              </a:rPr>
                              <m:t>𝟏</m:t>
                            </m:r>
                            <m:r>
                              <a:rPr lang="en-US" altLang="zh-CN" sz="1200" b="1" i="1">
                                <a:solidFill>
                                  <a:srgbClr val="C00000"/>
                                </a:solidFill>
                                <a:latin typeface="Cambria Math" panose="02040503050406030204" pitchFamily="18" charset="0"/>
                                <a:cs typeface="Times New Roman" panose="02020603050405020304" pitchFamily="18" charset="0"/>
                              </a:rPr>
                              <m:t>]</m:t>
                            </m:r>
                          </m:lim>
                        </m:limLow>
                      </m:fName>
                      <m:e>
                        <m:r>
                          <a:rPr lang="en-US" altLang="zh-CN" sz="1200" b="1">
                            <a:solidFill>
                              <a:srgbClr val="C00000"/>
                            </a:solidFill>
                            <a:latin typeface="Cambria Math" panose="02040503050406030204" pitchFamily="18" charset="0"/>
                            <a:cs typeface="Times New Roman" panose="02020603050405020304" pitchFamily="18" charset="0"/>
                          </a:rPr>
                          <m:t>{</m:t>
                        </m:r>
                        <m:sSubSup>
                          <m:sSubSupPr>
                            <m:ctrlPr>
                              <a:rPr lang="en-US" altLang="zh-CN" sz="1200" b="1" i="1">
                                <a:solidFill>
                                  <a:srgbClr val="C00000"/>
                                </a:solidFill>
                                <a:latin typeface="Cambria Math" panose="02040503050406030204" pitchFamily="18" charset="0"/>
                                <a:cs typeface="Times New Roman" panose="02020603050405020304" pitchFamily="18" charset="0"/>
                              </a:rPr>
                            </m:ctrlPr>
                          </m:sSubSupPr>
                          <m:e>
                            <m:r>
                              <a:rPr lang="en-US" altLang="zh-CN" sz="1200" b="1" i="1">
                                <a:solidFill>
                                  <a:srgbClr val="C00000"/>
                                </a:solidFill>
                                <a:latin typeface="Cambria Math" panose="02040503050406030204" pitchFamily="18" charset="0"/>
                                <a:cs typeface="Times New Roman" panose="02020603050405020304" pitchFamily="18" charset="0"/>
                              </a:rPr>
                              <m:t>𝒕𝑰</m:t>
                            </m:r>
                          </m:e>
                          <m:sub>
                            <m:r>
                              <a:rPr lang="en-US" altLang="zh-CN" sz="1200" b="1" i="1">
                                <a:solidFill>
                                  <a:srgbClr val="C00000"/>
                                </a:solidFill>
                                <a:latin typeface="Cambria Math" panose="02040503050406030204" pitchFamily="18" charset="0"/>
                                <a:cs typeface="Times New Roman" panose="02020603050405020304" pitchFamily="18" charset="0"/>
                              </a:rPr>
                              <m:t>𝒃</m:t>
                            </m:r>
                            <m:r>
                              <a:rPr lang="en-US" altLang="zh-CN" sz="1200" b="1" i="1">
                                <a:solidFill>
                                  <a:srgbClr val="C00000"/>
                                </a:solidFill>
                                <a:latin typeface="Cambria Math" panose="02040503050406030204" pitchFamily="18" charset="0"/>
                                <a:cs typeface="Times New Roman" panose="02020603050405020304" pitchFamily="18" charset="0"/>
                              </a:rPr>
                              <m:t>𝟐</m:t>
                            </m:r>
                            <m:r>
                              <a:rPr lang="en-US" altLang="zh-CN" sz="1200" b="1" i="1">
                                <a:solidFill>
                                  <a:srgbClr val="C00000"/>
                                </a:solidFill>
                                <a:latin typeface="Cambria Math" panose="02040503050406030204" pitchFamily="18" charset="0"/>
                                <a:cs typeface="Times New Roman" panose="02020603050405020304" pitchFamily="18" charset="0"/>
                              </a:rPr>
                              <m:t>𝒃</m:t>
                            </m:r>
                          </m:sub>
                          <m:sup>
                            <m:r>
                              <a:rPr lang="en-US" altLang="zh-CN" sz="1200" b="1" i="1">
                                <a:solidFill>
                                  <a:srgbClr val="C00000"/>
                                </a:solidFill>
                                <a:latin typeface="Cambria Math" panose="02040503050406030204" pitchFamily="18" charset="0"/>
                                <a:cs typeface="Times New Roman" panose="02020603050405020304" pitchFamily="18" charset="0"/>
                              </a:rPr>
                              <m:t>𝒊</m:t>
                            </m:r>
                          </m:sup>
                        </m:sSubSup>
                        <m:r>
                          <a:rPr lang="en-US" altLang="zh-CN" sz="1200" b="1" i="1">
                            <a:solidFill>
                              <a:srgbClr val="C00000"/>
                            </a:solidFill>
                            <a:latin typeface="Cambria Math" panose="02040503050406030204" pitchFamily="18" charset="0"/>
                            <a:cs typeface="Times New Roman" panose="02020603050405020304" pitchFamily="18" charset="0"/>
                          </a:rPr>
                          <m:t>}</m:t>
                        </m:r>
                      </m:e>
                    </m:func>
                    <m:r>
                      <a:rPr lang="en-US" altLang="zh-CN" sz="1200" b="1">
                        <a:latin typeface="Cambria Math" panose="02040503050406030204" pitchFamily="18" charset="0"/>
                        <a:cs typeface="Times New Roman" panose="02020603050405020304" pitchFamily="18" charset="0"/>
                      </a:rPr>
                      <m:t>}</m:t>
                    </m:r>
                  </m:oMath>
                </a14:m>
                <a:r>
                  <a:rPr lang="zh-CN" altLang="en-US" sz="1200" b="1" dirty="0">
                    <a:latin typeface="Times New Roman" panose="02020603050405020304" pitchFamily="18" charset="0"/>
                    <a:cs typeface="Times New Roman" panose="02020603050405020304" pitchFamily="18" charset="0"/>
                  </a:rPr>
                  <a:t> </a:t>
                </a:r>
              </a:p>
            </p:txBody>
          </p:sp>
        </mc:Choice>
        <mc:Fallback xmlns="">
          <p:sp>
            <p:nvSpPr>
              <p:cNvPr id="120" name="文本框 119"/>
              <p:cNvSpPr txBox="1">
                <a:spLocks noRot="1" noChangeAspect="1" noMove="1" noResize="1" noEditPoints="1" noAdjustHandles="1" noChangeArrowheads="1" noChangeShapeType="1" noTextEdit="1"/>
              </p:cNvSpPr>
              <p:nvPr/>
            </p:nvSpPr>
            <p:spPr>
              <a:xfrm>
                <a:off x="2820901" y="4509211"/>
                <a:ext cx="3866956" cy="932307"/>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824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0"/>
            <a:ext cx="12191999" cy="5633357"/>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smtClean="0">
                <a:solidFill>
                  <a:srgbClr val="002142"/>
                </a:solidFill>
              </a:rPr>
              <a:t>R</a:t>
            </a:r>
            <a:r>
              <a:rPr lang="en-US" altLang="zh-CN" sz="4000" dirty="0" smtClean="0">
                <a:solidFill>
                  <a:srgbClr val="002142"/>
                </a:solidFill>
              </a:rPr>
              <a:t>esults</a:t>
            </a:r>
            <a:endParaRPr lang="en-US" sz="3200" dirty="0">
              <a:solidFill>
                <a:srgbClr val="002142"/>
              </a:solidFill>
            </a:endParaRPr>
          </a:p>
        </p:txBody>
      </p:sp>
    </p:spTree>
    <p:extLst>
      <p:ext uri="{BB962C8B-B14F-4D97-AF65-F5344CB8AC3E}">
        <p14:creationId xmlns:p14="http://schemas.microsoft.com/office/powerpoint/2010/main" val="1704786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726" y="1054792"/>
            <a:ext cx="3026662" cy="1720212"/>
          </a:xfrm>
          <a:prstGeom prst="rect">
            <a:avLst/>
          </a:prstGeom>
        </p:spPr>
      </p:pic>
      <p:sp>
        <p:nvSpPr>
          <p:cNvPr id="16" name="文本框 15"/>
          <p:cNvSpPr txBox="1"/>
          <p:nvPr/>
        </p:nvSpPr>
        <p:spPr>
          <a:xfrm>
            <a:off x="7733901" y="1117405"/>
            <a:ext cx="2729722" cy="1477328"/>
          </a:xfrm>
          <a:prstGeom prst="rect">
            <a:avLst/>
          </a:prstGeom>
          <a:noFill/>
        </p:spPr>
        <p:txBody>
          <a:bodyPr wrap="none" rtlCol="0">
            <a:spAutoFit/>
          </a:bodyPr>
          <a:lstStyle/>
          <a:p>
            <a:r>
              <a:rPr lang="en-US" altLang="zh-CN" b="1" dirty="0"/>
              <a:t>Testbed:</a:t>
            </a:r>
          </a:p>
          <a:p>
            <a:r>
              <a:rPr lang="en-US" altLang="zh-CN" i="1" dirty="0"/>
              <a:t>CNN:</a:t>
            </a:r>
            <a:r>
              <a:rPr lang="en-US" altLang="zh-CN" dirty="0"/>
              <a:t> </a:t>
            </a:r>
            <a:r>
              <a:rPr lang="en-US" altLang="zh-CN" dirty="0" err="1"/>
              <a:t>AlexNet</a:t>
            </a:r>
            <a:endParaRPr lang="en-US" altLang="zh-CN" dirty="0"/>
          </a:p>
          <a:p>
            <a:endParaRPr lang="en-US" altLang="zh-CN" dirty="0"/>
          </a:p>
          <a:p>
            <a:r>
              <a:rPr lang="en-US" altLang="zh-CN" i="1" dirty="0"/>
              <a:t>FPGA: </a:t>
            </a:r>
            <a:r>
              <a:rPr lang="en-US" altLang="zh-CN" dirty="0"/>
              <a:t>Xilinx ZUC102 FPGAs</a:t>
            </a:r>
            <a:br>
              <a:rPr lang="en-US" altLang="zh-CN" dirty="0"/>
            </a:br>
            <a:r>
              <a:rPr lang="en-US" altLang="zh-CN" dirty="0"/>
              <a:t>connected by SFP+ Links</a:t>
            </a:r>
          </a:p>
        </p:txBody>
      </p:sp>
      <p:grpSp>
        <p:nvGrpSpPr>
          <p:cNvPr id="6" name="组合 5"/>
          <p:cNvGrpSpPr/>
          <p:nvPr/>
        </p:nvGrpSpPr>
        <p:grpSpPr>
          <a:xfrm>
            <a:off x="1722262" y="3597032"/>
            <a:ext cx="7359362" cy="2773024"/>
            <a:chOff x="488372" y="3001878"/>
            <a:chExt cx="9812483" cy="3697365"/>
          </a:xfrm>
        </p:grpSpPr>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72" y="3001878"/>
              <a:ext cx="9812483" cy="3697365"/>
            </a:xfrm>
            <a:prstGeom prst="rect">
              <a:avLst/>
            </a:prstGeom>
          </p:spPr>
        </p:pic>
        <p:sp>
          <p:nvSpPr>
            <p:cNvPr id="5" name="矩形 4"/>
            <p:cNvSpPr/>
            <p:nvPr/>
          </p:nvSpPr>
          <p:spPr>
            <a:xfrm>
              <a:off x="8347364" y="3103418"/>
              <a:ext cx="1392382"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50" b="1" dirty="0">
                  <a:solidFill>
                    <a:schemeClr val="tx1"/>
                  </a:solidFill>
                </a:rPr>
                <a:t>XFER</a:t>
              </a:r>
              <a:endParaRPr lang="zh-CN" altLang="en-US" sz="1350" b="1" dirty="0">
                <a:solidFill>
                  <a:schemeClr val="tx1"/>
                </a:solidFill>
              </a:endParaRPr>
            </a:p>
          </p:txBody>
        </p:sp>
      </p:grpSp>
      <p:sp>
        <p:nvSpPr>
          <p:cNvPr id="7" name="椭圆 6"/>
          <p:cNvSpPr/>
          <p:nvPr/>
        </p:nvSpPr>
        <p:spPr>
          <a:xfrm>
            <a:off x="8189769" y="5834496"/>
            <a:ext cx="353291" cy="2182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sp>
        <p:nvSpPr>
          <p:cNvPr id="21" name="文本框 20"/>
          <p:cNvSpPr txBox="1"/>
          <p:nvPr/>
        </p:nvSpPr>
        <p:spPr>
          <a:xfrm>
            <a:off x="9241567" y="5099293"/>
            <a:ext cx="1315040" cy="120032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b="1" dirty="0">
                <a:solidFill>
                  <a:srgbClr val="C00000"/>
                </a:solidFill>
              </a:rPr>
              <a:t>Lowest</a:t>
            </a:r>
          </a:p>
          <a:p>
            <a:pPr algn="ctr"/>
            <a:r>
              <a:rPr lang="en-US" altLang="zh-CN" b="1" dirty="0">
                <a:solidFill>
                  <a:srgbClr val="C00000"/>
                </a:solidFill>
              </a:rPr>
              <a:t>Latency</a:t>
            </a:r>
          </a:p>
          <a:p>
            <a:pPr algn="ctr"/>
            <a:r>
              <a:rPr lang="en-US" altLang="zh-CN" dirty="0"/>
              <a:t>among all </a:t>
            </a:r>
          </a:p>
          <a:p>
            <a:pPr algn="ctr"/>
            <a:r>
              <a:rPr lang="en-US" altLang="zh-CN" dirty="0"/>
              <a:t>competitors</a:t>
            </a:r>
            <a:endParaRPr lang="zh-CN" altLang="en-US" dirty="0"/>
          </a:p>
        </p:txBody>
      </p:sp>
      <p:sp>
        <p:nvSpPr>
          <p:cNvPr id="22" name="文本框 21"/>
          <p:cNvSpPr txBox="1"/>
          <p:nvPr/>
        </p:nvSpPr>
        <p:spPr>
          <a:xfrm>
            <a:off x="2357864" y="3288723"/>
            <a:ext cx="6179512" cy="300082"/>
          </a:xfrm>
          <a:prstGeom prst="rect">
            <a:avLst/>
          </a:prstGeom>
          <a:noFill/>
        </p:spPr>
        <p:txBody>
          <a:bodyPr wrap="none" rtlCol="0">
            <a:spAutoFit/>
          </a:bodyPr>
          <a:lstStyle/>
          <a:p>
            <a:r>
              <a:rPr lang="en-US" altLang="zh-CN" sz="1350" dirty="0"/>
              <a:t>Comparison results of </a:t>
            </a:r>
            <a:r>
              <a:rPr lang="en-US" altLang="zh-CN" sz="1350" b="1" dirty="0"/>
              <a:t>XFER</a:t>
            </a:r>
            <a:r>
              <a:rPr lang="en-US" altLang="zh-CN" sz="1350" dirty="0"/>
              <a:t> with comparisons to </a:t>
            </a:r>
            <a:r>
              <a:rPr lang="en-US" altLang="zh-CN" sz="1350" b="1" dirty="0"/>
              <a:t>GPUs</a:t>
            </a:r>
            <a:r>
              <a:rPr lang="en-US" altLang="zh-CN" sz="1350" dirty="0"/>
              <a:t> and the </a:t>
            </a:r>
            <a:r>
              <a:rPr lang="en-US" altLang="zh-CN" sz="1350" b="1" dirty="0"/>
              <a:t>existing FPGA designs</a:t>
            </a:r>
            <a:endParaRPr lang="zh-CN" altLang="en-US" b="1" dirty="0"/>
          </a:p>
        </p:txBody>
      </p:sp>
      <p:sp>
        <p:nvSpPr>
          <p:cNvPr id="11"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Comparison with Existing Designs and GPU Platforms</a:t>
            </a:r>
          </a:p>
        </p:txBody>
      </p:sp>
      <p:sp>
        <p:nvSpPr>
          <p:cNvPr id="12" name="灯片编号占位符 1"/>
          <p:cNvSpPr>
            <a:spLocks noGrp="1"/>
          </p:cNvSpPr>
          <p:nvPr>
            <p:ph type="sldNum" sz="quarter" idx="12"/>
          </p:nvPr>
        </p:nvSpPr>
        <p:spPr>
          <a:xfrm>
            <a:off x="10089029" y="6366144"/>
            <a:ext cx="387616" cy="365125"/>
          </a:xfrm>
        </p:spPr>
        <p:txBody>
          <a:bodyPr/>
          <a:lstStyle/>
          <a:p>
            <a:r>
              <a:rPr lang="en-US" dirty="0" smtClean="0"/>
              <a:t>31</a:t>
            </a:r>
            <a:endParaRPr lang="en-US" dirty="0"/>
          </a:p>
        </p:txBody>
      </p:sp>
    </p:spTree>
    <p:extLst>
      <p:ext uri="{BB962C8B-B14F-4D97-AF65-F5344CB8AC3E}">
        <p14:creationId xmlns:p14="http://schemas.microsoft.com/office/powerpoint/2010/main" val="35135562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22615" y="1190082"/>
            <a:ext cx="4918003" cy="4810668"/>
            <a:chOff x="298614" y="1190082"/>
            <a:chExt cx="4146674" cy="4056173"/>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19" y="1467081"/>
              <a:ext cx="4109269" cy="3779174"/>
            </a:xfrm>
            <a:prstGeom prst="rect">
              <a:avLst/>
            </a:prstGeom>
          </p:spPr>
        </p:pic>
        <p:sp>
          <p:nvSpPr>
            <p:cNvPr id="11" name="文本框 10"/>
            <p:cNvSpPr txBox="1"/>
            <p:nvPr/>
          </p:nvSpPr>
          <p:spPr>
            <a:xfrm>
              <a:off x="298614" y="1190082"/>
              <a:ext cx="3566039" cy="253018"/>
            </a:xfrm>
            <a:prstGeom prst="rect">
              <a:avLst/>
            </a:prstGeom>
            <a:noFill/>
          </p:spPr>
          <p:txBody>
            <a:bodyPr wrap="none" rtlCol="0">
              <a:spAutoFit/>
            </a:bodyPr>
            <a:lstStyle/>
            <a:p>
              <a:r>
                <a:rPr lang="en-US" altLang="zh-CN" sz="1350" dirty="0"/>
                <a:t>Comparison results of </a:t>
              </a:r>
              <a:r>
                <a:rPr lang="en-US" altLang="zh-CN" sz="1350" b="1" dirty="0"/>
                <a:t>XFER</a:t>
              </a:r>
              <a:r>
                <a:rPr lang="en-US" altLang="zh-CN" sz="1350" dirty="0"/>
                <a:t> with SOTA single FPGA design</a:t>
              </a:r>
              <a:endParaRPr lang="zh-CN" altLang="en-US" b="1" dirty="0"/>
            </a:p>
          </p:txBody>
        </p:sp>
        <p:sp>
          <p:nvSpPr>
            <p:cNvPr id="12" name="椭圆 11"/>
            <p:cNvSpPr/>
            <p:nvPr/>
          </p:nvSpPr>
          <p:spPr>
            <a:xfrm>
              <a:off x="2113610" y="4316268"/>
              <a:ext cx="489317" cy="2182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sp>
          <p:nvSpPr>
            <p:cNvPr id="14" name="椭圆 13"/>
            <p:cNvSpPr/>
            <p:nvPr/>
          </p:nvSpPr>
          <p:spPr>
            <a:xfrm>
              <a:off x="3761435" y="4321463"/>
              <a:ext cx="489317" cy="2182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grpSp>
      <p:sp>
        <p:nvSpPr>
          <p:cNvPr id="15" name="文本框 14"/>
          <p:cNvSpPr txBox="1"/>
          <p:nvPr/>
        </p:nvSpPr>
        <p:spPr>
          <a:xfrm>
            <a:off x="7565048" y="2733628"/>
            <a:ext cx="2583840"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en-US" altLang="zh-CN" b="1" dirty="0">
                <a:solidFill>
                  <a:srgbClr val="C00000"/>
                </a:solidFill>
              </a:rPr>
              <a:t>Achieve Super-Linear Speedup</a:t>
            </a:r>
            <a:br>
              <a:rPr lang="en-US" altLang="zh-CN" b="1" dirty="0">
                <a:solidFill>
                  <a:srgbClr val="C00000"/>
                </a:solidFill>
              </a:rPr>
            </a:br>
            <a:r>
              <a:rPr lang="en-US" altLang="zh-CN" dirty="0">
                <a:solidFill>
                  <a:schemeClr val="tx1"/>
                </a:solidFill>
              </a:rPr>
              <a:t>for both 32-bits and 16-bits implementations</a:t>
            </a:r>
            <a:endParaRPr lang="zh-CN" altLang="en-US" dirty="0">
              <a:solidFill>
                <a:schemeClr val="tx1"/>
              </a:solidFill>
            </a:endParaRPr>
          </a:p>
        </p:txBody>
      </p:sp>
      <p:sp>
        <p:nvSpPr>
          <p:cNvPr id="8"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Comparison with Single-FPGA Design on ZCU102 Boards</a:t>
            </a:r>
          </a:p>
        </p:txBody>
      </p:sp>
      <p:sp>
        <p:nvSpPr>
          <p:cNvPr id="10" name="灯片编号占位符 1"/>
          <p:cNvSpPr>
            <a:spLocks noGrp="1"/>
          </p:cNvSpPr>
          <p:nvPr>
            <p:ph type="sldNum" sz="quarter" idx="12"/>
          </p:nvPr>
        </p:nvSpPr>
        <p:spPr>
          <a:xfrm>
            <a:off x="10089029" y="6366144"/>
            <a:ext cx="387616" cy="365125"/>
          </a:xfrm>
        </p:spPr>
        <p:txBody>
          <a:bodyPr/>
          <a:lstStyle/>
          <a:p>
            <a:r>
              <a:rPr lang="en-US" dirty="0" smtClean="0"/>
              <a:t>32</a:t>
            </a:r>
            <a:endParaRPr lang="en-US" dirty="0"/>
          </a:p>
        </p:txBody>
      </p:sp>
    </p:spTree>
    <p:extLst>
      <p:ext uri="{BB962C8B-B14F-4D97-AF65-F5344CB8AC3E}">
        <p14:creationId xmlns:p14="http://schemas.microsoft.com/office/powerpoint/2010/main" val="23079822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670610" y="4510814"/>
            <a:ext cx="8783703" cy="1417519"/>
          </a:xfrm>
          <a:prstGeom prst="rect">
            <a:avLst/>
          </a:prstGeom>
        </p:spPr>
      </p:pic>
      <p:sp>
        <p:nvSpPr>
          <p:cNvPr id="4" name="灯片编号占位符 3"/>
          <p:cNvSpPr>
            <a:spLocks noGrp="1"/>
          </p:cNvSpPr>
          <p:nvPr>
            <p:ph type="sldNum" sz="quarter" idx="12"/>
          </p:nvPr>
        </p:nvSpPr>
        <p:spPr/>
        <p:txBody>
          <a:bodyPr/>
          <a:lstStyle/>
          <a:p>
            <a:fld id="{C0769ECE-14F6-B44C-AB5F-842EA3B12E22}" type="slidenum">
              <a:rPr lang="en-US" smtClean="0"/>
              <a:pPr/>
              <a:t>37</a:t>
            </a:fld>
            <a:endParaRPr lang="en-US" dirty="0"/>
          </a:p>
        </p:txBody>
      </p:sp>
      <p:sp>
        <p:nvSpPr>
          <p:cNvPr id="7"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2400" dirty="0"/>
              <a:t>Model Accuracy Evaluation</a:t>
            </a:r>
          </a:p>
        </p:txBody>
      </p:sp>
      <p:pic>
        <p:nvPicPr>
          <p:cNvPr id="9" name="图片 8"/>
          <p:cNvPicPr>
            <a:picLocks noChangeAspect="1"/>
          </p:cNvPicPr>
          <p:nvPr/>
        </p:nvPicPr>
        <p:blipFill>
          <a:blip r:embed="rId3"/>
          <a:stretch>
            <a:fillRect/>
          </a:stretch>
        </p:blipFill>
        <p:spPr>
          <a:xfrm>
            <a:off x="1812678" y="985525"/>
            <a:ext cx="4356626" cy="2237186"/>
          </a:xfrm>
          <a:prstGeom prst="rect">
            <a:avLst/>
          </a:prstGeom>
        </p:spPr>
      </p:pic>
      <p:sp>
        <p:nvSpPr>
          <p:cNvPr id="10" name="文本框 9"/>
          <p:cNvSpPr txBox="1"/>
          <p:nvPr/>
        </p:nvSpPr>
        <p:spPr>
          <a:xfrm>
            <a:off x="6599848" y="1325710"/>
            <a:ext cx="3725252" cy="138499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nSpc>
                <a:spcPct val="150000"/>
              </a:lnSpc>
              <a:buFont typeface="Arial" panose="020B0604020202020204" pitchFamily="34" charset="0"/>
              <a:buChar char="•"/>
            </a:pPr>
            <a:r>
              <a:rPr lang="en-US" altLang="zh-CN" sz="1400" dirty="0"/>
              <a:t>Ours: average deviation is </a:t>
            </a:r>
            <a:r>
              <a:rPr lang="en-US" altLang="zh-CN" sz="1400" b="1" dirty="0">
                <a:solidFill>
                  <a:srgbClr val="C00000"/>
                </a:solidFill>
              </a:rPr>
              <a:t>only 2.53%</a:t>
            </a:r>
          </a:p>
          <a:p>
            <a:pPr marL="285750" indent="-285750">
              <a:lnSpc>
                <a:spcPct val="150000"/>
              </a:lnSpc>
              <a:buFont typeface="Arial" panose="020B0604020202020204" pitchFamily="34" charset="0"/>
              <a:buChar char="•"/>
            </a:pPr>
            <a:r>
              <a:rPr lang="en-US" altLang="zh-CN" sz="1400" dirty="0">
                <a:solidFill>
                  <a:schemeClr val="tx1"/>
                </a:solidFill>
              </a:rPr>
              <a:t>Existing model:  </a:t>
            </a:r>
            <a:r>
              <a:rPr lang="en-US" altLang="zh-CN" sz="1400" dirty="0"/>
              <a:t>deviation is </a:t>
            </a:r>
            <a:r>
              <a:rPr lang="en-US" altLang="zh-CN" sz="1400" b="1" dirty="0">
                <a:solidFill>
                  <a:srgbClr val="C00000"/>
                </a:solidFill>
              </a:rPr>
              <a:t>up to 45.47%</a:t>
            </a:r>
          </a:p>
          <a:p>
            <a:pPr marL="285750" indent="-285750">
              <a:lnSpc>
                <a:spcPct val="150000"/>
              </a:lnSpc>
              <a:buFont typeface="Arial" panose="020B0604020202020204" pitchFamily="34" charset="0"/>
              <a:buChar char="•"/>
            </a:pPr>
            <a:r>
              <a:rPr lang="en-US" altLang="zh-CN" sz="1400" dirty="0">
                <a:solidFill>
                  <a:schemeClr val="tx1"/>
                </a:solidFill>
              </a:rPr>
              <a:t>We can accurately estimate performance of </a:t>
            </a:r>
            <a:r>
              <a:rPr lang="en-US" altLang="zh-CN" sz="1400" b="1" dirty="0">
                <a:solidFill>
                  <a:srgbClr val="C00000"/>
                </a:solidFill>
              </a:rPr>
              <a:t>multiple FPGAs</a:t>
            </a:r>
          </a:p>
        </p:txBody>
      </p:sp>
      <p:grpSp>
        <p:nvGrpSpPr>
          <p:cNvPr id="19" name="组合 18"/>
          <p:cNvGrpSpPr/>
          <p:nvPr/>
        </p:nvGrpSpPr>
        <p:grpSpPr>
          <a:xfrm>
            <a:off x="5914062" y="4969588"/>
            <a:ext cx="647700" cy="729356"/>
            <a:chOff x="4343400" y="4432300"/>
            <a:chExt cx="647700" cy="729356"/>
          </a:xfrm>
        </p:grpSpPr>
        <p:sp>
          <p:nvSpPr>
            <p:cNvPr id="13" name="椭圆 12"/>
            <p:cNvSpPr/>
            <p:nvPr/>
          </p:nvSpPr>
          <p:spPr>
            <a:xfrm>
              <a:off x="4343400" y="4432300"/>
              <a:ext cx="647700" cy="249984"/>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椭圆 13"/>
            <p:cNvSpPr/>
            <p:nvPr/>
          </p:nvSpPr>
          <p:spPr>
            <a:xfrm>
              <a:off x="4343400" y="4911672"/>
              <a:ext cx="647700" cy="249984"/>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5774362" y="5203251"/>
            <a:ext cx="4756150" cy="694907"/>
            <a:chOff x="4203700" y="4665962"/>
            <a:chExt cx="4756150" cy="694907"/>
          </a:xfrm>
        </p:grpSpPr>
        <p:sp>
          <p:nvSpPr>
            <p:cNvPr id="15" name="矩形 14"/>
            <p:cNvSpPr/>
            <p:nvPr/>
          </p:nvSpPr>
          <p:spPr>
            <a:xfrm>
              <a:off x="4203700" y="4682284"/>
              <a:ext cx="939800" cy="229388"/>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p:cNvSpPr/>
            <p:nvPr/>
          </p:nvSpPr>
          <p:spPr>
            <a:xfrm>
              <a:off x="4203700" y="5131481"/>
              <a:ext cx="939800" cy="229388"/>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p:cNvSpPr/>
            <p:nvPr/>
          </p:nvSpPr>
          <p:spPr>
            <a:xfrm>
              <a:off x="8020050" y="4665962"/>
              <a:ext cx="939800" cy="229388"/>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矩形 17"/>
            <p:cNvSpPr/>
            <p:nvPr/>
          </p:nvSpPr>
          <p:spPr>
            <a:xfrm>
              <a:off x="8020050" y="5115159"/>
              <a:ext cx="939800" cy="229388"/>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1524000" y="3991962"/>
            <a:ext cx="9144000" cy="41549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en-US" altLang="zh-CN" sz="1400" b="1" dirty="0"/>
              <a:t>Performance Bottleneck Detection and Alleviation using the proposed model</a:t>
            </a:r>
            <a:endParaRPr lang="en-US" altLang="zh-CN" sz="1400" b="1" dirty="0">
              <a:solidFill>
                <a:srgbClr val="C00000"/>
              </a:solidFill>
            </a:endParaRPr>
          </a:p>
        </p:txBody>
      </p:sp>
    </p:spTree>
    <p:extLst>
      <p:ext uri="{BB962C8B-B14F-4D97-AF65-F5344CB8AC3E}">
        <p14:creationId xmlns:p14="http://schemas.microsoft.com/office/powerpoint/2010/main" val="7104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38</a:t>
            </a:fld>
            <a:endParaRPr 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401" y="1111719"/>
            <a:ext cx="1338197" cy="1338197"/>
          </a:xfrm>
          <a:prstGeom prst="rect">
            <a:avLst/>
          </a:prstGeom>
        </p:spPr>
      </p:pic>
      <p:sp>
        <p:nvSpPr>
          <p:cNvPr id="7" name="矩形 6"/>
          <p:cNvSpPr/>
          <p:nvPr/>
        </p:nvSpPr>
        <p:spPr>
          <a:xfrm>
            <a:off x="4886479" y="1852747"/>
            <a:ext cx="4610814" cy="369332"/>
          </a:xfrm>
          <a:prstGeom prst="rect">
            <a:avLst/>
          </a:prstGeom>
        </p:spPr>
        <p:txBody>
          <a:bodyPr wrap="none">
            <a:spAutoFit/>
          </a:bodyPr>
          <a:lstStyle/>
          <a:p>
            <a:r>
              <a:rPr lang="zh-CN" altLang="en-US" b="1" dirty="0"/>
              <a:t>https://github.com/PITT-JZ-COOP/XFER_FPGA</a:t>
            </a:r>
          </a:p>
        </p:txBody>
      </p:sp>
      <p:sp>
        <p:nvSpPr>
          <p:cNvPr id="8" name="矩形 7"/>
          <p:cNvSpPr/>
          <p:nvPr/>
        </p:nvSpPr>
        <p:spPr>
          <a:xfrm>
            <a:off x="4886479" y="2826387"/>
            <a:ext cx="2375202" cy="2169825"/>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b="1" dirty="0"/>
              <a:t>P</a:t>
            </a:r>
            <a:r>
              <a:rPr lang="zh-CN" altLang="en-US" b="1" dirty="0"/>
              <a:t>erformance </a:t>
            </a:r>
            <a:r>
              <a:rPr lang="en-US" altLang="zh-CN" b="1" dirty="0"/>
              <a:t>M</a:t>
            </a:r>
            <a:r>
              <a:rPr lang="zh-CN" altLang="en-US" b="1" dirty="0"/>
              <a:t>odel</a:t>
            </a:r>
            <a:endParaRPr lang="en-US" altLang="zh-CN" b="1" dirty="0"/>
          </a:p>
          <a:p>
            <a:pPr marL="285750" indent="-285750">
              <a:lnSpc>
                <a:spcPct val="150000"/>
              </a:lnSpc>
              <a:buFont typeface="Arial" panose="020B0604020202020204" pitchFamily="34" charset="0"/>
              <a:buChar char="•"/>
            </a:pPr>
            <a:r>
              <a:rPr lang="en-US" altLang="zh-CN" b="1" dirty="0"/>
              <a:t>XFER Design</a:t>
            </a:r>
          </a:p>
          <a:p>
            <a:pPr marL="742950" lvl="1" indent="-285750">
              <a:lnSpc>
                <a:spcPct val="150000"/>
              </a:lnSpc>
              <a:buFont typeface="Arial" panose="020B0604020202020204" pitchFamily="34" charset="0"/>
              <a:buChar char="•"/>
            </a:pPr>
            <a:r>
              <a:rPr lang="en-US" altLang="zh-CN" dirty="0"/>
              <a:t>HLS</a:t>
            </a:r>
          </a:p>
          <a:p>
            <a:pPr marL="742950" lvl="1" indent="-285750">
              <a:lnSpc>
                <a:spcPct val="150000"/>
              </a:lnSpc>
              <a:buFont typeface="Arial" panose="020B0604020202020204" pitchFamily="34" charset="0"/>
              <a:buChar char="•"/>
            </a:pPr>
            <a:r>
              <a:rPr lang="en-US" altLang="zh-CN" dirty="0"/>
              <a:t>SDK</a:t>
            </a:r>
          </a:p>
          <a:p>
            <a:pPr marL="742950" lvl="1" indent="-285750">
              <a:lnSpc>
                <a:spcPct val="150000"/>
              </a:lnSpc>
              <a:buFont typeface="Arial" panose="020B0604020202020204" pitchFamily="34" charset="0"/>
              <a:buChar char="•"/>
            </a:pPr>
            <a:r>
              <a:rPr lang="en-US" altLang="zh-CN" dirty="0" err="1"/>
              <a:t>Vivado_project</a:t>
            </a:r>
            <a:endParaRPr lang="zh-CN" altLang="en-US" dirty="0"/>
          </a:p>
        </p:txBody>
      </p:sp>
      <p:pic>
        <p:nvPicPr>
          <p:cNvPr id="2053" name="Picture 5" descr="https://api.qr-code-generator.com/v1/create?access-token=EBephxedmZHs9OWzR2Kbv-125ifulLI1LemyW4NO2hwWifAzpHadEVcOq-OkFtNz&amp;qr_code_pattern=&amp;frame_name=qrcg-scan-me-bottom-frame&amp;qr_code_text=https%3A%2F%2Fwww.example.com&amp;frame_text=Scan+me&amp;frame_icon_name=mobile&amp;frame_color=%23000000&amp;background_color=%23FFFFFF&amp;foreground_color=%23000000&amp;qr_code_logo=&amp;marker_left_template=version1&amp;marker_right_template=version1&amp;marker_bottom_template=version1&amp;image_format=PNG&amp;image_width=1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823" y="2895850"/>
            <a:ext cx="1657350" cy="20574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998755" y="1154582"/>
            <a:ext cx="4386262" cy="610569"/>
          </a:xfrm>
          <a:prstGeom prst="rect">
            <a:avLst/>
          </a:prstGeom>
          <a:noFill/>
        </p:spPr>
        <p:txBody>
          <a:bodyPr vert="horz" lIns="91440" tIns="45720" rIns="91440" bIns="45720" rtlCol="0" anchor="ctr">
            <a:normAutofit fontScale="62500" lnSpcReduction="20000"/>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a:solidFill>
                  <a:srgbClr val="002142"/>
                </a:solidFill>
              </a:rPr>
              <a:t>Open Source</a:t>
            </a:r>
          </a:p>
        </p:txBody>
      </p:sp>
    </p:spTree>
    <p:extLst>
      <p:ext uri="{BB962C8B-B14F-4D97-AF65-F5344CB8AC3E}">
        <p14:creationId xmlns:p14="http://schemas.microsoft.com/office/powerpoint/2010/main" val="35448627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3</a:t>
            </a:fld>
            <a:endParaRPr lang="en-US"/>
          </a:p>
        </p:txBody>
      </p:sp>
      <p:sp>
        <p:nvSpPr>
          <p:cNvPr id="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Storage </a:t>
            </a:r>
            <a:r>
              <a:rPr lang="en-US" altLang="zh-CN" sz="3200" dirty="0"/>
              <a:t>Demand &gt; Supply</a:t>
            </a:r>
            <a:endParaRPr lang="zh-CN" altLang="en-US" sz="3200" dirty="0"/>
          </a:p>
        </p:txBody>
      </p:sp>
      <p:sp>
        <p:nvSpPr>
          <p:cNvPr id="14" name="Rectangle 7">
            <a:extLst>
              <a:ext uri="{FF2B5EF4-FFF2-40B4-BE49-F238E27FC236}">
                <a16:creationId xmlns:a16="http://schemas.microsoft.com/office/drawing/2014/main" id="{0ECE8F40-99F5-4EAA-8F85-E6CF30260522}"/>
              </a:ext>
            </a:extLst>
          </p:cNvPr>
          <p:cNvSpPr>
            <a:spLocks noChangeArrowheads="1"/>
          </p:cNvSpPr>
          <p:nvPr/>
        </p:nvSpPr>
        <p:spPr bwMode="auto">
          <a:xfrm>
            <a:off x="49155" y="5179851"/>
            <a:ext cx="76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000" b="0" dirty="0" smtClean="0">
                <a:solidFill>
                  <a:schemeClr val="tx1"/>
                </a:solidFill>
              </a:rPr>
              <a:t>[ref.1] </a:t>
            </a:r>
            <a:r>
              <a:rPr lang="en-US" altLang="en-US" sz="1000" b="0" dirty="0">
                <a:solidFill>
                  <a:schemeClr val="tx1"/>
                </a:solidFill>
              </a:rPr>
              <a:t>Xu, Xiaowei, et al. "Scaling for edge inference of </a:t>
            </a:r>
            <a:r>
              <a:rPr lang="en-US" altLang="en-US" sz="1000" b="0" dirty="0" smtClean="0">
                <a:solidFill>
                  <a:schemeClr val="tx1"/>
                </a:solidFill>
              </a:rPr>
              <a:t>deep neural </a:t>
            </a:r>
            <a:r>
              <a:rPr lang="en-US" altLang="en-US" sz="1000" b="0" dirty="0">
                <a:solidFill>
                  <a:schemeClr val="tx1"/>
                </a:solidFill>
              </a:rPr>
              <a:t>networks." Nature Electronics 1.4 (2018): 216.</a:t>
            </a:r>
          </a:p>
          <a:p>
            <a:pPr>
              <a:spcBef>
                <a:spcPct val="0"/>
              </a:spcBef>
              <a:buFontTx/>
              <a:buNone/>
            </a:pPr>
            <a:r>
              <a:rPr lang="en-US" altLang="en-US" sz="1000" b="0" dirty="0" smtClean="0">
                <a:solidFill>
                  <a:schemeClr val="tx1"/>
                </a:solidFill>
              </a:rPr>
              <a:t>[ref.2] </a:t>
            </a:r>
            <a:r>
              <a:rPr lang="en-US" altLang="en-US" sz="1000" b="0" dirty="0">
                <a:solidFill>
                  <a:schemeClr val="tx1"/>
                </a:solidFill>
              </a:rPr>
              <a:t>Sutter, H. The free lunch is over: A fundamental turn toward concurrency in software. Dr Dobb</a:t>
            </a:r>
            <a:r>
              <a:rPr lang="ja-JP" altLang="en-US" sz="1000" b="0" dirty="0">
                <a:solidFill>
                  <a:schemeClr val="tx1"/>
                </a:solidFill>
              </a:rPr>
              <a:t>’</a:t>
            </a:r>
            <a:r>
              <a:rPr lang="en-US" altLang="ja-JP" sz="1000" b="0" dirty="0">
                <a:solidFill>
                  <a:schemeClr val="tx1"/>
                </a:solidFill>
              </a:rPr>
              <a:t>s J. 30, 202–210. </a:t>
            </a:r>
          </a:p>
        </p:txBody>
      </p:sp>
      <p:grpSp>
        <p:nvGrpSpPr>
          <p:cNvPr id="3" name="组合 2"/>
          <p:cNvGrpSpPr/>
          <p:nvPr/>
        </p:nvGrpSpPr>
        <p:grpSpPr>
          <a:xfrm>
            <a:off x="152578" y="1035390"/>
            <a:ext cx="5818236" cy="2959667"/>
            <a:chOff x="152578" y="1035390"/>
            <a:chExt cx="5818236" cy="2959667"/>
          </a:xfrm>
        </p:grpSpPr>
        <p:sp>
          <p:nvSpPr>
            <p:cNvPr id="17" name="矩形 16"/>
            <p:cNvSpPr/>
            <p:nvPr/>
          </p:nvSpPr>
          <p:spPr>
            <a:xfrm>
              <a:off x="152578" y="1035390"/>
              <a:ext cx="5818236" cy="2959667"/>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Rectangle 23">
              <a:extLst>
                <a:ext uri="{FF2B5EF4-FFF2-40B4-BE49-F238E27FC236}">
                  <a16:creationId xmlns:a16="http://schemas.microsoft.com/office/drawing/2014/main" id="{D4829449-4738-4D40-B2F5-8143D95F965A}"/>
                </a:ext>
              </a:extLst>
            </p:cNvPr>
            <p:cNvSpPr>
              <a:spLocks noChangeArrowheads="1"/>
            </p:cNvSpPr>
            <p:nvPr/>
          </p:nvSpPr>
          <p:spPr bwMode="auto">
            <a:xfrm>
              <a:off x="152578" y="3608485"/>
              <a:ext cx="5776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Number of DNN parameters increases exponentially</a:t>
              </a:r>
              <a:endParaRPr lang="en-US" altLang="en-US" sz="1600" b="0" dirty="0">
                <a:solidFill>
                  <a:schemeClr val="tx1"/>
                </a:solidFill>
                <a:cs typeface="Calibri" panose="020F0502020204030204" pitchFamily="34" charset="0"/>
              </a:endParaRPr>
            </a:p>
          </p:txBody>
        </p:sp>
        <p:pic>
          <p:nvPicPr>
            <p:cNvPr id="15" name="Picture 2">
              <a:extLst>
                <a:ext uri="{FF2B5EF4-FFF2-40B4-BE49-F238E27FC236}">
                  <a16:creationId xmlns:a16="http://schemas.microsoft.com/office/drawing/2014/main" id="{3046A4B8-B2E8-4DA8-91D3-16FFBEAC689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8306" y="1190446"/>
              <a:ext cx="5625409" cy="24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6118623" y="2147030"/>
            <a:ext cx="5818236" cy="2959667"/>
            <a:chOff x="6118623" y="2147030"/>
            <a:chExt cx="5818236" cy="2959667"/>
          </a:xfrm>
        </p:grpSpPr>
        <p:sp>
          <p:nvSpPr>
            <p:cNvPr id="18" name="矩形 17"/>
            <p:cNvSpPr/>
            <p:nvPr/>
          </p:nvSpPr>
          <p:spPr>
            <a:xfrm>
              <a:off x="6118623" y="2147030"/>
              <a:ext cx="5818236" cy="2959667"/>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Rectangle 24">
              <a:extLst>
                <a:ext uri="{FF2B5EF4-FFF2-40B4-BE49-F238E27FC236}">
                  <a16:creationId xmlns:a16="http://schemas.microsoft.com/office/drawing/2014/main" id="{8044C411-B4F7-48E1-AA33-83C16A66B87C}"/>
                </a:ext>
              </a:extLst>
            </p:cNvPr>
            <p:cNvSpPr>
              <a:spLocks noChangeArrowheads="1"/>
            </p:cNvSpPr>
            <p:nvPr/>
          </p:nvSpPr>
          <p:spPr bwMode="auto">
            <a:xfrm>
              <a:off x="6132967" y="4660453"/>
              <a:ext cx="56141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Energy efficiency of memory almost stops increasing </a:t>
              </a:r>
              <a:endParaRPr lang="en-US" altLang="en-US" sz="1600" b="0" dirty="0">
                <a:solidFill>
                  <a:schemeClr val="tx1"/>
                </a:solidFill>
                <a:cs typeface="Calibri" panose="020F0502020204030204" pitchFamily="34" charset="0"/>
              </a:endParaRPr>
            </a:p>
          </p:txBody>
        </p:sp>
        <p:pic>
          <p:nvPicPr>
            <p:cNvPr id="16" name="Picture 5">
              <a:extLst>
                <a:ext uri="{FF2B5EF4-FFF2-40B4-BE49-F238E27FC236}">
                  <a16:creationId xmlns:a16="http://schemas.microsoft.com/office/drawing/2014/main" id="{BF594179-848F-45DB-A4A0-383231E796B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132967" y="2179687"/>
              <a:ext cx="5596862" cy="248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478043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39</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39</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862076" y="918529"/>
            <a:ext cx="10816372" cy="38779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smtClean="0"/>
              <a:t>Introduction</a:t>
            </a:r>
            <a:endParaRPr lang="en-US" altLang="zh-CN" sz="2000" dirty="0"/>
          </a:p>
          <a:p>
            <a:pPr marL="342900" indent="-342900">
              <a:lnSpc>
                <a:spcPct val="150000"/>
              </a:lnSpc>
              <a:buFont typeface="Arial" panose="020B0604020202020204" pitchFamily="34" charset="0"/>
              <a:buChar char="•"/>
            </a:pPr>
            <a:r>
              <a:rPr lang="en-US" altLang="zh-CN" sz="2400" b="1" dirty="0"/>
              <a:t>XFER: Achieving Super-Linear Speedup across </a:t>
            </a:r>
            <a:r>
              <a:rPr lang="en-US" altLang="zh-CN" sz="2400" b="1" dirty="0" smtClean="0"/>
              <a:t>Multi-FPGA</a:t>
            </a:r>
          </a:p>
          <a:p>
            <a:pPr>
              <a:lnSpc>
                <a:spcPct val="150000"/>
              </a:lnSpc>
            </a:pPr>
            <a:r>
              <a:rPr lang="en-US" altLang="zh-CN" sz="2400" dirty="0" smtClean="0"/>
              <a:t>	</a:t>
            </a:r>
            <a:r>
              <a:rPr lang="en-US" altLang="zh-CN" sz="2000" dirty="0" smtClean="0"/>
              <a:t>- CODES+ISSS’19 (Best Paper Finalist)</a:t>
            </a:r>
          </a:p>
          <a:p>
            <a:pPr marL="342900" indent="-342900">
              <a:lnSpc>
                <a:spcPct val="150000"/>
              </a:lnSpc>
              <a:buFont typeface="Arial" panose="020B0604020202020204" pitchFamily="34" charset="0"/>
              <a:buChar char="•"/>
            </a:pPr>
            <a:r>
              <a:rPr lang="en-US" altLang="zh-CN" sz="2400" b="1" dirty="0" smtClean="0"/>
              <a:t>Co-Exploration </a:t>
            </a:r>
            <a:r>
              <a:rPr lang="en-US" altLang="zh-CN" sz="2400" b="1" dirty="0"/>
              <a:t>of Neural Architecture and FPGA Implementation</a:t>
            </a:r>
          </a:p>
          <a:p>
            <a:pPr>
              <a:lnSpc>
                <a:spcPct val="150000"/>
              </a:lnSpc>
            </a:pPr>
            <a:r>
              <a:rPr lang="en-US" altLang="zh-CN" sz="2000" dirty="0"/>
              <a:t>	</a:t>
            </a:r>
            <a:r>
              <a:rPr lang="en-US" altLang="zh-CN" dirty="0"/>
              <a:t>- </a:t>
            </a:r>
            <a:r>
              <a:rPr lang="en-US" altLang="zh-CN" sz="2000" dirty="0" smtClean="0"/>
              <a:t>DAC’19 </a:t>
            </a:r>
            <a:r>
              <a:rPr lang="en-US" altLang="zh-CN" sz="2000" dirty="0"/>
              <a:t>(Best Paper </a:t>
            </a:r>
            <a:r>
              <a:rPr lang="en-US" altLang="zh-CN" sz="2000" dirty="0" smtClean="0"/>
              <a:t>Finalist)</a:t>
            </a:r>
            <a:endParaRPr lang="en-US" altLang="zh-CN" sz="2400" dirty="0" smtClean="0"/>
          </a:p>
          <a:p>
            <a:pPr marL="342900" lvl="0" indent="-342900">
              <a:lnSpc>
                <a:spcPct val="150000"/>
              </a:lnSpc>
              <a:buFont typeface="Arial" panose="020B0604020202020204" pitchFamily="34" charset="0"/>
              <a:buChar char="•"/>
            </a:pPr>
            <a:r>
              <a:rPr lang="en-US" altLang="zh-CN" sz="2400" b="1" dirty="0" smtClean="0">
                <a:solidFill>
                  <a:prstClr val="black"/>
                </a:solidFill>
              </a:rPr>
              <a:t>Other Research Directions</a:t>
            </a:r>
          </a:p>
          <a:p>
            <a:pPr marL="342900" indent="-342900">
              <a:lnSpc>
                <a:spcPct val="150000"/>
              </a:lnSpc>
              <a:buFont typeface="Arial" panose="020B0604020202020204" pitchFamily="34" charset="0"/>
              <a:buChar char="•"/>
            </a:pPr>
            <a:r>
              <a:rPr lang="en-US" altLang="zh-CN" sz="2400" b="1" dirty="0" smtClean="0">
                <a:solidFill>
                  <a:prstClr val="black"/>
                </a:solidFill>
              </a:rPr>
              <a:t>Conclusion</a:t>
            </a:r>
            <a:endParaRPr lang="en-US" altLang="zh-CN" sz="2400" b="1" dirty="0">
              <a:solidFill>
                <a:prstClr val="black"/>
              </a:solidFill>
            </a:endParaRPr>
          </a:p>
        </p:txBody>
      </p:sp>
      <p:sp>
        <p:nvSpPr>
          <p:cNvPr id="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Outline</a:t>
            </a:r>
            <a:endParaRPr lang="zh-CN" altLang="en-US" sz="3200" dirty="0"/>
          </a:p>
        </p:txBody>
      </p:sp>
      <p:sp>
        <p:nvSpPr>
          <p:cNvPr id="3" name="矩形 2"/>
          <p:cNvSpPr/>
          <p:nvPr/>
        </p:nvSpPr>
        <p:spPr>
          <a:xfrm>
            <a:off x="707571" y="3679371"/>
            <a:ext cx="10712467" cy="1214917"/>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矩形 8"/>
          <p:cNvSpPr/>
          <p:nvPr/>
        </p:nvSpPr>
        <p:spPr>
          <a:xfrm>
            <a:off x="965981" y="918529"/>
            <a:ext cx="10712467" cy="1672271"/>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94847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40</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40</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40</a:t>
            </a:fld>
            <a:endParaRPr lang="en-US"/>
          </a:p>
        </p:txBody>
      </p:sp>
      <p:pic>
        <p:nvPicPr>
          <p:cNvPr id="10"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884" y="1826016"/>
            <a:ext cx="7619370" cy="2529631"/>
          </a:xfrm>
          <a:prstGeom prst="rect">
            <a:avLst/>
          </a:prstGeom>
        </p:spPr>
      </p:pic>
      <p:grpSp>
        <p:nvGrpSpPr>
          <p:cNvPr id="11" name="Group 12"/>
          <p:cNvGrpSpPr/>
          <p:nvPr/>
        </p:nvGrpSpPr>
        <p:grpSpPr>
          <a:xfrm>
            <a:off x="4445890" y="2635269"/>
            <a:ext cx="3039543" cy="1504950"/>
            <a:chOff x="4396307" y="4761176"/>
            <a:chExt cx="3039543" cy="1504950"/>
          </a:xfrm>
        </p:grpSpPr>
        <p:sp>
          <p:nvSpPr>
            <p:cNvPr id="12" name="Freeform 8"/>
            <p:cNvSpPr/>
            <p:nvPr/>
          </p:nvSpPr>
          <p:spPr bwMode="auto">
            <a:xfrm>
              <a:off x="4396307" y="4761176"/>
              <a:ext cx="2971800" cy="1504950"/>
            </a:xfrm>
            <a:custGeom>
              <a:avLst/>
              <a:gdLst>
                <a:gd name="connsiteX0" fmla="*/ 52388 w 2971800"/>
                <a:gd name="connsiteY0" fmla="*/ 209550 h 1504950"/>
                <a:gd name="connsiteX1" fmla="*/ 52388 w 2971800"/>
                <a:gd name="connsiteY1" fmla="*/ 209550 h 1504950"/>
                <a:gd name="connsiteX2" fmla="*/ 9525 w 2971800"/>
                <a:gd name="connsiteY2" fmla="*/ 276225 h 1504950"/>
                <a:gd name="connsiteX3" fmla="*/ 0 w 2971800"/>
                <a:gd name="connsiteY3" fmla="*/ 395287 h 1504950"/>
                <a:gd name="connsiteX4" fmla="*/ 4763 w 2971800"/>
                <a:gd name="connsiteY4" fmla="*/ 466725 h 1504950"/>
                <a:gd name="connsiteX5" fmla="*/ 14288 w 2971800"/>
                <a:gd name="connsiteY5" fmla="*/ 500062 h 1504950"/>
                <a:gd name="connsiteX6" fmla="*/ 23813 w 2971800"/>
                <a:gd name="connsiteY6" fmla="*/ 557212 h 1504950"/>
                <a:gd name="connsiteX7" fmla="*/ 28575 w 2971800"/>
                <a:gd name="connsiteY7" fmla="*/ 614362 h 1504950"/>
                <a:gd name="connsiteX8" fmla="*/ 42863 w 2971800"/>
                <a:gd name="connsiteY8" fmla="*/ 657225 h 1504950"/>
                <a:gd name="connsiteX9" fmla="*/ 47625 w 2971800"/>
                <a:gd name="connsiteY9" fmla="*/ 681037 h 1504950"/>
                <a:gd name="connsiteX10" fmla="*/ 57150 w 2971800"/>
                <a:gd name="connsiteY10" fmla="*/ 709612 h 1504950"/>
                <a:gd name="connsiteX11" fmla="*/ 61913 w 2971800"/>
                <a:gd name="connsiteY11" fmla="*/ 723900 h 1504950"/>
                <a:gd name="connsiteX12" fmla="*/ 76200 w 2971800"/>
                <a:gd name="connsiteY12" fmla="*/ 771525 h 1504950"/>
                <a:gd name="connsiteX13" fmla="*/ 1771650 w 2971800"/>
                <a:gd name="connsiteY13" fmla="*/ 1504950 h 1504950"/>
                <a:gd name="connsiteX14" fmla="*/ 2562225 w 2971800"/>
                <a:gd name="connsiteY14" fmla="*/ 1323975 h 1504950"/>
                <a:gd name="connsiteX15" fmla="*/ 2562225 w 2971800"/>
                <a:gd name="connsiteY15" fmla="*/ 1062037 h 1504950"/>
                <a:gd name="connsiteX16" fmla="*/ 2624138 w 2971800"/>
                <a:gd name="connsiteY16" fmla="*/ 1019175 h 1504950"/>
                <a:gd name="connsiteX17" fmla="*/ 2938463 w 2971800"/>
                <a:gd name="connsiteY17" fmla="*/ 1023937 h 1504950"/>
                <a:gd name="connsiteX18" fmla="*/ 2971800 w 2971800"/>
                <a:gd name="connsiteY18" fmla="*/ 533400 h 1504950"/>
                <a:gd name="connsiteX19" fmla="*/ 2181225 w 2971800"/>
                <a:gd name="connsiteY19" fmla="*/ 28575 h 1504950"/>
                <a:gd name="connsiteX20" fmla="*/ 1004888 w 2971800"/>
                <a:gd name="connsiteY20" fmla="*/ 0 h 1504950"/>
                <a:gd name="connsiteX21" fmla="*/ 685800 w 2971800"/>
                <a:gd name="connsiteY21" fmla="*/ 157162 h 1504950"/>
                <a:gd name="connsiteX22" fmla="*/ 228600 w 2971800"/>
                <a:gd name="connsiteY22" fmla="*/ 238125 h 1504950"/>
                <a:gd name="connsiteX23" fmla="*/ 52388 w 2971800"/>
                <a:gd name="connsiteY23" fmla="*/ 209550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1800" h="1504950">
                  <a:moveTo>
                    <a:pt x="52388" y="209550"/>
                  </a:moveTo>
                  <a:lnTo>
                    <a:pt x="52388" y="209550"/>
                  </a:lnTo>
                  <a:cubicBezTo>
                    <a:pt x="38100" y="231775"/>
                    <a:pt x="11076" y="249849"/>
                    <a:pt x="9525" y="276225"/>
                  </a:cubicBezTo>
                  <a:cubicBezTo>
                    <a:pt x="4011" y="369964"/>
                    <a:pt x="8116" y="330362"/>
                    <a:pt x="0" y="395287"/>
                  </a:cubicBezTo>
                  <a:cubicBezTo>
                    <a:pt x="1588" y="419100"/>
                    <a:pt x="2265" y="442991"/>
                    <a:pt x="4763" y="466725"/>
                  </a:cubicBezTo>
                  <a:cubicBezTo>
                    <a:pt x="5684" y="475471"/>
                    <a:pt x="11335" y="491204"/>
                    <a:pt x="14288" y="500062"/>
                  </a:cubicBezTo>
                  <a:cubicBezTo>
                    <a:pt x="17463" y="519112"/>
                    <a:pt x="21418" y="538048"/>
                    <a:pt x="23813" y="557212"/>
                  </a:cubicBezTo>
                  <a:cubicBezTo>
                    <a:pt x="26184" y="576180"/>
                    <a:pt x="25432" y="595506"/>
                    <a:pt x="28575" y="614362"/>
                  </a:cubicBezTo>
                  <a:cubicBezTo>
                    <a:pt x="38109" y="671566"/>
                    <a:pt x="35714" y="621478"/>
                    <a:pt x="42863" y="657225"/>
                  </a:cubicBezTo>
                  <a:cubicBezTo>
                    <a:pt x="44450" y="665162"/>
                    <a:pt x="45495" y="673228"/>
                    <a:pt x="47625" y="681037"/>
                  </a:cubicBezTo>
                  <a:cubicBezTo>
                    <a:pt x="50267" y="690723"/>
                    <a:pt x="53975" y="700087"/>
                    <a:pt x="57150" y="709612"/>
                  </a:cubicBezTo>
                  <a:cubicBezTo>
                    <a:pt x="58738" y="714375"/>
                    <a:pt x="60695" y="719030"/>
                    <a:pt x="61913" y="723900"/>
                  </a:cubicBezTo>
                  <a:cubicBezTo>
                    <a:pt x="72299" y="765444"/>
                    <a:pt x="65584" y="750291"/>
                    <a:pt x="76200" y="771525"/>
                  </a:cubicBezTo>
                  <a:lnTo>
                    <a:pt x="1771650" y="1504950"/>
                  </a:lnTo>
                  <a:lnTo>
                    <a:pt x="2562225" y="1323975"/>
                  </a:lnTo>
                  <a:lnTo>
                    <a:pt x="2562225" y="1062037"/>
                  </a:lnTo>
                  <a:lnTo>
                    <a:pt x="2624138" y="1019175"/>
                  </a:lnTo>
                  <a:lnTo>
                    <a:pt x="2938463" y="1023937"/>
                  </a:lnTo>
                  <a:lnTo>
                    <a:pt x="2971800" y="533400"/>
                  </a:lnTo>
                  <a:lnTo>
                    <a:pt x="2181225" y="28575"/>
                  </a:lnTo>
                  <a:lnTo>
                    <a:pt x="1004888" y="0"/>
                  </a:lnTo>
                  <a:lnTo>
                    <a:pt x="685800" y="157162"/>
                  </a:lnTo>
                  <a:lnTo>
                    <a:pt x="228600" y="238125"/>
                  </a:lnTo>
                  <a:lnTo>
                    <a:pt x="52388" y="209550"/>
                  </a:lnTo>
                  <a:close/>
                </a:path>
              </a:pathLst>
            </a:custGeom>
            <a:ln>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3" name="Rectangle 11"/>
            <p:cNvSpPr/>
            <p:nvPr/>
          </p:nvSpPr>
          <p:spPr bwMode="auto">
            <a:xfrm>
              <a:off x="6832600" y="4953000"/>
              <a:ext cx="603250" cy="4572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14" name="矩形 13"/>
          <p:cNvSpPr/>
          <p:nvPr/>
        </p:nvSpPr>
        <p:spPr>
          <a:xfrm>
            <a:off x="2316521" y="4536972"/>
            <a:ext cx="2698239" cy="369332"/>
          </a:xfrm>
          <a:prstGeom prst="rect">
            <a:avLst/>
          </a:prstGeom>
        </p:spPr>
        <p:txBody>
          <a:bodyPr wrap="none">
            <a:spAutoFit/>
          </a:bodyPr>
          <a:lstStyle/>
          <a:p>
            <a:r>
              <a:rPr lang="en-US" altLang="en-US" sz="1800" dirty="0" smtClean="0">
                <a:latin typeface="Times New Roman" panose="02020603050405020304" pitchFamily="18" charset="0"/>
                <a:cs typeface="Times New Roman" panose="02020603050405020304" pitchFamily="18" charset="0"/>
              </a:rPr>
              <a:t>Neural Architecture Search</a:t>
            </a:r>
            <a:endParaRPr lang="zh-CN" altLang="en-US" sz="1800" dirty="0">
              <a:latin typeface="Times New Roman" panose="02020603050405020304" pitchFamily="18" charset="0"/>
              <a:cs typeface="Times New Roman" panose="02020603050405020304" pitchFamily="18" charset="0"/>
            </a:endParaRPr>
          </a:p>
        </p:txBody>
      </p:sp>
      <p:sp>
        <p:nvSpPr>
          <p:cNvPr id="15" name="矩形 14"/>
          <p:cNvSpPr/>
          <p:nvPr/>
        </p:nvSpPr>
        <p:spPr>
          <a:xfrm>
            <a:off x="6227958" y="4536972"/>
            <a:ext cx="4557723" cy="369332"/>
          </a:xfrm>
          <a:prstGeom prst="rect">
            <a:avLst/>
          </a:prstGeom>
        </p:spPr>
        <p:txBody>
          <a:bodyPr wrap="none">
            <a:spAutoFit/>
          </a:bodyPr>
          <a:lstStyle/>
          <a:p>
            <a:r>
              <a:rPr lang="en-US" altLang="en-US" sz="1800" dirty="0" smtClean="0">
                <a:latin typeface="Times New Roman" panose="02020603050405020304" pitchFamily="18" charset="0"/>
                <a:cs typeface="Times New Roman" panose="02020603050405020304" pitchFamily="18" charset="0"/>
              </a:rPr>
              <a:t>Neural Architecture Implementation on FPGAs</a:t>
            </a:r>
            <a:endParaRPr lang="zh-CN" altLang="en-US" sz="1800" dirty="0">
              <a:latin typeface="Times New Roman" panose="02020603050405020304" pitchFamily="18" charset="0"/>
              <a:cs typeface="Times New Roman" panose="02020603050405020304" pitchFamily="18" charset="0"/>
            </a:endParaRPr>
          </a:p>
        </p:txBody>
      </p:sp>
      <p:sp>
        <p:nvSpPr>
          <p:cNvPr id="3" name="矩形 2"/>
          <p:cNvSpPr/>
          <p:nvPr/>
        </p:nvSpPr>
        <p:spPr>
          <a:xfrm>
            <a:off x="5899325" y="1656915"/>
            <a:ext cx="4886356" cy="34616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标题 2"/>
          <p:cNvSpPr txBox="1">
            <a:spLocks/>
          </p:cNvSpPr>
          <p:nvPr/>
        </p:nvSpPr>
        <p:spPr>
          <a:xfrm>
            <a:off x="311150" y="77135"/>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Efforts on Both Software and Hardware Sides </a:t>
            </a:r>
            <a:r>
              <a:rPr lang="en-US" altLang="zh-CN" sz="3200" dirty="0"/>
              <a:t>are </a:t>
            </a:r>
            <a:r>
              <a:rPr lang="en-US" altLang="zh-CN" sz="3200" dirty="0" smtClean="0"/>
              <a:t>Required</a:t>
            </a:r>
          </a:p>
        </p:txBody>
      </p:sp>
    </p:spTree>
    <p:extLst>
      <p:ext uri="{BB962C8B-B14F-4D97-AF65-F5344CB8AC3E}">
        <p14:creationId xmlns:p14="http://schemas.microsoft.com/office/powerpoint/2010/main" val="24955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831245" y="4635221"/>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2013</a:t>
            </a:r>
            <a:endParaRPr lang="en-US" sz="1800" dirty="0">
              <a:latin typeface="Times New Roman" panose="02020603050405020304" pitchFamily="18" charset="0"/>
              <a:cs typeface="Times New Roman" panose="02020603050405020304" pitchFamily="18" charset="0"/>
            </a:endParaRPr>
          </a:p>
        </p:txBody>
      </p:sp>
      <p:cxnSp>
        <p:nvCxnSpPr>
          <p:cNvPr id="4" name="直接箭头连接符 3"/>
          <p:cNvCxnSpPr/>
          <p:nvPr/>
        </p:nvCxnSpPr>
        <p:spPr bwMode="auto">
          <a:xfrm>
            <a:off x="1531667" y="4515091"/>
            <a:ext cx="1064219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cxnSp>
        <p:nvCxnSpPr>
          <p:cNvPr id="9" name="直接连接符 8"/>
          <p:cNvCxnSpPr/>
          <p:nvPr/>
        </p:nvCxnSpPr>
        <p:spPr bwMode="auto">
          <a:xfrm>
            <a:off x="2035287"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 name="矩形 9"/>
          <p:cNvSpPr/>
          <p:nvPr/>
        </p:nvSpPr>
        <p:spPr>
          <a:xfrm>
            <a:off x="1686473" y="4635220"/>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2012</a:t>
            </a:r>
            <a:endParaRPr lang="en-US" sz="1800" dirty="0">
              <a:latin typeface="Times New Roman" panose="02020603050405020304" pitchFamily="18" charset="0"/>
              <a:cs typeface="Times New Roman" panose="02020603050405020304" pitchFamily="18" charset="0"/>
            </a:endParaRPr>
          </a:p>
        </p:txBody>
      </p:sp>
      <p:cxnSp>
        <p:nvCxnSpPr>
          <p:cNvPr id="20" name="直接连接符 19"/>
          <p:cNvCxnSpPr/>
          <p:nvPr/>
        </p:nvCxnSpPr>
        <p:spPr bwMode="auto">
          <a:xfrm>
            <a:off x="3180059" y="4302441"/>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直接连接符 29"/>
          <p:cNvCxnSpPr/>
          <p:nvPr/>
        </p:nvCxnSpPr>
        <p:spPr bwMode="auto">
          <a:xfrm>
            <a:off x="4317742"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直接连接符 34"/>
          <p:cNvCxnSpPr/>
          <p:nvPr/>
        </p:nvCxnSpPr>
        <p:spPr bwMode="auto">
          <a:xfrm>
            <a:off x="5458970" y="4302441"/>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a:off x="6596653"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直接连接符 37"/>
          <p:cNvCxnSpPr/>
          <p:nvPr/>
        </p:nvCxnSpPr>
        <p:spPr bwMode="auto">
          <a:xfrm>
            <a:off x="7730793"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直接连接符 38"/>
          <p:cNvCxnSpPr/>
          <p:nvPr/>
        </p:nvCxnSpPr>
        <p:spPr bwMode="auto">
          <a:xfrm>
            <a:off x="8872021" y="4302441"/>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直接连接符 39"/>
          <p:cNvCxnSpPr/>
          <p:nvPr/>
        </p:nvCxnSpPr>
        <p:spPr bwMode="auto">
          <a:xfrm>
            <a:off x="10009704"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1" name="矩形 40"/>
          <p:cNvSpPr/>
          <p:nvPr/>
        </p:nvSpPr>
        <p:spPr>
          <a:xfrm>
            <a:off x="3976017" y="4635219"/>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2014</a:t>
            </a:r>
            <a:endParaRPr lang="en-US" sz="1800" dirty="0">
              <a:latin typeface="Times New Roman" panose="02020603050405020304" pitchFamily="18" charset="0"/>
              <a:cs typeface="Times New Roman" panose="02020603050405020304" pitchFamily="18" charset="0"/>
            </a:endParaRPr>
          </a:p>
        </p:txBody>
      </p:sp>
      <p:sp>
        <p:nvSpPr>
          <p:cNvPr id="42" name="矩形 41"/>
          <p:cNvSpPr/>
          <p:nvPr/>
        </p:nvSpPr>
        <p:spPr>
          <a:xfrm>
            <a:off x="5110156" y="4635219"/>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2015</a:t>
            </a:r>
            <a:endParaRPr lang="en-US" sz="1800" dirty="0">
              <a:latin typeface="Times New Roman" panose="02020603050405020304" pitchFamily="18" charset="0"/>
              <a:cs typeface="Times New Roman" panose="02020603050405020304" pitchFamily="18" charset="0"/>
            </a:endParaRPr>
          </a:p>
        </p:txBody>
      </p:sp>
      <p:sp>
        <p:nvSpPr>
          <p:cNvPr id="43" name="矩形 42"/>
          <p:cNvSpPr/>
          <p:nvPr/>
        </p:nvSpPr>
        <p:spPr>
          <a:xfrm>
            <a:off x="6244295" y="4635219"/>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2016</a:t>
            </a:r>
            <a:endParaRPr lang="en-US" sz="1800" dirty="0">
              <a:latin typeface="Times New Roman" panose="02020603050405020304" pitchFamily="18" charset="0"/>
              <a:cs typeface="Times New Roman" panose="02020603050405020304" pitchFamily="18" charset="0"/>
            </a:endParaRPr>
          </a:p>
        </p:txBody>
      </p:sp>
      <p:sp>
        <p:nvSpPr>
          <p:cNvPr id="44" name="矩形 43"/>
          <p:cNvSpPr/>
          <p:nvPr/>
        </p:nvSpPr>
        <p:spPr>
          <a:xfrm>
            <a:off x="7381979" y="4635219"/>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2017</a:t>
            </a:r>
            <a:endParaRPr lang="en-US" sz="1800" dirty="0">
              <a:latin typeface="Times New Roman" panose="02020603050405020304" pitchFamily="18" charset="0"/>
              <a:cs typeface="Times New Roman" panose="02020603050405020304" pitchFamily="18" charset="0"/>
            </a:endParaRPr>
          </a:p>
        </p:txBody>
      </p:sp>
      <p:sp>
        <p:nvSpPr>
          <p:cNvPr id="45" name="矩形 44"/>
          <p:cNvSpPr/>
          <p:nvPr/>
        </p:nvSpPr>
        <p:spPr>
          <a:xfrm>
            <a:off x="8523207" y="4635219"/>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2018</a:t>
            </a:r>
            <a:endParaRPr lang="en-US" sz="1800" dirty="0">
              <a:latin typeface="Times New Roman" panose="02020603050405020304" pitchFamily="18" charset="0"/>
              <a:cs typeface="Times New Roman" panose="02020603050405020304" pitchFamily="18" charset="0"/>
            </a:endParaRPr>
          </a:p>
        </p:txBody>
      </p:sp>
      <p:sp>
        <p:nvSpPr>
          <p:cNvPr id="46" name="矩形 45"/>
          <p:cNvSpPr/>
          <p:nvPr/>
        </p:nvSpPr>
        <p:spPr>
          <a:xfrm>
            <a:off x="9664435" y="4635219"/>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2019</a:t>
            </a:r>
            <a:endParaRPr lang="en-US" sz="1800" dirty="0">
              <a:latin typeface="Times New Roman" panose="02020603050405020304" pitchFamily="18" charset="0"/>
              <a:cs typeface="Times New Roman" panose="02020603050405020304" pitchFamily="18" charset="0"/>
            </a:endParaRPr>
          </a:p>
        </p:txBody>
      </p:sp>
      <p:sp>
        <p:nvSpPr>
          <p:cNvPr id="49" name="矩形 48"/>
          <p:cNvSpPr/>
          <p:nvPr/>
        </p:nvSpPr>
        <p:spPr>
          <a:xfrm>
            <a:off x="2204386" y="4991188"/>
            <a:ext cx="964133"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smtClean="0">
                <a:latin typeface="Times New Roman" panose="02020603050405020304" pitchFamily="18" charset="0"/>
                <a:cs typeface="Times New Roman" panose="02020603050405020304" pitchFamily="18" charset="0"/>
              </a:rPr>
              <a:t>AlexNet</a:t>
            </a:r>
            <a:endParaRPr lang="en-US" sz="1800" dirty="0">
              <a:latin typeface="Times New Roman" panose="02020603050405020304" pitchFamily="18" charset="0"/>
              <a:cs typeface="Times New Roman" panose="02020603050405020304" pitchFamily="18" charset="0"/>
            </a:endParaRPr>
          </a:p>
        </p:txBody>
      </p:sp>
      <p:sp>
        <p:nvSpPr>
          <p:cNvPr id="63" name="矩形 62"/>
          <p:cNvSpPr/>
          <p:nvPr/>
        </p:nvSpPr>
        <p:spPr>
          <a:xfrm>
            <a:off x="6211238" y="5007434"/>
            <a:ext cx="1309644"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smtClean="0">
                <a:latin typeface="Times New Roman" panose="02020603050405020304" pitchFamily="18" charset="0"/>
                <a:cs typeface="Times New Roman" panose="02020603050405020304" pitchFamily="18" charset="0"/>
              </a:rPr>
              <a:t>GoogLeNet</a:t>
            </a:r>
            <a:endParaRPr lang="en-US" sz="1800" dirty="0">
              <a:latin typeface="Times New Roman" panose="02020603050405020304" pitchFamily="18" charset="0"/>
              <a:cs typeface="Times New Roman" panose="02020603050405020304" pitchFamily="18" charset="0"/>
            </a:endParaRPr>
          </a:p>
        </p:txBody>
      </p:sp>
      <p:sp>
        <p:nvSpPr>
          <p:cNvPr id="61" name="矩形 60"/>
          <p:cNvSpPr/>
          <p:nvPr/>
        </p:nvSpPr>
        <p:spPr>
          <a:xfrm>
            <a:off x="4890054" y="5007434"/>
            <a:ext cx="1086098"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smtClean="0">
                <a:latin typeface="Times New Roman" panose="02020603050405020304" pitchFamily="18" charset="0"/>
                <a:cs typeface="Times New Roman" panose="02020603050405020304" pitchFamily="18" charset="0"/>
              </a:rPr>
              <a:t>VGGNet</a:t>
            </a:r>
            <a:endParaRPr lang="en-US" sz="1800" dirty="0">
              <a:latin typeface="Times New Roman" panose="02020603050405020304" pitchFamily="18" charset="0"/>
              <a:cs typeface="Times New Roman" panose="02020603050405020304" pitchFamily="18" charset="0"/>
            </a:endParaRPr>
          </a:p>
        </p:txBody>
      </p:sp>
      <p:sp>
        <p:nvSpPr>
          <p:cNvPr id="64" name="矩形 63"/>
          <p:cNvSpPr/>
          <p:nvPr/>
        </p:nvSpPr>
        <p:spPr>
          <a:xfrm>
            <a:off x="3648493" y="5011499"/>
            <a:ext cx="834804"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smtClean="0">
                <a:latin typeface="Times New Roman" panose="02020603050405020304" pitchFamily="18" charset="0"/>
                <a:cs typeface="Times New Roman" panose="02020603050405020304" pitchFamily="18" charset="0"/>
              </a:rPr>
              <a:t>ZFNet</a:t>
            </a:r>
            <a:endParaRPr lang="en-US" sz="1800" dirty="0">
              <a:latin typeface="Times New Roman" panose="02020603050405020304" pitchFamily="18" charset="0"/>
              <a:cs typeface="Times New Roman" panose="02020603050405020304" pitchFamily="18" charset="0"/>
            </a:endParaRPr>
          </a:p>
        </p:txBody>
      </p:sp>
      <p:cxnSp>
        <p:nvCxnSpPr>
          <p:cNvPr id="17" name="直接连接符 16"/>
          <p:cNvCxnSpPr>
            <a:endCxn id="49" idx="0"/>
          </p:cNvCxnSpPr>
          <p:nvPr/>
        </p:nvCxnSpPr>
        <p:spPr bwMode="auto">
          <a:xfrm>
            <a:off x="2041917" y="4515091"/>
            <a:ext cx="644536" cy="4760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 name="直接连接符 69"/>
          <p:cNvCxnSpPr>
            <a:endCxn id="64" idx="0"/>
          </p:cNvCxnSpPr>
          <p:nvPr/>
        </p:nvCxnSpPr>
        <p:spPr bwMode="auto">
          <a:xfrm>
            <a:off x="3172017" y="4515091"/>
            <a:ext cx="893878" cy="4964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直接连接符 73"/>
          <p:cNvCxnSpPr>
            <a:endCxn id="61" idx="0"/>
          </p:cNvCxnSpPr>
          <p:nvPr/>
        </p:nvCxnSpPr>
        <p:spPr bwMode="auto">
          <a:xfrm>
            <a:off x="4337037" y="4522039"/>
            <a:ext cx="1096066" cy="4853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直接连接符 78"/>
          <p:cNvCxnSpPr>
            <a:endCxn id="63" idx="0"/>
          </p:cNvCxnSpPr>
          <p:nvPr/>
        </p:nvCxnSpPr>
        <p:spPr bwMode="auto">
          <a:xfrm>
            <a:off x="5458970" y="4515091"/>
            <a:ext cx="1407090" cy="49234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直接连接符 49"/>
          <p:cNvCxnSpPr/>
          <p:nvPr/>
        </p:nvCxnSpPr>
        <p:spPr bwMode="auto">
          <a:xfrm>
            <a:off x="11147624"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1" name="矩形 50"/>
          <p:cNvSpPr/>
          <p:nvPr/>
        </p:nvSpPr>
        <p:spPr>
          <a:xfrm>
            <a:off x="10798810" y="4627877"/>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2020</a:t>
            </a:r>
            <a:endParaRPr lang="en-US" sz="1800" dirty="0">
              <a:latin typeface="Times New Roman" panose="02020603050405020304" pitchFamily="18" charset="0"/>
              <a:cs typeface="Times New Roman" panose="02020603050405020304" pitchFamily="18" charset="0"/>
            </a:endParaRPr>
          </a:p>
        </p:txBody>
      </p:sp>
      <p:sp>
        <p:nvSpPr>
          <p:cNvPr id="130" name="Rectangle 129"/>
          <p:cNvSpPr/>
          <p:nvPr/>
        </p:nvSpPr>
        <p:spPr>
          <a:xfrm>
            <a:off x="83002" y="4727742"/>
            <a:ext cx="1409360" cy="707886"/>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I. Human</a:t>
            </a:r>
          </a:p>
          <a:p>
            <a:r>
              <a:rPr lang="en-US" altLang="zh-CN" sz="2000" b="1" dirty="0" smtClean="0">
                <a:latin typeface="Times New Roman" panose="02020603050405020304" pitchFamily="18" charset="0"/>
                <a:cs typeface="Times New Roman" panose="02020603050405020304" pitchFamily="18" charset="0"/>
              </a:rPr>
              <a:t>    Invented</a:t>
            </a:r>
            <a:endParaRPr lang="zh-CN" altLang="en-US" sz="2000" dirty="0"/>
          </a:p>
        </p:txBody>
      </p:sp>
      <p:sp>
        <p:nvSpPr>
          <p:cNvPr id="131" name="Rectangle 130"/>
          <p:cNvSpPr/>
          <p:nvPr/>
        </p:nvSpPr>
        <p:spPr>
          <a:xfrm>
            <a:off x="103216" y="3306610"/>
            <a:ext cx="3626955" cy="707886"/>
          </a:xfrm>
          <a:prstGeom prst="rect">
            <a:avLst/>
          </a:prstGeom>
        </p:spPr>
        <p:txBody>
          <a:bodyPr wrap="none">
            <a:spAutoFit/>
          </a:bodyPr>
          <a:lstStyle/>
          <a:p>
            <a:r>
              <a:rPr lang="en-US" altLang="zh-CN" sz="2000" b="1" dirty="0" smtClean="0">
                <a:solidFill>
                  <a:srgbClr val="7030A0"/>
                </a:solidFill>
                <a:latin typeface="Times New Roman" panose="02020603050405020304" pitchFamily="18" charset="0"/>
                <a:cs typeface="Times New Roman" panose="02020603050405020304" pitchFamily="18" charset="0"/>
              </a:rPr>
              <a:t>II. Pure Automatically Explore </a:t>
            </a:r>
            <a:br>
              <a:rPr lang="en-US" altLang="zh-CN" sz="2000" b="1" dirty="0" smtClean="0">
                <a:solidFill>
                  <a:srgbClr val="7030A0"/>
                </a:solidFill>
                <a:latin typeface="Times New Roman" panose="02020603050405020304" pitchFamily="18" charset="0"/>
                <a:cs typeface="Times New Roman" panose="02020603050405020304" pitchFamily="18" charset="0"/>
              </a:rPr>
            </a:br>
            <a:r>
              <a:rPr lang="en-US" altLang="zh-CN" sz="2000" b="1" dirty="0" smtClean="0">
                <a:solidFill>
                  <a:srgbClr val="7030A0"/>
                </a:solidFill>
                <a:latin typeface="Times New Roman" panose="02020603050405020304" pitchFamily="18" charset="0"/>
                <a:cs typeface="Times New Roman" panose="02020603050405020304" pitchFamily="18" charset="0"/>
              </a:rPr>
              <a:t>     Neural Architecture Space</a:t>
            </a:r>
            <a:endParaRPr lang="zh-CN" altLang="en-US" sz="2000" dirty="0">
              <a:solidFill>
                <a:srgbClr val="7030A0"/>
              </a:solidFill>
            </a:endParaRPr>
          </a:p>
        </p:txBody>
      </p:sp>
      <p:grpSp>
        <p:nvGrpSpPr>
          <p:cNvPr id="156" name="Group 155"/>
          <p:cNvGrpSpPr/>
          <p:nvPr/>
        </p:nvGrpSpPr>
        <p:grpSpPr>
          <a:xfrm>
            <a:off x="97990" y="1518535"/>
            <a:ext cx="11964891" cy="3486017"/>
            <a:chOff x="-29010" y="2666436"/>
            <a:chExt cx="11964891" cy="3486017"/>
          </a:xfrm>
        </p:grpSpPr>
        <p:sp>
          <p:nvSpPr>
            <p:cNvPr id="2" name="矩形 1"/>
            <p:cNvSpPr/>
            <p:nvPr/>
          </p:nvSpPr>
          <p:spPr bwMode="auto">
            <a:xfrm>
              <a:off x="9394165" y="5207269"/>
              <a:ext cx="1975272" cy="945184"/>
            </a:xfrm>
            <a:prstGeom prst="rect">
              <a:avLst/>
            </a:prstGeom>
            <a:solidFill>
              <a:schemeClr val="bg1">
                <a:alpha val="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7" name="直接连接符 6"/>
            <p:cNvCxnSpPr/>
            <p:nvPr/>
          </p:nvCxnSpPr>
          <p:spPr bwMode="auto">
            <a:xfrm flipH="1" flipV="1">
              <a:off x="4160377" y="4074642"/>
              <a:ext cx="5233794" cy="11326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flipV="1">
              <a:off x="11369437" y="4063279"/>
              <a:ext cx="174863" cy="114399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2" name="Rectangle 131"/>
            <p:cNvSpPr/>
            <p:nvPr/>
          </p:nvSpPr>
          <p:spPr>
            <a:xfrm>
              <a:off x="-29010" y="2970126"/>
              <a:ext cx="3638368" cy="707886"/>
            </a:xfrm>
            <a:prstGeom prst="rect">
              <a:avLst/>
            </a:prstGeom>
          </p:spPr>
          <p:txBody>
            <a:bodyPr wrap="none">
              <a:spAutoFit/>
            </a:bodyPr>
            <a:lstStyle/>
            <a:p>
              <a:r>
                <a:rPr lang="en-US" altLang="zh-CN" sz="2000" b="1" dirty="0" smtClean="0">
                  <a:solidFill>
                    <a:srgbClr val="0070C0"/>
                  </a:solidFill>
                  <a:latin typeface="Times New Roman" panose="02020603050405020304" pitchFamily="18" charset="0"/>
                  <a:cs typeface="Times New Roman" panose="02020603050405020304" pitchFamily="18" charset="0"/>
                </a:rPr>
                <a:t>III. Hardware-Aware</a:t>
              </a:r>
            </a:p>
            <a:p>
              <a:r>
                <a:rPr lang="en-US" altLang="zh-CN" sz="2000" b="1" dirty="0" smtClean="0">
                  <a:solidFill>
                    <a:srgbClr val="0070C0"/>
                  </a:solidFill>
                  <a:latin typeface="Times New Roman" panose="02020603050405020304" pitchFamily="18" charset="0"/>
                  <a:cs typeface="Times New Roman" panose="02020603050405020304" pitchFamily="18" charset="0"/>
                </a:rPr>
                <a:t>       Neural Architecture Search</a:t>
              </a:r>
              <a:endParaRPr lang="zh-CN" altLang="en-US" sz="2000" dirty="0">
                <a:solidFill>
                  <a:srgbClr val="0070C0"/>
                </a:solidFill>
              </a:endParaRPr>
            </a:p>
          </p:txBody>
        </p:sp>
        <p:grpSp>
          <p:nvGrpSpPr>
            <p:cNvPr id="155" name="Group 154"/>
            <p:cNvGrpSpPr/>
            <p:nvPr/>
          </p:nvGrpSpPr>
          <p:grpSpPr>
            <a:xfrm>
              <a:off x="76356" y="2666436"/>
              <a:ext cx="11859525" cy="1870548"/>
              <a:chOff x="76356" y="2666436"/>
              <a:chExt cx="11859525" cy="1870548"/>
            </a:xfrm>
          </p:grpSpPr>
          <p:sp>
            <p:nvSpPr>
              <p:cNvPr id="69" name="矩形 68"/>
              <p:cNvSpPr/>
              <p:nvPr/>
            </p:nvSpPr>
            <p:spPr>
              <a:xfrm>
                <a:off x="6975291" y="4142166"/>
                <a:ext cx="1101584"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2018.Nov</a:t>
                </a:r>
                <a:endParaRPr lang="en-US" sz="1800" dirty="0">
                  <a:latin typeface="Times New Roman" panose="02020603050405020304" pitchFamily="18" charset="0"/>
                  <a:cs typeface="Times New Roman" panose="02020603050405020304" pitchFamily="18" charset="0"/>
                </a:endParaRPr>
              </a:p>
            </p:txBody>
          </p:sp>
          <p:cxnSp>
            <p:nvCxnSpPr>
              <p:cNvPr id="67" name="直接连接符 66"/>
              <p:cNvCxnSpPr/>
              <p:nvPr/>
            </p:nvCxnSpPr>
            <p:spPr bwMode="auto">
              <a:xfrm>
                <a:off x="7565444" y="3861991"/>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82" name="组合 81"/>
              <p:cNvGrpSpPr/>
              <p:nvPr/>
            </p:nvGrpSpPr>
            <p:grpSpPr>
              <a:xfrm>
                <a:off x="8149086" y="2731050"/>
                <a:ext cx="1712280" cy="1395263"/>
                <a:chOff x="5747226" y="2676591"/>
                <a:chExt cx="1704588" cy="1395263"/>
              </a:xfrm>
            </p:grpSpPr>
            <p:sp>
              <p:nvSpPr>
                <p:cNvPr id="85" name="椭圆 84"/>
                <p:cNvSpPr/>
                <p:nvPr/>
              </p:nvSpPr>
              <p:spPr bwMode="auto">
                <a:xfrm>
                  <a:off x="7102314" y="3904538"/>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87" name="矩形 86"/>
                <p:cNvSpPr/>
                <p:nvPr/>
              </p:nvSpPr>
              <p:spPr>
                <a:xfrm>
                  <a:off x="5747226" y="2676591"/>
                  <a:ext cx="1704588" cy="707886"/>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2000" dirty="0" err="1" smtClean="0">
                      <a:solidFill>
                        <a:schemeClr val="bg1"/>
                      </a:solidFill>
                      <a:latin typeface="Times New Roman" panose="02020603050405020304" pitchFamily="18" charset="0"/>
                      <a:cs typeface="Times New Roman" panose="02020603050405020304" pitchFamily="18" charset="0"/>
                    </a:rPr>
                    <a:t>proxylessNAS</a:t>
                  </a:r>
                  <a:endParaRPr lang="en-US" altLang="zh-CN" sz="2000" dirty="0" smtClean="0">
                    <a:solidFill>
                      <a:schemeClr val="bg1"/>
                    </a:solidFill>
                    <a:latin typeface="Times New Roman" panose="02020603050405020304" pitchFamily="18" charset="0"/>
                    <a:cs typeface="Times New Roman" panose="02020603050405020304" pitchFamily="18" charset="0"/>
                  </a:endParaRPr>
                </a:p>
                <a:p>
                  <a:pPr algn="ctr"/>
                  <a:r>
                    <a:rPr lang="en-US" altLang="zh-CN" sz="2000" dirty="0" smtClean="0">
                      <a:solidFill>
                        <a:schemeClr val="bg1"/>
                      </a:solidFill>
                      <a:latin typeface="Times New Roman" panose="02020603050405020304" pitchFamily="18" charset="0"/>
                      <a:cs typeface="Times New Roman" panose="02020603050405020304" pitchFamily="18" charset="0"/>
                    </a:rPr>
                    <a:t>from</a:t>
                  </a:r>
                  <a:r>
                    <a:rPr lang="en-US" altLang="zh-CN" sz="2000" b="1" dirty="0" smtClean="0">
                      <a:solidFill>
                        <a:schemeClr val="bg1"/>
                      </a:solidFill>
                      <a:latin typeface="Times New Roman" panose="02020603050405020304" pitchFamily="18" charset="0"/>
                      <a:cs typeface="Times New Roman" panose="02020603050405020304" pitchFamily="18" charset="0"/>
                    </a:rPr>
                    <a:t> MIT</a:t>
                  </a:r>
                </a:p>
              </p:txBody>
            </p:sp>
            <p:cxnSp>
              <p:nvCxnSpPr>
                <p:cNvPr id="89" name="直接连接符 88"/>
                <p:cNvCxnSpPr>
                  <a:stCxn id="85" idx="4"/>
                </p:cNvCxnSpPr>
                <p:nvPr/>
              </p:nvCxnSpPr>
              <p:spPr bwMode="auto">
                <a:xfrm flipV="1">
                  <a:off x="7185972" y="3623866"/>
                  <a:ext cx="0" cy="447988"/>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90" name="直接连接符 89"/>
                <p:cNvCxnSpPr/>
                <p:nvPr/>
              </p:nvCxnSpPr>
              <p:spPr bwMode="auto">
                <a:xfrm>
                  <a:off x="5747226" y="3402066"/>
                  <a:ext cx="1438746" cy="221800"/>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91" name="直接连接符 90"/>
                <p:cNvCxnSpPr/>
                <p:nvPr/>
              </p:nvCxnSpPr>
              <p:spPr bwMode="auto">
                <a:xfrm flipV="1">
                  <a:off x="7185972" y="3389090"/>
                  <a:ext cx="265842" cy="234512"/>
                </a:xfrm>
                <a:prstGeom prst="line">
                  <a:avLst/>
                </a:prstGeom>
                <a:solidFill>
                  <a:schemeClr val="accent1"/>
                </a:solidFill>
                <a:ln w="9525" cap="flat" cmpd="sng" algn="ctr">
                  <a:solidFill>
                    <a:srgbClr val="0070C0"/>
                  </a:solidFill>
                  <a:prstDash val="solid"/>
                  <a:round/>
                  <a:headEnd type="none" w="med" len="med"/>
                  <a:tailEnd type="none" w="med" len="med"/>
                </a:ln>
                <a:effectLst/>
              </p:spPr>
            </p:cxnSp>
          </p:grpSp>
          <p:sp>
            <p:nvSpPr>
              <p:cNvPr id="93" name="矩形 92"/>
              <p:cNvSpPr/>
              <p:nvPr/>
            </p:nvSpPr>
            <p:spPr>
              <a:xfrm>
                <a:off x="8702567" y="4133784"/>
                <a:ext cx="1075936"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2018.D</a:t>
                </a:r>
                <a:r>
                  <a:rPr lang="en-US" altLang="zh-CN" sz="1800" dirty="0" smtClean="0">
                    <a:latin typeface="Times New Roman" panose="02020603050405020304" pitchFamily="18" charset="0"/>
                    <a:ea typeface="ＭＳ Ｐゴシック" pitchFamily="-108" charset="-128"/>
                    <a:cs typeface="Times New Roman" panose="02020603050405020304" pitchFamily="18" charset="0"/>
                  </a:rPr>
                  <a:t>ec</a:t>
                </a:r>
                <a:endParaRPr lang="en-US" sz="1800" dirty="0">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a:off x="9292720" y="3853609"/>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54" name="Group 153"/>
              <p:cNvGrpSpPr/>
              <p:nvPr/>
            </p:nvGrpSpPr>
            <p:grpSpPr>
              <a:xfrm>
                <a:off x="9943099" y="2666436"/>
                <a:ext cx="1714655" cy="1477125"/>
                <a:chOff x="9943099" y="2666436"/>
                <a:chExt cx="1714655" cy="1477125"/>
              </a:xfrm>
            </p:grpSpPr>
            <p:grpSp>
              <p:nvGrpSpPr>
                <p:cNvPr id="97" name="组合 96"/>
                <p:cNvGrpSpPr/>
                <p:nvPr/>
              </p:nvGrpSpPr>
              <p:grpSpPr>
                <a:xfrm>
                  <a:off x="9943099" y="2666436"/>
                  <a:ext cx="1714655" cy="1477125"/>
                  <a:chOff x="5577231" y="2576164"/>
                  <a:chExt cx="1706949" cy="1477125"/>
                </a:xfrm>
              </p:grpSpPr>
              <p:sp>
                <p:nvSpPr>
                  <p:cNvPr id="99" name="矩形 98"/>
                  <p:cNvSpPr/>
                  <p:nvPr/>
                </p:nvSpPr>
                <p:spPr>
                  <a:xfrm>
                    <a:off x="5774455" y="2576164"/>
                    <a:ext cx="1509725" cy="923330"/>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1800" dirty="0" err="1" smtClean="0">
                        <a:solidFill>
                          <a:schemeClr val="bg1"/>
                        </a:solidFill>
                        <a:latin typeface="Times New Roman" panose="02020603050405020304" pitchFamily="18" charset="0"/>
                        <a:cs typeface="Times New Roman" panose="02020603050405020304" pitchFamily="18" charset="0"/>
                      </a:rPr>
                      <a:t>FBNet</a:t>
                    </a:r>
                    <a:endParaRPr lang="en-US" altLang="zh-CN" sz="1800" dirty="0" smtClean="0">
                      <a:solidFill>
                        <a:schemeClr val="bg1"/>
                      </a:solidFill>
                      <a:latin typeface="Times New Roman" panose="02020603050405020304" pitchFamily="18" charset="0"/>
                      <a:cs typeface="Times New Roman" panose="02020603050405020304" pitchFamily="18" charset="0"/>
                    </a:endParaRPr>
                  </a:p>
                  <a:p>
                    <a:pPr algn="ctr"/>
                    <a:r>
                      <a:rPr lang="en-US" altLang="zh-CN" sz="1800" dirty="0" smtClean="0">
                        <a:solidFill>
                          <a:schemeClr val="bg1"/>
                        </a:solidFill>
                        <a:latin typeface="Times New Roman" panose="02020603050405020304" pitchFamily="18" charset="0"/>
                        <a:cs typeface="Times New Roman" panose="02020603050405020304" pitchFamily="18" charset="0"/>
                      </a:rPr>
                      <a:t>from </a:t>
                    </a:r>
                    <a:r>
                      <a:rPr lang="en-US" altLang="zh-CN" sz="1800" b="1" dirty="0" smtClean="0">
                        <a:solidFill>
                          <a:schemeClr val="bg1"/>
                        </a:solidFill>
                        <a:latin typeface="Times New Roman" panose="02020603050405020304" pitchFamily="18" charset="0"/>
                        <a:cs typeface="Times New Roman" panose="02020603050405020304" pitchFamily="18" charset="0"/>
                      </a:rPr>
                      <a:t>UCB </a:t>
                    </a:r>
                    <a:r>
                      <a:rPr lang="en-US" altLang="zh-CN" sz="1800" dirty="0" smtClean="0">
                        <a:solidFill>
                          <a:schemeClr val="bg1"/>
                        </a:solidFill>
                        <a:latin typeface="Times New Roman" panose="02020603050405020304" pitchFamily="18" charset="0"/>
                        <a:cs typeface="Times New Roman" panose="02020603050405020304" pitchFamily="18" charset="0"/>
                      </a:rPr>
                      <a:t>&amp; </a:t>
                    </a:r>
                    <a:r>
                      <a:rPr lang="en-US" altLang="zh-CN" sz="1800" b="1" dirty="0" smtClean="0">
                        <a:solidFill>
                          <a:schemeClr val="bg1"/>
                        </a:solidFill>
                        <a:latin typeface="Times New Roman" panose="02020603050405020304" pitchFamily="18" charset="0"/>
                        <a:cs typeface="Times New Roman" panose="02020603050405020304" pitchFamily="18" charset="0"/>
                      </a:rPr>
                      <a:t>Facebook</a:t>
                    </a:r>
                  </a:p>
                </p:txBody>
              </p:sp>
              <p:sp>
                <p:nvSpPr>
                  <p:cNvPr id="98" name="椭圆 97"/>
                  <p:cNvSpPr/>
                  <p:nvPr/>
                </p:nvSpPr>
                <p:spPr bwMode="auto">
                  <a:xfrm>
                    <a:off x="5577231" y="3885973"/>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cxnSp>
              <p:nvCxnSpPr>
                <p:cNvPr id="26" name="直接连接符 25"/>
                <p:cNvCxnSpPr/>
                <p:nvPr/>
              </p:nvCxnSpPr>
              <p:spPr bwMode="auto">
                <a:xfrm flipV="1">
                  <a:off x="10006426" y="3804632"/>
                  <a:ext cx="460736" cy="258649"/>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28" name="直接连接符 27"/>
                <p:cNvCxnSpPr/>
                <p:nvPr/>
              </p:nvCxnSpPr>
              <p:spPr bwMode="auto">
                <a:xfrm flipH="1" flipV="1">
                  <a:off x="10133997" y="3576389"/>
                  <a:ext cx="325949" cy="221851"/>
                </a:xfrm>
                <a:prstGeom prst="line">
                  <a:avLst/>
                </a:prstGeom>
                <a:ln>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bwMode="auto">
                <a:xfrm flipV="1">
                  <a:off x="10467162" y="3585182"/>
                  <a:ext cx="1190592" cy="219450"/>
                </a:xfrm>
                <a:prstGeom prst="line">
                  <a:avLst/>
                </a:prstGeom>
                <a:solidFill>
                  <a:schemeClr val="accent1"/>
                </a:solidFill>
                <a:ln w="9525" cap="flat" cmpd="sng" algn="ctr">
                  <a:solidFill>
                    <a:srgbClr val="0070C0"/>
                  </a:solidFill>
                  <a:prstDash val="solid"/>
                  <a:round/>
                  <a:headEnd type="none" w="med" len="med"/>
                  <a:tailEnd type="none" w="med" len="med"/>
                </a:ln>
                <a:effectLst/>
              </p:spPr>
            </p:cxnSp>
          </p:grpSp>
          <p:cxnSp>
            <p:nvCxnSpPr>
              <p:cNvPr id="104" name="直接连接符 103"/>
              <p:cNvCxnSpPr/>
              <p:nvPr/>
            </p:nvCxnSpPr>
            <p:spPr bwMode="auto">
              <a:xfrm>
                <a:off x="11019920" y="3850628"/>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5" name="矩形 104"/>
              <p:cNvSpPr/>
              <p:nvPr/>
            </p:nvSpPr>
            <p:spPr>
              <a:xfrm>
                <a:off x="10667096" y="4167652"/>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2019</a:t>
                </a:r>
                <a:endParaRPr lang="en-US" sz="1800" dirty="0">
                  <a:latin typeface="Times New Roman" panose="02020603050405020304" pitchFamily="18" charset="0"/>
                  <a:cs typeface="Times New Roman" panose="02020603050405020304" pitchFamily="18" charset="0"/>
                </a:endParaRPr>
              </a:p>
            </p:txBody>
          </p:sp>
          <p:sp>
            <p:nvSpPr>
              <p:cNvPr id="107" name="矩形 106"/>
              <p:cNvSpPr/>
              <p:nvPr/>
            </p:nvSpPr>
            <p:spPr>
              <a:xfrm>
                <a:off x="5190463" y="4123357"/>
                <a:ext cx="1088760"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2018.July</a:t>
                </a:r>
                <a:endParaRPr lang="en-US" sz="1800" dirty="0">
                  <a:latin typeface="Times New Roman" panose="02020603050405020304" pitchFamily="18" charset="0"/>
                  <a:cs typeface="Times New Roman" panose="02020603050405020304" pitchFamily="18" charset="0"/>
                </a:endParaRPr>
              </a:p>
            </p:txBody>
          </p:sp>
          <p:cxnSp>
            <p:nvCxnSpPr>
              <p:cNvPr id="108" name="直接连接符 107"/>
              <p:cNvCxnSpPr/>
              <p:nvPr/>
            </p:nvCxnSpPr>
            <p:spPr bwMode="auto">
              <a:xfrm>
                <a:off x="5729387" y="3863598"/>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09" name="组合 108"/>
              <p:cNvGrpSpPr/>
              <p:nvPr/>
            </p:nvGrpSpPr>
            <p:grpSpPr>
              <a:xfrm>
                <a:off x="5341036" y="2821434"/>
                <a:ext cx="1507176" cy="1320732"/>
                <a:chOff x="6497664" y="2751122"/>
                <a:chExt cx="1500403" cy="1320732"/>
              </a:xfrm>
            </p:grpSpPr>
            <p:sp>
              <p:nvSpPr>
                <p:cNvPr id="111" name="矩形 110"/>
                <p:cNvSpPr/>
                <p:nvPr/>
              </p:nvSpPr>
              <p:spPr>
                <a:xfrm>
                  <a:off x="6497664" y="2751122"/>
                  <a:ext cx="1500403" cy="646331"/>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1800" dirty="0" err="1" smtClean="0">
                      <a:solidFill>
                        <a:schemeClr val="bg1"/>
                      </a:solidFill>
                      <a:latin typeface="Times New Roman" panose="02020603050405020304" pitchFamily="18" charset="0"/>
                      <a:cs typeface="Times New Roman" panose="02020603050405020304" pitchFamily="18" charset="0"/>
                    </a:rPr>
                    <a:t>MnasNet</a:t>
                  </a:r>
                  <a:endParaRPr lang="en-US" altLang="zh-CN" sz="1800" dirty="0" smtClean="0">
                    <a:solidFill>
                      <a:schemeClr val="bg1"/>
                    </a:solidFill>
                    <a:latin typeface="Times New Roman" panose="02020603050405020304" pitchFamily="18" charset="0"/>
                    <a:cs typeface="Times New Roman" panose="02020603050405020304" pitchFamily="18" charset="0"/>
                  </a:endParaRPr>
                </a:p>
                <a:p>
                  <a:pPr algn="ctr"/>
                  <a:r>
                    <a:rPr lang="en-US" altLang="zh-CN" sz="1800" dirty="0" smtClean="0">
                      <a:solidFill>
                        <a:schemeClr val="bg1"/>
                      </a:solidFill>
                      <a:latin typeface="Times New Roman" panose="02020603050405020304" pitchFamily="18" charset="0"/>
                      <a:cs typeface="Times New Roman" panose="02020603050405020304" pitchFamily="18" charset="0"/>
                    </a:rPr>
                    <a:t>from</a:t>
                  </a:r>
                  <a:r>
                    <a:rPr lang="en-US" altLang="zh-CN" sz="1800" b="1" dirty="0" smtClean="0">
                      <a:solidFill>
                        <a:schemeClr val="bg1"/>
                      </a:solidFill>
                      <a:latin typeface="Times New Roman" panose="02020603050405020304" pitchFamily="18" charset="0"/>
                      <a:cs typeface="Times New Roman" panose="02020603050405020304" pitchFamily="18" charset="0"/>
                    </a:rPr>
                    <a:t> Google</a:t>
                  </a:r>
                </a:p>
              </p:txBody>
            </p:sp>
            <p:cxnSp>
              <p:nvCxnSpPr>
                <p:cNvPr id="112" name="直接连接符 111"/>
                <p:cNvCxnSpPr>
                  <a:stCxn id="110" idx="4"/>
                </p:cNvCxnSpPr>
                <p:nvPr/>
              </p:nvCxnSpPr>
              <p:spPr bwMode="auto">
                <a:xfrm flipV="1">
                  <a:off x="7185972" y="3623866"/>
                  <a:ext cx="0" cy="447988"/>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113" name="直接连接符 112"/>
                <p:cNvCxnSpPr/>
                <p:nvPr/>
              </p:nvCxnSpPr>
              <p:spPr bwMode="auto">
                <a:xfrm>
                  <a:off x="6521833" y="3415042"/>
                  <a:ext cx="664139" cy="208824"/>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114" name="直接连接符 113"/>
                <p:cNvCxnSpPr/>
                <p:nvPr/>
              </p:nvCxnSpPr>
              <p:spPr bwMode="auto">
                <a:xfrm flipV="1">
                  <a:off x="7185972" y="3394118"/>
                  <a:ext cx="770491" cy="229484"/>
                </a:xfrm>
                <a:prstGeom prst="line">
                  <a:avLst/>
                </a:prstGeom>
                <a:solidFill>
                  <a:schemeClr val="accent1"/>
                </a:solidFill>
                <a:ln w="9525" cap="flat" cmpd="sng" algn="ctr">
                  <a:solidFill>
                    <a:srgbClr val="0070C0"/>
                  </a:solidFill>
                  <a:prstDash val="solid"/>
                  <a:round/>
                  <a:headEnd type="none" w="med" len="med"/>
                  <a:tailEnd type="none" w="med" len="med"/>
                </a:ln>
                <a:effectLst/>
              </p:spPr>
            </p:cxnSp>
            <p:sp>
              <p:nvSpPr>
                <p:cNvPr id="110" name="椭圆 109"/>
                <p:cNvSpPr/>
                <p:nvPr/>
              </p:nvSpPr>
              <p:spPr bwMode="auto">
                <a:xfrm>
                  <a:off x="7102314" y="3904538"/>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grpSp>
            <p:nvGrpSpPr>
              <p:cNvPr id="153" name="Group 152"/>
              <p:cNvGrpSpPr/>
              <p:nvPr/>
            </p:nvGrpSpPr>
            <p:grpSpPr>
              <a:xfrm>
                <a:off x="76356" y="4074642"/>
                <a:ext cx="11859525" cy="0"/>
                <a:chOff x="76356" y="4074642"/>
                <a:chExt cx="11859525" cy="0"/>
              </a:xfrm>
            </p:grpSpPr>
            <p:cxnSp>
              <p:nvCxnSpPr>
                <p:cNvPr id="52" name="直接箭头连接符 51"/>
                <p:cNvCxnSpPr/>
                <p:nvPr/>
              </p:nvCxnSpPr>
              <p:spPr bwMode="auto">
                <a:xfrm>
                  <a:off x="3980561" y="4074642"/>
                  <a:ext cx="7955320" cy="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149" name="直接箭头连接符 51"/>
                <p:cNvCxnSpPr/>
                <p:nvPr/>
              </p:nvCxnSpPr>
              <p:spPr bwMode="auto">
                <a:xfrm>
                  <a:off x="76356" y="4074642"/>
                  <a:ext cx="11805252" cy="0"/>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grpSp>
        </p:grpSp>
      </p:grpSp>
      <p:cxnSp>
        <p:nvCxnSpPr>
          <p:cNvPr id="150" name="直接箭头连接符 51"/>
          <p:cNvCxnSpPr/>
          <p:nvPr/>
        </p:nvCxnSpPr>
        <p:spPr bwMode="auto">
          <a:xfrm>
            <a:off x="256825" y="4515091"/>
            <a:ext cx="11805252" cy="0"/>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grpSp>
        <p:nvGrpSpPr>
          <p:cNvPr id="6" name="组合 5"/>
          <p:cNvGrpSpPr/>
          <p:nvPr/>
        </p:nvGrpSpPr>
        <p:grpSpPr>
          <a:xfrm>
            <a:off x="6488419" y="3435557"/>
            <a:ext cx="2230243" cy="1163192"/>
            <a:chOff x="6117915" y="2908662"/>
            <a:chExt cx="2230243" cy="1163192"/>
          </a:xfrm>
        </p:grpSpPr>
        <p:sp>
          <p:nvSpPr>
            <p:cNvPr id="81" name="椭圆 80"/>
            <p:cNvSpPr/>
            <p:nvPr/>
          </p:nvSpPr>
          <p:spPr bwMode="auto">
            <a:xfrm>
              <a:off x="7102314" y="3904538"/>
              <a:ext cx="167316" cy="167316"/>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84" name="直接连接符 83"/>
            <p:cNvCxnSpPr>
              <a:stCxn id="81" idx="4"/>
            </p:cNvCxnSpPr>
            <p:nvPr/>
          </p:nvCxnSpPr>
          <p:spPr bwMode="auto">
            <a:xfrm flipV="1">
              <a:off x="7185972" y="3775545"/>
              <a:ext cx="0" cy="296309"/>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cxnSp>
          <p:nvCxnSpPr>
            <p:cNvPr id="86" name="直接连接符 85"/>
            <p:cNvCxnSpPr/>
            <p:nvPr/>
          </p:nvCxnSpPr>
          <p:spPr bwMode="auto">
            <a:xfrm>
              <a:off x="6117915" y="3532471"/>
              <a:ext cx="1068057" cy="240859"/>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cxnSp>
          <p:nvCxnSpPr>
            <p:cNvPr id="88" name="直接连接符 87"/>
            <p:cNvCxnSpPr/>
            <p:nvPr/>
          </p:nvCxnSpPr>
          <p:spPr bwMode="auto">
            <a:xfrm flipV="1">
              <a:off x="7185972" y="3532472"/>
              <a:ext cx="1162186" cy="240595"/>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sp>
          <p:nvSpPr>
            <p:cNvPr id="83" name="矩形 82"/>
            <p:cNvSpPr/>
            <p:nvPr/>
          </p:nvSpPr>
          <p:spPr>
            <a:xfrm>
              <a:off x="6117915" y="2908662"/>
              <a:ext cx="2230243" cy="646331"/>
            </a:xfrm>
            <a:prstGeom prst="rect">
              <a:avLst/>
            </a:prstGeom>
            <a:ln/>
          </p:spPr>
          <p:style>
            <a:lnRef idx="1">
              <a:schemeClr val="accent4"/>
            </a:lnRef>
            <a:fillRef idx="3">
              <a:schemeClr val="accent4"/>
            </a:fillRef>
            <a:effectRef idx="2">
              <a:schemeClr val="accent4"/>
            </a:effectRef>
            <a:fontRef idx="minor">
              <a:schemeClr val="lt1"/>
            </a:fontRef>
          </p:style>
          <p:txBody>
            <a:bodyPr wrap="square">
              <a:spAutoFit/>
            </a:bodyPr>
            <a:lstStyle/>
            <a:p>
              <a:pPr algn="ctr"/>
              <a:r>
                <a:rPr lang="en-US" sz="1800" dirty="0" smtClean="0">
                  <a:latin typeface="Times New Roman" panose="02020603050405020304" pitchFamily="18" charset="0"/>
                  <a:cs typeface="Times New Roman" panose="02020603050405020304" pitchFamily="18" charset="0"/>
                </a:rPr>
                <a:t>N</a:t>
              </a:r>
              <a:r>
                <a:rPr lang="en-US" altLang="zh-CN" sz="1800" dirty="0" smtClean="0">
                  <a:latin typeface="Times New Roman" panose="02020603050405020304" pitchFamily="18" charset="0"/>
                  <a:cs typeface="Times New Roman" panose="02020603050405020304" pitchFamily="18" charset="0"/>
                </a:rPr>
                <a:t>eural Architecture Search (RL-based) </a:t>
              </a:r>
              <a:endParaRPr lang="en-US" sz="1800" dirty="0">
                <a:latin typeface="Times New Roman" panose="02020603050405020304" pitchFamily="18" charset="0"/>
                <a:cs typeface="Times New Roman" panose="02020603050405020304" pitchFamily="18" charset="0"/>
              </a:endParaRPr>
            </a:p>
          </p:txBody>
        </p:sp>
      </p:grpSp>
      <p:sp>
        <p:nvSpPr>
          <p:cNvPr id="92" name="椭圆 109"/>
          <p:cNvSpPr/>
          <p:nvPr/>
        </p:nvSpPr>
        <p:spPr bwMode="auto">
          <a:xfrm>
            <a:off x="6077372" y="2839332"/>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95" name="椭圆 109"/>
          <p:cNvSpPr/>
          <p:nvPr/>
        </p:nvSpPr>
        <p:spPr bwMode="auto">
          <a:xfrm>
            <a:off x="9633744" y="2818563"/>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96" name="椭圆 109"/>
          <p:cNvSpPr/>
          <p:nvPr/>
        </p:nvSpPr>
        <p:spPr bwMode="auto">
          <a:xfrm>
            <a:off x="10070099" y="2834701"/>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100"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Evolution of Exploring Deep Neural Architectures</a:t>
            </a:r>
            <a:endParaRPr lang="zh-CN" altLang="en-US" sz="3200" dirty="0"/>
          </a:p>
        </p:txBody>
      </p:sp>
    </p:spTree>
    <p:extLst>
      <p:ext uri="{BB962C8B-B14F-4D97-AF65-F5344CB8AC3E}">
        <p14:creationId xmlns:p14="http://schemas.microsoft.com/office/powerpoint/2010/main" val="339385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92" grpId="0" animBg="1"/>
      <p:bldP spid="95" grpId="0" animBg="1"/>
      <p:bldP spid="9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Image result for Imag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555" y="5326536"/>
            <a:ext cx="3559774" cy="14239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lex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023" y="1072630"/>
            <a:ext cx="3884630" cy="13404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797142" y="2413030"/>
            <a:ext cx="4008381" cy="1740792"/>
            <a:chOff x="-6218143" y="5904476"/>
            <a:chExt cx="4008381" cy="1740792"/>
          </a:xfrm>
        </p:grpSpPr>
        <p:pic>
          <p:nvPicPr>
            <p:cNvPr id="1030" name="Picture 6" descr="Image result for VGG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8143" y="5904476"/>
              <a:ext cx="2964392" cy="1740792"/>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3742319" y="6990649"/>
              <a:ext cx="1532557" cy="400110"/>
            </a:xfrm>
            <a:prstGeom prst="rect">
              <a:avLst/>
            </a:prstGeom>
            <a:solidFill>
              <a:schemeClr val="bg1"/>
            </a:solidFill>
            <a:ln w="28575">
              <a:solidFill>
                <a:schemeClr val="tx1"/>
              </a:solidFill>
            </a:ln>
          </p:spPr>
          <p:txBody>
            <a:bodyPr wrap="square">
              <a:spAutoFit/>
            </a:bodyPr>
            <a:lstStyle/>
            <a:p>
              <a:pPr algn="ctr"/>
              <a:r>
                <a:rPr lang="en-US" sz="2000" dirty="0" err="1" smtClean="0">
                  <a:latin typeface="Times New Roman" panose="02020603050405020304" pitchFamily="18" charset="0"/>
                  <a:cs typeface="Times New Roman" panose="02020603050405020304" pitchFamily="18" charset="0"/>
                </a:rPr>
                <a:t>VGGNet</a:t>
              </a:r>
              <a:endParaRPr lang="en-US" sz="2000" dirty="0">
                <a:latin typeface="Times New Roman" panose="02020603050405020304" pitchFamily="18" charset="0"/>
                <a:cs typeface="Times New Roman" panose="02020603050405020304" pitchFamily="18" charset="0"/>
              </a:endParaRPr>
            </a:p>
          </p:txBody>
        </p:sp>
      </p:grpSp>
      <p:sp>
        <p:nvSpPr>
          <p:cNvPr id="17" name="矩形 16"/>
          <p:cNvSpPr/>
          <p:nvPr/>
        </p:nvSpPr>
        <p:spPr>
          <a:xfrm>
            <a:off x="3478059" y="2063311"/>
            <a:ext cx="1327464" cy="400110"/>
          </a:xfrm>
          <a:prstGeom prst="rect">
            <a:avLst/>
          </a:prstGeom>
          <a:solidFill>
            <a:schemeClr val="bg1"/>
          </a:solidFill>
          <a:ln w="28575">
            <a:solidFill>
              <a:schemeClr val="tx1"/>
            </a:solidFill>
          </a:ln>
        </p:spPr>
        <p:txBody>
          <a:bodyPr wrap="square">
            <a:spAutoFit/>
          </a:bodyPr>
          <a:lstStyle/>
          <a:p>
            <a:pPr algn="ctr"/>
            <a:r>
              <a:rPr lang="en-US" sz="2000" dirty="0" err="1" smtClean="0">
                <a:latin typeface="Times New Roman" panose="02020603050405020304" pitchFamily="18" charset="0"/>
                <a:cs typeface="Times New Roman" panose="02020603050405020304" pitchFamily="18" charset="0"/>
              </a:rPr>
              <a:t>AlexNet</a:t>
            </a:r>
            <a:endParaRPr lang="en-US" sz="2000" dirty="0">
              <a:latin typeface="Times New Roman" panose="02020603050405020304" pitchFamily="18" charset="0"/>
              <a:cs typeface="Times New Roman" panose="02020603050405020304" pitchFamily="18" charset="0"/>
            </a:endParaRPr>
          </a:p>
        </p:txBody>
      </p:sp>
      <p:sp>
        <p:nvSpPr>
          <p:cNvPr id="52" name="矩形 51"/>
          <p:cNvSpPr/>
          <p:nvPr/>
        </p:nvSpPr>
        <p:spPr>
          <a:xfrm>
            <a:off x="1875203" y="3534205"/>
            <a:ext cx="1415772" cy="830997"/>
          </a:xfrm>
          <a:prstGeom prst="rect">
            <a:avLst/>
          </a:prstGeom>
        </p:spPr>
        <p:txBody>
          <a:bodyPr wrap="square">
            <a:spAutoFit/>
          </a:bodyPr>
          <a:lstStyle/>
          <a:p>
            <a:pPr algn="ctr"/>
            <a:r>
              <a:rPr lang="en-US" sz="4800" dirty="0" smtClean="0">
                <a:latin typeface="Times New Roman" panose="02020603050405020304" pitchFamily="18" charset="0"/>
                <a:ea typeface="ＭＳ Ｐゴシック" pitchFamily="-108" charset="-128"/>
                <a:cs typeface="Times New Roman" panose="02020603050405020304" pitchFamily="18" charset="0"/>
              </a:rPr>
              <a:t>……</a:t>
            </a:r>
            <a:endParaRPr lang="en-US" sz="4800" dirty="0">
              <a:latin typeface="Times New Roman" panose="02020603050405020304" pitchFamily="18" charset="0"/>
              <a:ea typeface="ＭＳ Ｐゴシック" pitchFamily="-108" charset="-128"/>
              <a:cs typeface="Times New Roman" panose="02020603050405020304" pitchFamily="18" charset="0"/>
            </a:endParaRPr>
          </a:p>
        </p:txBody>
      </p:sp>
      <p:grpSp>
        <p:nvGrpSpPr>
          <p:cNvPr id="4" name="Group 3"/>
          <p:cNvGrpSpPr/>
          <p:nvPr/>
        </p:nvGrpSpPr>
        <p:grpSpPr>
          <a:xfrm>
            <a:off x="337023" y="1072630"/>
            <a:ext cx="4596927" cy="3265202"/>
            <a:chOff x="6553200" y="1171469"/>
            <a:chExt cx="5215467" cy="3836604"/>
          </a:xfrm>
        </p:grpSpPr>
        <p:cxnSp>
          <p:nvCxnSpPr>
            <p:cNvPr id="27" name="直接连接符 26"/>
            <p:cNvCxnSpPr/>
            <p:nvPr/>
          </p:nvCxnSpPr>
          <p:spPr bwMode="auto">
            <a:xfrm>
              <a:off x="6553200" y="1171469"/>
              <a:ext cx="521546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直接连接符 29"/>
            <p:cNvCxnSpPr/>
            <p:nvPr/>
          </p:nvCxnSpPr>
          <p:spPr bwMode="auto">
            <a:xfrm>
              <a:off x="11768667" y="1171469"/>
              <a:ext cx="0" cy="383660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直接连接符 37"/>
            <p:cNvCxnSpPr/>
            <p:nvPr/>
          </p:nvCxnSpPr>
          <p:spPr bwMode="auto">
            <a:xfrm flipH="1">
              <a:off x="6553200" y="5008073"/>
              <a:ext cx="521546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 name="Straight Connector 2"/>
            <p:cNvCxnSpPr/>
            <p:nvPr/>
          </p:nvCxnSpPr>
          <p:spPr bwMode="auto">
            <a:xfrm>
              <a:off x="6553200" y="1171469"/>
              <a:ext cx="0" cy="3836604"/>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aphicFrame>
        <p:nvGraphicFramePr>
          <p:cNvPr id="5" name="Table 4"/>
          <p:cNvGraphicFramePr>
            <a:graphicFrameLocks noGrp="1"/>
          </p:cNvGraphicFramePr>
          <p:nvPr>
            <p:extLst/>
          </p:nvPr>
        </p:nvGraphicFramePr>
        <p:xfrm>
          <a:off x="5523196" y="5581406"/>
          <a:ext cx="6451412" cy="1169040"/>
        </p:xfrm>
        <a:graphic>
          <a:graphicData uri="http://schemas.openxmlformats.org/drawingml/2006/table">
            <a:tbl>
              <a:tblPr firstRow="1" bandRow="1">
                <a:effectLst/>
                <a:tableStyleId>{5C22544A-7EE6-4342-B048-85BDC9FD1C3A}</a:tableStyleId>
              </a:tblPr>
              <a:tblGrid>
                <a:gridCol w="6451412">
                  <a:extLst>
                    <a:ext uri="{9D8B030D-6E8A-4147-A177-3AD203B41FA5}">
                      <a16:colId xmlns:a16="http://schemas.microsoft.com/office/drawing/2014/main" val="271238702"/>
                    </a:ext>
                  </a:extLst>
                </a:gridCol>
              </a:tblGrid>
              <a:tr h="468000">
                <a:tc>
                  <a:txBody>
                    <a:bodyPr/>
                    <a:lstStyle/>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b="1" dirty="0" smtClean="0">
                          <a:solidFill>
                            <a:schemeClr val="tx1"/>
                          </a:solidFill>
                          <a:latin typeface="Times New Roman" panose="02020603050405020304" pitchFamily="18" charset="0"/>
                          <a:cs typeface="Times New Roman" panose="02020603050405020304" pitchFamily="18" charset="0"/>
                        </a:rPr>
                        <a:t>Domain knowledge and excessive</a:t>
                      </a:r>
                      <a:r>
                        <a:rPr lang="en-US" altLang="zh-CN" sz="2000" b="1" baseline="0" dirty="0" smtClean="0">
                          <a:solidFill>
                            <a:schemeClr val="tx1"/>
                          </a:solidFill>
                          <a:latin typeface="Times New Roman" panose="02020603050405020304" pitchFamily="18" charset="0"/>
                          <a:cs typeface="Times New Roman" panose="02020603050405020304" pitchFamily="18" charset="0"/>
                        </a:rPr>
                        <a:t> labor</a:t>
                      </a:r>
                      <a:endParaRPr lang="en-US" altLang="zh-CN" sz="2000" b="1" dirty="0" smtClean="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21859120"/>
                  </a:ext>
                </a:extLst>
              </a:tr>
              <a:tr h="468000">
                <a:tc>
                  <a:txBody>
                    <a:bodyPr/>
                    <a:lstStyle/>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b="1" dirty="0" smtClean="0">
                          <a:solidFill>
                            <a:schemeClr val="tx1"/>
                          </a:solidFill>
                          <a:latin typeface="Times New Roman" panose="02020603050405020304" pitchFamily="18" charset="0"/>
                          <a:cs typeface="Times New Roman" panose="02020603050405020304" pitchFamily="18" charset="0"/>
                        </a:rPr>
                        <a:t>It is impossible to manually</a:t>
                      </a:r>
                      <a:r>
                        <a:rPr lang="en-US" altLang="zh-CN" sz="2000" b="1" baseline="0" dirty="0" smtClean="0">
                          <a:solidFill>
                            <a:schemeClr val="tx1"/>
                          </a:solidFill>
                          <a:latin typeface="Times New Roman" panose="02020603050405020304" pitchFamily="18" charset="0"/>
                          <a:cs typeface="Times New Roman" panose="02020603050405020304" pitchFamily="18" charset="0"/>
                        </a:rPr>
                        <a:t> </a:t>
                      </a:r>
                      <a:r>
                        <a:rPr lang="en-US" altLang="zh-CN" sz="2000" b="1" dirty="0" smtClean="0">
                          <a:solidFill>
                            <a:schemeClr val="tx1"/>
                          </a:solidFill>
                          <a:latin typeface="Times New Roman" panose="02020603050405020304" pitchFamily="18" charset="0"/>
                          <a:cs typeface="Times New Roman" panose="02020603050405020304" pitchFamily="18" charset="0"/>
                        </a:rPr>
                        <a:t>design specific</a:t>
                      </a:r>
                      <a:r>
                        <a:rPr lang="en-US" altLang="zh-CN" sz="2000" b="1" baseline="0" dirty="0" smtClean="0">
                          <a:solidFill>
                            <a:schemeClr val="tx1"/>
                          </a:solidFill>
                          <a:latin typeface="Times New Roman" panose="02020603050405020304" pitchFamily="18" charset="0"/>
                          <a:cs typeface="Times New Roman" panose="02020603050405020304" pitchFamily="18" charset="0"/>
                        </a:rPr>
                        <a:t> </a:t>
                      </a:r>
                      <a:r>
                        <a:rPr lang="en-US" altLang="zh-CN" sz="2000" b="1" dirty="0" smtClean="0">
                          <a:solidFill>
                            <a:schemeClr val="tx1"/>
                          </a:solidFill>
                          <a:latin typeface="Times New Roman" panose="02020603050405020304" pitchFamily="18" charset="0"/>
                          <a:cs typeface="Times New Roman" panose="02020603050405020304" pitchFamily="18" charset="0"/>
                        </a:rPr>
                        <a:t>arch.</a:t>
                      </a:r>
                      <a:r>
                        <a:rPr lang="en-US" altLang="zh-CN" sz="2000" b="1" baseline="0" dirty="0" smtClean="0">
                          <a:solidFill>
                            <a:schemeClr val="tx1"/>
                          </a:solidFill>
                          <a:latin typeface="Times New Roman" panose="02020603050405020304" pitchFamily="18" charset="0"/>
                          <a:cs typeface="Times New Roman" panose="02020603050405020304" pitchFamily="18" charset="0"/>
                        </a:rPr>
                        <a:t> for </a:t>
                      </a:r>
                      <a:r>
                        <a:rPr lang="en-US" altLang="zh-CN" sz="2000" b="1" dirty="0" smtClean="0">
                          <a:solidFill>
                            <a:schemeClr val="tx1"/>
                          </a:solidFill>
                          <a:latin typeface="Times New Roman" panose="02020603050405020304" pitchFamily="18" charset="0"/>
                          <a:cs typeface="Times New Roman" panose="02020603050405020304" pitchFamily="18" charset="0"/>
                        </a:rPr>
                        <a:t>dedicated</a:t>
                      </a:r>
                      <a:r>
                        <a:rPr lang="en-US" altLang="zh-CN" sz="2000" b="1" baseline="0" dirty="0" smtClean="0">
                          <a:solidFill>
                            <a:schemeClr val="tx1"/>
                          </a:solidFill>
                          <a:latin typeface="Times New Roman" panose="02020603050405020304" pitchFamily="18" charset="0"/>
                          <a:cs typeface="Times New Roman" panose="02020603050405020304" pitchFamily="18" charset="0"/>
                        </a:rPr>
                        <a:t> application in the era of AI democratization</a:t>
                      </a:r>
                      <a:endParaRPr lang="en-US" altLang="zh-CN" sz="2000" b="1" dirty="0" smtClean="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394"/>
                  </a:ext>
                </a:extLst>
              </a:tr>
            </a:tbl>
          </a:graphicData>
        </a:graphic>
      </p:graphicFrame>
      <p:sp>
        <p:nvSpPr>
          <p:cNvPr id="10" name="Rectangle 9"/>
          <p:cNvSpPr/>
          <p:nvPr/>
        </p:nvSpPr>
        <p:spPr>
          <a:xfrm>
            <a:off x="5516763" y="5171934"/>
            <a:ext cx="1051891" cy="400110"/>
          </a:xfrm>
          <a:prstGeom prst="rect">
            <a:avLst/>
          </a:prstGeom>
          <a:solidFill>
            <a:schemeClr val="tx1"/>
          </a:solidFill>
          <a:scene3d>
            <a:camera prst="orthographicFront"/>
            <a:lightRig rig="threePt" dir="t"/>
          </a:scene3d>
          <a:sp3d>
            <a:bevelT/>
          </a:sp3d>
        </p:spPr>
        <p:txBody>
          <a:bodyPr wrap="none">
            <a:spAutoFit/>
          </a:bodyPr>
          <a:lstStyle/>
          <a:p>
            <a:r>
              <a:rPr lang="en-US" altLang="zh-CN" sz="2000"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Problem</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14" name="Down Arrow 13"/>
          <p:cNvSpPr/>
          <p:nvPr/>
        </p:nvSpPr>
        <p:spPr bwMode="auto">
          <a:xfrm>
            <a:off x="1992123" y="4347469"/>
            <a:ext cx="1360638" cy="963304"/>
          </a:xfrm>
          <a:prstGeom prst="downArrow">
            <a:avLst>
              <a:gd name="adj1" fmla="val 50000"/>
              <a:gd name="adj2" fmla="val 2231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51" name="矩形 50"/>
          <p:cNvSpPr/>
          <p:nvPr/>
        </p:nvSpPr>
        <p:spPr>
          <a:xfrm>
            <a:off x="337023" y="4335506"/>
            <a:ext cx="4596927" cy="400110"/>
          </a:xfrm>
          <a:prstGeom prst="rect">
            <a:avLst/>
          </a:prstGeom>
          <a:solidFill>
            <a:schemeClr val="bg1"/>
          </a:solidFill>
          <a:ln>
            <a:solidFill>
              <a:schemeClr val="tx1"/>
            </a:solidFill>
          </a:ln>
        </p:spPr>
        <p:txBody>
          <a:bodyPr wrap="square">
            <a:spAutoFit/>
          </a:bodyPr>
          <a:lstStyle/>
          <a:p>
            <a:pPr algn="ctr"/>
            <a:r>
              <a:rPr lang="en-US" sz="2000" dirty="0" smtClean="0">
                <a:latin typeface="Times New Roman" panose="02020603050405020304" pitchFamily="18" charset="0"/>
                <a:cs typeface="Times New Roman" panose="02020603050405020304" pitchFamily="18" charset="0"/>
              </a:rPr>
              <a:t>Design arch. for </a:t>
            </a:r>
            <a:r>
              <a:rPr lang="en-US" altLang="zh-CN" sz="2000" dirty="0" smtClean="0">
                <a:latin typeface="Times New Roman" panose="02020603050405020304" pitchFamily="18" charset="0"/>
                <a:cs typeface="Times New Roman" panose="02020603050405020304" pitchFamily="18" charset="0"/>
              </a:rPr>
              <a:t>dedicated</a:t>
            </a:r>
            <a:r>
              <a:rPr lang="en-US" sz="2000" dirty="0" smtClean="0">
                <a:latin typeface="Times New Roman" panose="02020603050405020304" pitchFamily="18" charset="0"/>
                <a:cs typeface="Times New Roman" panose="02020603050405020304" pitchFamily="18" charset="0"/>
              </a:rPr>
              <a:t> application</a:t>
            </a:r>
          </a:p>
        </p:txBody>
      </p:sp>
      <p:grpSp>
        <p:nvGrpSpPr>
          <p:cNvPr id="6" name="Group 5"/>
          <p:cNvGrpSpPr/>
          <p:nvPr/>
        </p:nvGrpSpPr>
        <p:grpSpPr>
          <a:xfrm>
            <a:off x="6520447" y="1325605"/>
            <a:ext cx="4514850" cy="3517877"/>
            <a:chOff x="6520447" y="1325605"/>
            <a:chExt cx="4514850" cy="3517877"/>
          </a:xfrm>
        </p:grpSpPr>
        <p:sp>
          <p:nvSpPr>
            <p:cNvPr id="37" name="TextBox 36"/>
            <p:cNvSpPr txBox="1"/>
            <p:nvPr/>
          </p:nvSpPr>
          <p:spPr>
            <a:xfrm>
              <a:off x="7229884" y="4443372"/>
              <a:ext cx="3095976" cy="400110"/>
            </a:xfrm>
            <a:prstGeom prst="rect">
              <a:avLst/>
            </a:prstGeom>
            <a:noFill/>
          </p:spPr>
          <p:txBody>
            <a:bodyPr wrap="none" rtlCol="0">
              <a:spAutoFit/>
            </a:bodyPr>
            <a:lstStyle/>
            <a:p>
              <a:r>
                <a:rPr lang="en-US" altLang="zh-CN" sz="2000" b="1" dirty="0" smtClean="0">
                  <a:latin typeface="Times New Roman" panose="02020603050405020304" pitchFamily="18" charset="0"/>
                  <a:cs typeface="Times New Roman" panose="02020603050405020304" pitchFamily="18" charset="0"/>
                </a:rPr>
                <a:t>Era of AI Democratization</a:t>
              </a:r>
              <a:endParaRPr lang="en-US" altLang="zh-CN" sz="2000" b="1" dirty="0">
                <a:latin typeface="Times New Roman" panose="02020603050405020304" pitchFamily="18" charset="0"/>
                <a:cs typeface="Times New Roman" panose="02020603050405020304" pitchFamily="18" charset="0"/>
              </a:endParaRPr>
            </a:p>
          </p:txBody>
        </p:sp>
        <p:pic>
          <p:nvPicPr>
            <p:cNvPr id="2050" name="Picture 2" descr="https://cn.bing.com/th?id=OIP.06IE39yuNnEIeAaNrBwpdQHaE8&amp;pid=Api&amp;rs=1&amp;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0447" y="1325605"/>
              <a:ext cx="4514850" cy="300990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chemeClr val="tx1"/>
                </a:solidFill>
              </a:rPr>
              <a:t>Phase I: Human Invented</a:t>
            </a:r>
            <a:endParaRPr lang="zh-CN" altLang="en-US" sz="3200" dirty="0"/>
          </a:p>
        </p:txBody>
      </p:sp>
    </p:spTree>
    <p:extLst>
      <p:ext uri="{BB962C8B-B14F-4D97-AF65-F5344CB8AC3E}">
        <p14:creationId xmlns:p14="http://schemas.microsoft.com/office/powerpoint/2010/main" val="182061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4" descr="æ¥çæºå¾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034" y="3968923"/>
            <a:ext cx="1270200" cy="12702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p:cNvGrpSpPr/>
          <p:nvPr/>
        </p:nvGrpSpPr>
        <p:grpSpPr>
          <a:xfrm>
            <a:off x="7284482" y="1634588"/>
            <a:ext cx="4841264" cy="4644313"/>
            <a:chOff x="7284482" y="1634588"/>
            <a:chExt cx="4841264" cy="4644313"/>
          </a:xfrm>
        </p:grpSpPr>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482" y="1634588"/>
              <a:ext cx="4841264" cy="4527691"/>
            </a:xfrm>
            <a:prstGeom prst="rect">
              <a:avLst/>
            </a:prstGeom>
          </p:spPr>
        </p:pic>
        <p:sp>
          <p:nvSpPr>
            <p:cNvPr id="23" name="Rectangle 22"/>
            <p:cNvSpPr/>
            <p:nvPr/>
          </p:nvSpPr>
          <p:spPr>
            <a:xfrm>
              <a:off x="8331776" y="5694126"/>
              <a:ext cx="2805576" cy="584775"/>
            </a:xfrm>
            <a:prstGeom prst="rect">
              <a:avLst/>
            </a:prstGeom>
          </p:spPr>
          <p:txBody>
            <a:bodyPr wrap="none">
              <a:spAutoFit/>
            </a:bodyPr>
            <a:lstStyle/>
            <a:p>
              <a:pPr algn="ctr"/>
              <a:r>
                <a:rPr lang="zh-CN" altLang="en-US" sz="1600" dirty="0">
                  <a:solidFill>
                    <a:srgbClr val="0070C0"/>
                  </a:solidFill>
                  <a:latin typeface="Times New Roman" panose="02020603050405020304" pitchFamily="18" charset="0"/>
                  <a:cs typeface="Times New Roman" panose="02020603050405020304" pitchFamily="18" charset="0"/>
                </a:rPr>
                <a:t>Intelligen</a:t>
              </a:r>
              <a:r>
                <a:rPr lang="zh-CN" altLang="en-US" sz="1600" dirty="0" smtClean="0">
                  <a:solidFill>
                    <a:srgbClr val="0070C0"/>
                  </a:solidFill>
                  <a:latin typeface="Times New Roman" panose="02020603050405020304" pitchFamily="18" charset="0"/>
                  <a:cs typeface="Times New Roman" panose="02020603050405020304" pitchFamily="18" charset="0"/>
                </a:rPr>
                <a:t>t </a:t>
              </a:r>
              <a:r>
                <a:rPr lang="en-US" altLang="zh-CN" sz="1600" dirty="0" smtClean="0">
                  <a:solidFill>
                    <a:srgbClr val="0070C0"/>
                  </a:solidFill>
                  <a:latin typeface="Times New Roman" panose="02020603050405020304" pitchFamily="18" charset="0"/>
                  <a:cs typeface="Times New Roman" panose="02020603050405020304" pitchFamily="18" charset="0"/>
                </a:rPr>
                <a:t>Edge</a:t>
              </a:r>
              <a:br>
                <a:rPr lang="en-US" altLang="zh-CN" sz="1600" dirty="0" smtClean="0">
                  <a:solidFill>
                    <a:srgbClr val="0070C0"/>
                  </a:solidFill>
                  <a:latin typeface="Times New Roman" panose="02020603050405020304" pitchFamily="18" charset="0"/>
                  <a:cs typeface="Times New Roman" panose="02020603050405020304" pitchFamily="18" charset="0"/>
                </a:rPr>
              </a:br>
              <a:r>
                <a:rPr lang="en-US" altLang="zh-CN" sz="1600" dirty="0" smtClean="0">
                  <a:solidFill>
                    <a:srgbClr val="0070C0"/>
                  </a:solidFill>
                  <a:latin typeface="Times New Roman" panose="02020603050405020304" pitchFamily="18" charset="0"/>
                  <a:cs typeface="Times New Roman" panose="02020603050405020304" pitchFamily="18" charset="0"/>
                </a:rPr>
                <a:t>with Limited Computing Power</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grpSp>
      <p:grpSp>
        <p:nvGrpSpPr>
          <p:cNvPr id="32" name="组合 31"/>
          <p:cNvGrpSpPr/>
          <p:nvPr/>
        </p:nvGrpSpPr>
        <p:grpSpPr>
          <a:xfrm>
            <a:off x="63333" y="1239125"/>
            <a:ext cx="4321111" cy="2989247"/>
            <a:chOff x="212594" y="1530996"/>
            <a:chExt cx="4796307" cy="3317974"/>
          </a:xfrm>
        </p:grpSpPr>
        <p:sp>
          <p:nvSpPr>
            <p:cNvPr id="2" name="圆角矩形 1"/>
            <p:cNvSpPr/>
            <p:nvPr/>
          </p:nvSpPr>
          <p:spPr bwMode="auto">
            <a:xfrm>
              <a:off x="212594" y="2453797"/>
              <a:ext cx="1622740" cy="1251091"/>
            </a:xfrm>
            <a:prstGeom prst="roundRect">
              <a:avLst/>
            </a:prstGeom>
            <a:solidFill>
              <a:srgbClr val="FEBAB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Controller (RNN)</a:t>
              </a:r>
              <a:endParaRPr kumimoji="0" lang="en-US"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6" name="圆角矩形 5"/>
            <p:cNvSpPr/>
            <p:nvPr/>
          </p:nvSpPr>
          <p:spPr bwMode="auto">
            <a:xfrm>
              <a:off x="2558048" y="2453796"/>
              <a:ext cx="2450853" cy="1251091"/>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T</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rain a child network</a:t>
              </a:r>
              <a:r>
                <a:rPr kumimoji="0" lang="en-US" altLang="zh-CN" sz="1600" b="0" i="0" u="none" strike="noStrike" cap="none" normalizeH="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 with architecture</a:t>
              </a:r>
            </a:p>
            <a:p>
              <a:pPr marL="0" marR="0" indent="0" algn="ctr" defTabSz="914400" rtl="0" eaLnBrk="0" fontAlgn="base" latinLnBrk="0" hangingPunct="0">
                <a:lnSpc>
                  <a:spcPct val="100000"/>
                </a:lnSpc>
                <a:spcBef>
                  <a:spcPct val="0"/>
                </a:spcBef>
                <a:spcAft>
                  <a:spcPct val="0"/>
                </a:spcAft>
                <a:buClrTx/>
                <a:buSzTx/>
                <a:buFontTx/>
                <a:buNone/>
                <a:tabLst/>
              </a:pPr>
              <a:r>
                <a:rPr lang="en-US" sz="1600" baseline="0" dirty="0" smtClean="0">
                  <a:latin typeface="Times New Roman" panose="02020603050405020304" pitchFamily="18" charset="0"/>
                  <a:ea typeface="ＭＳ Ｐゴシック" pitchFamily="-108" charset="-128"/>
                  <a:cs typeface="Times New Roman" panose="02020603050405020304" pitchFamily="18" charset="0"/>
                </a:rPr>
                <a:t>NN</a:t>
              </a:r>
              <a:r>
                <a:rPr lang="en-US" sz="1600" dirty="0" smtClean="0">
                  <a:latin typeface="Times New Roman" panose="02020603050405020304" pitchFamily="18" charset="0"/>
                  <a:ea typeface="ＭＳ Ｐゴシック" pitchFamily="-108" charset="-128"/>
                  <a:cs typeface="Times New Roman" panose="02020603050405020304" pitchFamily="18" charset="0"/>
                </a:rPr>
                <a:t> to get accuracy A</a:t>
              </a:r>
              <a:endParaRPr kumimoji="0" lang="en-US"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7" name="肘形连接符 6"/>
            <p:cNvCxnSpPr>
              <a:stCxn id="2" idx="0"/>
              <a:endCxn id="6" idx="0"/>
            </p:cNvCxnSpPr>
            <p:nvPr/>
          </p:nvCxnSpPr>
          <p:spPr bwMode="auto">
            <a:xfrm rot="5400000" flipH="1" flipV="1">
              <a:off x="2403719" y="1074042"/>
              <a:ext cx="1" cy="2759511"/>
            </a:xfrm>
            <a:prstGeom prst="bentConnector3">
              <a:avLst>
                <a:gd name="adj1" fmla="val 22860100000"/>
              </a:avLst>
            </a:prstGeom>
            <a:solidFill>
              <a:schemeClr val="accent1"/>
            </a:solidFill>
            <a:ln w="12700" cap="flat" cmpd="sng" algn="ctr">
              <a:solidFill>
                <a:schemeClr val="tx1"/>
              </a:solidFill>
              <a:prstDash val="solid"/>
              <a:round/>
              <a:headEnd type="none" w="med" len="med"/>
              <a:tailEnd type="triangle"/>
            </a:ln>
            <a:effectLst/>
          </p:spPr>
        </p:cxnSp>
        <p:cxnSp>
          <p:nvCxnSpPr>
            <p:cNvPr id="14" name="肘形连接符 13"/>
            <p:cNvCxnSpPr>
              <a:stCxn id="6" idx="2"/>
              <a:endCxn id="2" idx="2"/>
            </p:cNvCxnSpPr>
            <p:nvPr/>
          </p:nvCxnSpPr>
          <p:spPr bwMode="auto">
            <a:xfrm rot="5400000">
              <a:off x="2403720" y="2325133"/>
              <a:ext cx="1" cy="2759511"/>
            </a:xfrm>
            <a:prstGeom prst="bentConnector3">
              <a:avLst>
                <a:gd name="adj1" fmla="val 22860100000"/>
              </a:avLst>
            </a:prstGeom>
            <a:solidFill>
              <a:schemeClr val="accent1"/>
            </a:solidFill>
            <a:ln w="9525" cap="flat" cmpd="sng" algn="ctr">
              <a:solidFill>
                <a:schemeClr val="tx1"/>
              </a:solidFill>
              <a:prstDash val="solid"/>
              <a:round/>
              <a:headEnd type="none" w="med" len="med"/>
              <a:tailEnd type="triangle"/>
            </a:ln>
            <a:effectLst/>
          </p:spPr>
        </p:cxnSp>
        <p:sp>
          <p:nvSpPr>
            <p:cNvPr id="15" name="矩形 14"/>
            <p:cNvSpPr/>
            <p:nvPr/>
          </p:nvSpPr>
          <p:spPr>
            <a:xfrm>
              <a:off x="1150742" y="1530996"/>
              <a:ext cx="2551889" cy="649083"/>
            </a:xfrm>
            <a:prstGeom prst="rect">
              <a:avLst/>
            </a:prstGeom>
          </p:spPr>
          <p:txBody>
            <a:bodyPr wrap="square">
              <a:spAutoFit/>
            </a:bodyPr>
            <a:lstStyle/>
            <a:p>
              <a:pPr algn="ctr"/>
              <a:r>
                <a:rPr lang="en-US" sz="1600" dirty="0" smtClean="0">
                  <a:latin typeface="Times New Roman" panose="02020603050405020304" pitchFamily="18" charset="0"/>
                  <a:ea typeface="ＭＳ Ｐゴシック" pitchFamily="-108" charset="-128"/>
                  <a:cs typeface="Times New Roman" panose="02020603050405020304" pitchFamily="18" charset="0"/>
                </a:rPr>
                <a:t>Sample architecture NN with probability p</a:t>
              </a:r>
              <a:endParaRPr lang="en-US" sz="1600" dirty="0">
                <a:latin typeface="Times New Roman" panose="02020603050405020304" pitchFamily="18" charset="0"/>
                <a:ea typeface="ＭＳ Ｐゴシック" pitchFamily="-108" charset="-128"/>
                <a:cs typeface="Times New Roman" panose="02020603050405020304" pitchFamily="18" charset="0"/>
              </a:endParaRPr>
            </a:p>
          </p:txBody>
        </p:sp>
        <p:sp>
          <p:nvSpPr>
            <p:cNvPr id="18" name="矩形 17"/>
            <p:cNvSpPr/>
            <p:nvPr/>
          </p:nvSpPr>
          <p:spPr>
            <a:xfrm>
              <a:off x="1058307" y="4017973"/>
              <a:ext cx="2736760" cy="830997"/>
            </a:xfrm>
            <a:prstGeom prst="rect">
              <a:avLst/>
            </a:prstGeom>
          </p:spPr>
          <p:txBody>
            <a:bodyPr wrap="square">
              <a:spAutoFit/>
            </a:bodyPr>
            <a:lstStyle/>
            <a:p>
              <a:pPr algn="ctr"/>
              <a:r>
                <a:rPr lang="en-US" sz="1600" dirty="0" smtClean="0">
                  <a:latin typeface="Times New Roman" panose="02020603050405020304" pitchFamily="18" charset="0"/>
                  <a:ea typeface="ＭＳ Ｐゴシック" pitchFamily="-108" charset="-128"/>
                  <a:cs typeface="Times New Roman" panose="02020603050405020304" pitchFamily="18" charset="0"/>
                </a:rPr>
                <a:t>Compute gradient of p and scale it by A to update </a:t>
              </a:r>
              <a:br>
                <a:rPr lang="en-US" sz="1600" dirty="0" smtClean="0">
                  <a:latin typeface="Times New Roman" panose="02020603050405020304" pitchFamily="18" charset="0"/>
                  <a:ea typeface="ＭＳ Ｐゴシック" pitchFamily="-108" charset="-128"/>
                  <a:cs typeface="Times New Roman" panose="02020603050405020304" pitchFamily="18" charset="0"/>
                </a:rPr>
              </a:br>
              <a:r>
                <a:rPr lang="en-US" sz="1600" dirty="0" smtClean="0">
                  <a:latin typeface="Times New Roman" panose="02020603050405020304" pitchFamily="18" charset="0"/>
                  <a:ea typeface="ＭＳ Ｐゴシック" pitchFamily="-108" charset="-128"/>
                  <a:cs typeface="Times New Roman" panose="02020603050405020304" pitchFamily="18" charset="0"/>
                </a:rPr>
                <a:t>the controller </a:t>
              </a:r>
              <a:endParaRPr lang="en-US" sz="1600" dirty="0">
                <a:latin typeface="Times New Roman" panose="02020603050405020304" pitchFamily="18" charset="0"/>
                <a:ea typeface="ＭＳ Ｐゴシック" pitchFamily="-108" charset="-128"/>
                <a:cs typeface="Times New Roman" panose="02020603050405020304" pitchFamily="18" charset="0"/>
              </a:endParaRPr>
            </a:p>
          </p:txBody>
        </p:sp>
      </p:grpSp>
      <p:sp>
        <p:nvSpPr>
          <p:cNvPr id="19" name="矩形 18"/>
          <p:cNvSpPr/>
          <p:nvPr/>
        </p:nvSpPr>
        <p:spPr>
          <a:xfrm>
            <a:off x="0" y="6581001"/>
            <a:ext cx="10084159" cy="276999"/>
          </a:xfrm>
          <a:prstGeom prst="rect">
            <a:avLst/>
          </a:prstGeom>
        </p:spPr>
        <p:txBody>
          <a:bodyPr wrap="square">
            <a:spAutoFit/>
          </a:bodyPr>
          <a:lstStyle/>
          <a:p>
            <a:r>
              <a:rPr lang="en-US" sz="1200" b="1" dirty="0" smtClean="0">
                <a:solidFill>
                  <a:srgbClr val="222222"/>
                </a:solidFill>
                <a:latin typeface="Times New Roman" panose="02020603050405020304" pitchFamily="18" charset="0"/>
                <a:cs typeface="Times New Roman" panose="02020603050405020304" pitchFamily="18" charset="0"/>
              </a:rPr>
              <a:t>REF: </a:t>
            </a:r>
            <a:r>
              <a:rPr lang="en-US" sz="1200" dirty="0" err="1" smtClean="0">
                <a:solidFill>
                  <a:srgbClr val="222222"/>
                </a:solidFill>
                <a:latin typeface="Times New Roman" panose="02020603050405020304" pitchFamily="18" charset="0"/>
                <a:cs typeface="Times New Roman" panose="02020603050405020304" pitchFamily="18" charset="0"/>
              </a:rPr>
              <a:t>Zoph</a:t>
            </a:r>
            <a:r>
              <a:rPr lang="en-US" sz="1200" dirty="0">
                <a:solidFill>
                  <a:srgbClr val="222222"/>
                </a:solidFill>
                <a:latin typeface="Times New Roman" panose="02020603050405020304" pitchFamily="18" charset="0"/>
                <a:cs typeface="Times New Roman" panose="02020603050405020304" pitchFamily="18" charset="0"/>
              </a:rPr>
              <a:t>, Barret, and </a:t>
            </a:r>
            <a:r>
              <a:rPr lang="en-US" sz="1200" dirty="0" err="1">
                <a:solidFill>
                  <a:srgbClr val="222222"/>
                </a:solidFill>
                <a:latin typeface="Times New Roman" panose="02020603050405020304" pitchFamily="18" charset="0"/>
                <a:cs typeface="Times New Roman" panose="02020603050405020304" pitchFamily="18" charset="0"/>
              </a:rPr>
              <a:t>Quoc</a:t>
            </a:r>
            <a:r>
              <a:rPr lang="en-US" sz="1200" dirty="0">
                <a:solidFill>
                  <a:srgbClr val="222222"/>
                </a:solidFill>
                <a:latin typeface="Times New Roman" panose="02020603050405020304" pitchFamily="18" charset="0"/>
                <a:cs typeface="Times New Roman" panose="02020603050405020304" pitchFamily="18" charset="0"/>
              </a:rPr>
              <a:t> V. Le. "Neural architecture search with reinforcement learning." </a:t>
            </a:r>
            <a:r>
              <a:rPr lang="en-US" sz="1200" i="1" dirty="0" smtClean="0">
                <a:solidFill>
                  <a:srgbClr val="222222"/>
                </a:solidFill>
                <a:latin typeface="Times New Roman" panose="02020603050405020304" pitchFamily="18" charset="0"/>
                <a:cs typeface="Times New Roman" panose="02020603050405020304" pitchFamily="18" charset="0"/>
              </a:rPr>
              <a:t>ICLR 2017</a:t>
            </a:r>
            <a:endParaRPr lang="en-US" sz="1200" dirty="0">
              <a:latin typeface="Times New Roman" panose="02020603050405020304" pitchFamily="18" charset="0"/>
              <a:cs typeface="Times New Roman" panose="02020603050405020304" pitchFamily="18" charset="0"/>
            </a:endParaRPr>
          </a:p>
        </p:txBody>
      </p:sp>
      <p:grpSp>
        <p:nvGrpSpPr>
          <p:cNvPr id="13" name="Group 12"/>
          <p:cNvGrpSpPr/>
          <p:nvPr/>
        </p:nvGrpSpPr>
        <p:grpSpPr>
          <a:xfrm>
            <a:off x="3538029" y="1315204"/>
            <a:ext cx="3536758" cy="2498571"/>
            <a:chOff x="8557267" y="1228275"/>
            <a:chExt cx="3536758" cy="2498571"/>
          </a:xfrm>
        </p:grpSpPr>
        <p:pic>
          <p:nvPicPr>
            <p:cNvPr id="27" name="图片 26"/>
            <p:cNvPicPr>
              <a:picLocks noChangeAspect="1"/>
            </p:cNvPicPr>
            <p:nvPr/>
          </p:nvPicPr>
          <p:blipFill>
            <a:blip r:embed="rId5"/>
            <a:stretch>
              <a:fillRect/>
            </a:stretch>
          </p:blipFill>
          <p:spPr>
            <a:xfrm>
              <a:off x="8617775" y="1308096"/>
              <a:ext cx="3476250" cy="2418750"/>
            </a:xfrm>
            <a:prstGeom prst="rect">
              <a:avLst/>
            </a:prstGeom>
          </p:spPr>
        </p:pic>
        <p:sp>
          <p:nvSpPr>
            <p:cNvPr id="11" name="TextBox 10"/>
            <p:cNvSpPr txBox="1"/>
            <p:nvPr/>
          </p:nvSpPr>
          <p:spPr>
            <a:xfrm>
              <a:off x="8557267" y="1231096"/>
              <a:ext cx="1395382" cy="276999"/>
            </a:xfrm>
            <a:prstGeom prst="rect">
              <a:avLst/>
            </a:prstGeom>
            <a:solidFill>
              <a:schemeClr val="bg1"/>
            </a:solidFill>
          </p:spPr>
          <p:txBody>
            <a:bodyPr wrap="none" rtlCol="0">
              <a:spAutoFit/>
            </a:bodyPr>
            <a:lstStyle/>
            <a:p>
              <a:r>
                <a:rPr lang="en-US" altLang="zh-CN" sz="1200" dirty="0" smtClean="0">
                  <a:latin typeface="Times New Roman" panose="02020603050405020304" pitchFamily="18" charset="0"/>
                  <a:cs typeface="Times New Roman" panose="02020603050405020304" pitchFamily="18" charset="0"/>
                </a:rPr>
                <a:t>before convergence</a:t>
              </a:r>
              <a:endParaRPr lang="zh-CN" altLang="en-US" sz="12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10084159" y="1228275"/>
              <a:ext cx="1284775" cy="276999"/>
            </a:xfrm>
            <a:prstGeom prst="rect">
              <a:avLst/>
            </a:prstGeom>
            <a:solidFill>
              <a:schemeClr val="bg1"/>
            </a:solidFill>
          </p:spPr>
          <p:txBody>
            <a:bodyPr wrap="none" rtlCol="0">
              <a:spAutoFit/>
            </a:bodyPr>
            <a:lstStyle/>
            <a:p>
              <a:r>
                <a:rPr lang="en-US" altLang="zh-CN" sz="1200" dirty="0" smtClean="0">
                  <a:latin typeface="Times New Roman" panose="02020603050405020304" pitchFamily="18" charset="0"/>
                  <a:cs typeface="Times New Roman" panose="02020603050405020304" pitchFamily="18" charset="0"/>
                </a:rPr>
                <a:t>after convergence</a:t>
              </a:r>
              <a:endParaRPr lang="zh-CN" altLang="en-US" sz="1200" dirty="0">
                <a:latin typeface="Times New Roman" panose="02020603050405020304" pitchFamily="18" charset="0"/>
                <a:cs typeface="Times New Roman" panose="02020603050405020304" pitchFamily="18" charset="0"/>
              </a:endParaRPr>
            </a:p>
          </p:txBody>
        </p:sp>
      </p:grpSp>
      <p:grpSp>
        <p:nvGrpSpPr>
          <p:cNvPr id="10" name="Group 9"/>
          <p:cNvGrpSpPr/>
          <p:nvPr/>
        </p:nvGrpSpPr>
        <p:grpSpPr>
          <a:xfrm>
            <a:off x="8315150" y="2764386"/>
            <a:ext cx="2779928" cy="1909225"/>
            <a:chOff x="8409272" y="2393035"/>
            <a:chExt cx="2779928" cy="1909225"/>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047" y="2393035"/>
              <a:ext cx="1913694" cy="1378352"/>
            </a:xfrm>
            <a:prstGeom prst="rect">
              <a:avLst/>
            </a:prstGeom>
          </p:spPr>
        </p:pic>
        <p:sp>
          <p:nvSpPr>
            <p:cNvPr id="9" name="Rectangle 8"/>
            <p:cNvSpPr/>
            <p:nvPr/>
          </p:nvSpPr>
          <p:spPr>
            <a:xfrm>
              <a:off x="8409272" y="3717485"/>
              <a:ext cx="2779928" cy="584775"/>
            </a:xfrm>
            <a:prstGeom prst="rect">
              <a:avLst/>
            </a:prstGeom>
          </p:spPr>
          <p:txBody>
            <a:bodyPr wrap="none">
              <a:spAutoFit/>
            </a:bodyPr>
            <a:lstStyle/>
            <a:p>
              <a:pPr algn="ctr"/>
              <a:r>
                <a:rPr lang="zh-CN" altLang="en-US" sz="1600" dirty="0">
                  <a:latin typeface="Times New Roman" panose="02020603050405020304" pitchFamily="18" charset="0"/>
                  <a:cs typeface="Times New Roman" panose="02020603050405020304" pitchFamily="18" charset="0"/>
                </a:rPr>
                <a:t>Intelligen</a:t>
              </a:r>
              <a:r>
                <a:rPr lang="zh-CN" altLang="en-US" sz="1600" dirty="0" smtClean="0">
                  <a:latin typeface="Times New Roman" panose="02020603050405020304" pitchFamily="18" charset="0"/>
                  <a:cs typeface="Times New Roman" panose="02020603050405020304" pitchFamily="18" charset="0"/>
                </a:rPr>
                <a:t>t </a:t>
              </a:r>
              <a:r>
                <a:rPr lang="en-US" altLang="zh-CN" sz="1600" dirty="0" smtClean="0">
                  <a:latin typeface="Times New Roman" panose="02020603050405020304" pitchFamily="18" charset="0"/>
                  <a:cs typeface="Times New Roman" panose="02020603050405020304" pitchFamily="18" charset="0"/>
                </a:rPr>
                <a:t>Cloud</a:t>
              </a:r>
            </a:p>
            <a:p>
              <a:pPr algn="ctr"/>
              <a:r>
                <a:rPr lang="en-US" altLang="zh-CN" sz="1600" dirty="0" smtClean="0">
                  <a:latin typeface="Times New Roman" panose="02020603050405020304" pitchFamily="18" charset="0"/>
                  <a:cs typeface="Times New Roman" panose="02020603050405020304" pitchFamily="18" charset="0"/>
                </a:rPr>
                <a:t>with Enough Computing Power</a:t>
              </a:r>
              <a:endParaRPr lang="zh-CN" altLang="en-US" sz="1600" dirty="0">
                <a:latin typeface="Times New Roman" panose="02020603050405020304" pitchFamily="18" charset="0"/>
                <a:cs typeface="Times New Roman" panose="02020603050405020304" pitchFamily="18" charset="0"/>
              </a:endParaRPr>
            </a:p>
          </p:txBody>
        </p:sp>
      </p:grpSp>
      <p:sp>
        <p:nvSpPr>
          <p:cNvPr id="16" name="Rectangle 15"/>
          <p:cNvSpPr/>
          <p:nvPr/>
        </p:nvSpPr>
        <p:spPr bwMode="auto">
          <a:xfrm>
            <a:off x="8331776" y="2961473"/>
            <a:ext cx="2657651" cy="1729358"/>
          </a:xfrm>
          <a:prstGeom prst="rect">
            <a:avLst/>
          </a:prstGeom>
          <a:solidFill>
            <a:schemeClr val="bg1">
              <a:alpha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aphicFrame>
        <p:nvGraphicFramePr>
          <p:cNvPr id="26" name="Table 4"/>
          <p:cNvGraphicFramePr>
            <a:graphicFrameLocks noGrp="1"/>
          </p:cNvGraphicFramePr>
          <p:nvPr>
            <p:extLst/>
          </p:nvPr>
        </p:nvGraphicFramePr>
        <p:xfrm>
          <a:off x="251358" y="5278334"/>
          <a:ext cx="6823429" cy="1169040"/>
        </p:xfrm>
        <a:graphic>
          <a:graphicData uri="http://schemas.openxmlformats.org/drawingml/2006/table">
            <a:tbl>
              <a:tblPr firstRow="1" bandRow="1">
                <a:effectLst/>
                <a:tableStyleId>{5C22544A-7EE6-4342-B048-85BDC9FD1C3A}</a:tableStyleId>
              </a:tblPr>
              <a:tblGrid>
                <a:gridCol w="6823429">
                  <a:extLst>
                    <a:ext uri="{9D8B030D-6E8A-4147-A177-3AD203B41FA5}">
                      <a16:colId xmlns:a16="http://schemas.microsoft.com/office/drawing/2014/main" val="271238702"/>
                    </a:ext>
                  </a:extLst>
                </a:gridCol>
              </a:tblGrid>
              <a:tr h="468000">
                <a:tc>
                  <a:txBody>
                    <a:bodyPr/>
                    <a:lstStyle/>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b="1" u="none" baseline="0" dirty="0" smtClean="0">
                          <a:solidFill>
                            <a:schemeClr val="tx1"/>
                          </a:solidFill>
                          <a:latin typeface="Times New Roman" panose="02020603050405020304" pitchFamily="18" charset="0"/>
                          <a:cs typeface="Times New Roman" panose="02020603050405020304" pitchFamily="18" charset="0"/>
                        </a:rPr>
                        <a:t>No constraint on hardware resource consumed</a:t>
                      </a:r>
                      <a:endParaRPr lang="en-US" altLang="zh-CN" sz="2000" b="1" u="none" dirty="0" smtClean="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521859120"/>
                  </a:ext>
                </a:extLst>
              </a:tr>
              <a:tr h="468000">
                <a:tc>
                  <a:txBody>
                    <a:bodyPr/>
                    <a:lstStyle/>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b="1" dirty="0" smtClean="0">
                          <a:solidFill>
                            <a:schemeClr val="tx1"/>
                          </a:solidFill>
                          <a:latin typeface="Times New Roman" panose="02020603050405020304" pitchFamily="18" charset="0"/>
                          <a:cs typeface="Times New Roman" panose="02020603050405020304" pitchFamily="18" charset="0"/>
                        </a:rPr>
                        <a:t>NAS </a:t>
                      </a:r>
                      <a:r>
                        <a:rPr lang="en-US" altLang="zh-CN" sz="2000" b="1" baseline="0" dirty="0" smtClean="0">
                          <a:solidFill>
                            <a:schemeClr val="tx1"/>
                          </a:solidFill>
                          <a:latin typeface="Times New Roman" panose="02020603050405020304" pitchFamily="18" charset="0"/>
                          <a:cs typeface="Times New Roman" panose="02020603050405020304" pitchFamily="18" charset="0"/>
                        </a:rPr>
                        <a:t>may not meet the design specifications in resource constraint environment</a:t>
                      </a:r>
                      <a:endParaRPr lang="en-US" altLang="zh-CN" sz="2000" b="1" u="sng" dirty="0" smtClean="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394"/>
                  </a:ext>
                </a:extLst>
              </a:tr>
            </a:tbl>
          </a:graphicData>
        </a:graphic>
      </p:graphicFrame>
      <p:sp>
        <p:nvSpPr>
          <p:cNvPr id="29" name="Rectangle 9"/>
          <p:cNvSpPr/>
          <p:nvPr/>
        </p:nvSpPr>
        <p:spPr>
          <a:xfrm>
            <a:off x="258273" y="4868862"/>
            <a:ext cx="1051891" cy="400110"/>
          </a:xfrm>
          <a:prstGeom prst="rect">
            <a:avLst/>
          </a:prstGeom>
          <a:solidFill>
            <a:schemeClr val="tx1"/>
          </a:solidFill>
          <a:scene3d>
            <a:camera prst="orthographicFront"/>
            <a:lightRig rig="threePt" dir="t"/>
          </a:scene3d>
          <a:sp3d>
            <a:bevelT/>
          </a:sp3d>
        </p:spPr>
        <p:txBody>
          <a:bodyPr wrap="none">
            <a:spAutoFit/>
          </a:bodyPr>
          <a:lstStyle/>
          <a:p>
            <a:r>
              <a:rPr lang="en-US" altLang="zh-CN" sz="2000"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Problem</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bwMode="auto">
          <a:xfrm>
            <a:off x="309962" y="5687694"/>
            <a:ext cx="6577149" cy="7120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8" name="矩形 7"/>
          <p:cNvSpPr/>
          <p:nvPr/>
        </p:nvSpPr>
        <p:spPr bwMode="auto">
          <a:xfrm>
            <a:off x="4531058" y="2019869"/>
            <a:ext cx="880352" cy="4844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itchFamily="-108" charset="0"/>
                <a:ea typeface="ＭＳ Ｐゴシック" pitchFamily="-108" charset="-128"/>
                <a:cs typeface="ＭＳ Ｐゴシック" pitchFamily="-108" charset="-128"/>
              </a:rPr>
              <a:t>Identified</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Arial" pitchFamily="-108" charset="0"/>
                <a:ea typeface="ＭＳ Ｐゴシック" pitchFamily="-108" charset="-128"/>
                <a:cs typeface="ＭＳ Ｐゴシック" pitchFamily="-108" charset="-128"/>
              </a:rPr>
              <a:t>NN</a:t>
            </a:r>
            <a:endParaRPr kumimoji="0" lang="zh-CN" altLang="en-US" sz="12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grpSp>
        <p:nvGrpSpPr>
          <p:cNvPr id="30" name="组合 29"/>
          <p:cNvGrpSpPr/>
          <p:nvPr/>
        </p:nvGrpSpPr>
        <p:grpSpPr>
          <a:xfrm>
            <a:off x="3735528" y="3810928"/>
            <a:ext cx="2458557" cy="924307"/>
            <a:chOff x="3735528" y="3810928"/>
            <a:chExt cx="2458557" cy="924307"/>
          </a:xfrm>
        </p:grpSpPr>
        <p:sp>
          <p:nvSpPr>
            <p:cNvPr id="22" name="右弧形箭头 21"/>
            <p:cNvSpPr/>
            <p:nvPr/>
          </p:nvSpPr>
          <p:spPr bwMode="auto">
            <a:xfrm rot="5400000">
              <a:off x="4688439" y="2858017"/>
              <a:ext cx="552735" cy="2458557"/>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8" name="乘号 27"/>
            <p:cNvSpPr/>
            <p:nvPr/>
          </p:nvSpPr>
          <p:spPr bwMode="auto">
            <a:xfrm>
              <a:off x="4579362" y="3950488"/>
              <a:ext cx="784747" cy="784747"/>
            </a:xfrm>
            <a:prstGeom prst="mathMultiply">
              <a:avLst>
                <a:gd name="adj1" fmla="val 11346"/>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12" name="矩形 11"/>
          <p:cNvSpPr/>
          <p:nvPr/>
        </p:nvSpPr>
        <p:spPr bwMode="auto">
          <a:xfrm>
            <a:off x="4398958" y="2526135"/>
            <a:ext cx="1189042" cy="1952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7" name="虚尾箭头 16"/>
          <p:cNvSpPr/>
          <p:nvPr/>
        </p:nvSpPr>
        <p:spPr bwMode="auto">
          <a:xfrm>
            <a:off x="4702553" y="2532193"/>
            <a:ext cx="639709" cy="356159"/>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4"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rgbClr val="7030A0"/>
                </a:solidFill>
              </a:rPr>
              <a:t>Phase II: Neural Architecture Search (NAS)</a:t>
            </a:r>
            <a:endParaRPr lang="zh-CN" altLang="en-US" sz="3200" dirty="0"/>
          </a:p>
        </p:txBody>
      </p:sp>
    </p:spTree>
    <p:extLst>
      <p:ext uri="{BB962C8B-B14F-4D97-AF65-F5344CB8AC3E}">
        <p14:creationId xmlns:p14="http://schemas.microsoft.com/office/powerpoint/2010/main" val="201988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4"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randombar(horizontal)">
                                      <p:cBhvr>
                                        <p:cTn id="20" dur="500"/>
                                        <p:tgtEl>
                                          <p:spTgt spid="1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par>
                          <p:cTn id="30" fill="hold">
                            <p:stCondLst>
                              <p:cond delay="1000"/>
                            </p:stCondLst>
                            <p:childTnLst>
                              <p:par>
                                <p:cTn id="31" presetID="10" presetClass="exit" presetSubtype="0" fill="hold" grpId="1" nodeType="after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par>
                          <p:cTn id="34" fill="hold">
                            <p:stCondLst>
                              <p:cond delay="15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1500"/>
                            </p:stCondLst>
                            <p:childTnLst>
                              <p:par>
                                <p:cTn id="38" presetID="2" presetClass="entr" presetSubtype="4"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fill="hold"/>
                                        <p:tgtEl>
                                          <p:spTgt spid="33"/>
                                        </p:tgtEl>
                                        <p:attrNameLst>
                                          <p:attrName>ppt_x</p:attrName>
                                        </p:attrNameLst>
                                      </p:cBhvr>
                                      <p:tavLst>
                                        <p:tav tm="0">
                                          <p:val>
                                            <p:strVal val="#ppt_x"/>
                                          </p:val>
                                        </p:tav>
                                        <p:tav tm="100000">
                                          <p:val>
                                            <p:strVal val="#ppt_x"/>
                                          </p:val>
                                        </p:tav>
                                      </p:tavLst>
                                    </p:anim>
                                    <p:anim calcmode="lin" valueType="num">
                                      <p:cBhvr additive="base">
                                        <p:cTn id="4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9" grpId="0" animBg="1"/>
      <p:bldP spid="5" grpId="0" animBg="1"/>
      <p:bldP spid="5" grpId="1" animBg="1"/>
      <p:bldP spid="8"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5"/>
          <p:cNvSpPr/>
          <p:nvPr/>
        </p:nvSpPr>
        <p:spPr bwMode="auto">
          <a:xfrm>
            <a:off x="5503031" y="1862460"/>
            <a:ext cx="3272835" cy="1251091"/>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2" name="圆角矩形 1"/>
          <p:cNvSpPr/>
          <p:nvPr/>
        </p:nvSpPr>
        <p:spPr bwMode="auto">
          <a:xfrm>
            <a:off x="229228" y="1862462"/>
            <a:ext cx="1622740" cy="1251091"/>
          </a:xfrm>
          <a:prstGeom prst="roundRect">
            <a:avLst/>
          </a:prstGeom>
          <a:solidFill>
            <a:srgbClr val="FEBAB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Controller (RNN)</a:t>
            </a:r>
            <a:endParaRPr kumimoji="0" lang="en-US"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6" name="圆角矩形 5"/>
          <p:cNvSpPr/>
          <p:nvPr/>
        </p:nvSpPr>
        <p:spPr bwMode="auto">
          <a:xfrm>
            <a:off x="2666554" y="1862461"/>
            <a:ext cx="2358981" cy="1251091"/>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T</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rain a child network</a:t>
            </a:r>
            <a:r>
              <a:rPr kumimoji="0" lang="en-US" altLang="zh-CN" sz="1600" b="0" i="0" u="none" strike="noStrike" cap="none" normalizeH="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 with architecture</a:t>
            </a:r>
          </a:p>
          <a:p>
            <a:pPr marL="0" marR="0" indent="0" algn="ctr" defTabSz="914400" rtl="0" eaLnBrk="0" fontAlgn="base" latinLnBrk="0" hangingPunct="0">
              <a:lnSpc>
                <a:spcPct val="100000"/>
              </a:lnSpc>
              <a:spcBef>
                <a:spcPct val="0"/>
              </a:spcBef>
              <a:spcAft>
                <a:spcPct val="0"/>
              </a:spcAft>
              <a:buClrTx/>
              <a:buSzTx/>
              <a:buFontTx/>
              <a:buNone/>
              <a:tabLst/>
            </a:pPr>
            <a:r>
              <a:rPr lang="en-US" sz="1600" baseline="0" dirty="0" smtClean="0">
                <a:latin typeface="Times New Roman" panose="02020603050405020304" pitchFamily="18" charset="0"/>
                <a:ea typeface="ＭＳ Ｐゴシック" pitchFamily="-108" charset="-128"/>
                <a:cs typeface="Times New Roman" panose="02020603050405020304" pitchFamily="18" charset="0"/>
              </a:rPr>
              <a:t>NN</a:t>
            </a:r>
            <a:r>
              <a:rPr lang="en-US" sz="1600" dirty="0" smtClean="0">
                <a:latin typeface="Times New Roman" panose="02020603050405020304" pitchFamily="18" charset="0"/>
                <a:ea typeface="ＭＳ Ｐゴシック" pitchFamily="-108" charset="-128"/>
                <a:cs typeface="Times New Roman" panose="02020603050405020304" pitchFamily="18" charset="0"/>
              </a:rPr>
              <a:t> to get accuracy </a:t>
            </a:r>
            <a:r>
              <a:rPr lang="en-US" sz="1600" b="1" dirty="0" smtClean="0">
                <a:latin typeface="Times New Roman" panose="02020603050405020304" pitchFamily="18" charset="0"/>
                <a:ea typeface="ＭＳ Ｐゴシック" pitchFamily="-108" charset="-128"/>
                <a:cs typeface="Times New Roman" panose="02020603050405020304" pitchFamily="18" charset="0"/>
              </a:rPr>
              <a:t>A</a:t>
            </a:r>
            <a:endParaRPr kumimoji="0" lang="en-US" sz="1600" b="1"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7" name="肘形连接符 6"/>
          <p:cNvCxnSpPr>
            <a:stCxn id="2" idx="0"/>
            <a:endCxn id="6" idx="0"/>
          </p:cNvCxnSpPr>
          <p:nvPr/>
        </p:nvCxnSpPr>
        <p:spPr bwMode="auto">
          <a:xfrm rot="5400000" flipH="1" flipV="1">
            <a:off x="2443321" y="459739"/>
            <a:ext cx="1" cy="2805447"/>
          </a:xfrm>
          <a:prstGeom prst="bentConnector3">
            <a:avLst>
              <a:gd name="adj1" fmla="val 22860100000"/>
            </a:avLst>
          </a:prstGeom>
          <a:solidFill>
            <a:schemeClr val="accent1"/>
          </a:solidFill>
          <a:ln w="12700" cap="flat" cmpd="sng" algn="ctr">
            <a:solidFill>
              <a:schemeClr val="tx1"/>
            </a:solidFill>
            <a:prstDash val="solid"/>
            <a:round/>
            <a:headEnd type="none" w="med" len="med"/>
            <a:tailEnd type="triangle"/>
          </a:ln>
          <a:effectLst/>
        </p:spPr>
      </p:cxnSp>
      <p:sp>
        <p:nvSpPr>
          <p:cNvPr id="15" name="矩形 14"/>
          <p:cNvSpPr/>
          <p:nvPr/>
        </p:nvSpPr>
        <p:spPr>
          <a:xfrm>
            <a:off x="1301394" y="1038940"/>
            <a:ext cx="2283854" cy="584775"/>
          </a:xfrm>
          <a:prstGeom prst="rect">
            <a:avLst/>
          </a:prstGeom>
        </p:spPr>
        <p:txBody>
          <a:bodyPr wrap="square">
            <a:spAutoFit/>
          </a:bodyPr>
          <a:lstStyle/>
          <a:p>
            <a:pPr algn="ctr"/>
            <a:r>
              <a:rPr lang="en-US" sz="1600" dirty="0" smtClean="0">
                <a:latin typeface="Times New Roman" panose="02020603050405020304" pitchFamily="18" charset="0"/>
                <a:ea typeface="ＭＳ Ｐゴシック" pitchFamily="-108" charset="-128"/>
                <a:cs typeface="Times New Roman" panose="02020603050405020304" pitchFamily="18" charset="0"/>
              </a:rPr>
              <a:t>Sample architecture NN with probability p</a:t>
            </a:r>
            <a:endParaRPr lang="en-US" sz="1600" dirty="0">
              <a:latin typeface="Times New Roman" panose="02020603050405020304" pitchFamily="18" charset="0"/>
              <a:ea typeface="ＭＳ Ｐゴシック" pitchFamily="-108" charset="-128"/>
              <a:cs typeface="Times New Roman" panose="02020603050405020304" pitchFamily="18" charset="0"/>
            </a:endParaRPr>
          </a:p>
        </p:txBody>
      </p:sp>
      <p:sp>
        <p:nvSpPr>
          <p:cNvPr id="18" name="矩形 17"/>
          <p:cNvSpPr/>
          <p:nvPr/>
        </p:nvSpPr>
        <p:spPr>
          <a:xfrm>
            <a:off x="1605082" y="3634663"/>
            <a:ext cx="2736760" cy="830997"/>
          </a:xfrm>
          <a:prstGeom prst="rect">
            <a:avLst/>
          </a:prstGeom>
        </p:spPr>
        <p:txBody>
          <a:bodyPr wrap="square">
            <a:spAutoFit/>
          </a:bodyPr>
          <a:lstStyle/>
          <a:p>
            <a:pPr algn="ctr"/>
            <a:r>
              <a:rPr lang="en-US" sz="1600" dirty="0" smtClean="0">
                <a:latin typeface="Times New Roman" panose="02020603050405020304" pitchFamily="18" charset="0"/>
                <a:ea typeface="ＭＳ Ｐゴシック" pitchFamily="-108" charset="-128"/>
                <a:cs typeface="Times New Roman" panose="02020603050405020304" pitchFamily="18" charset="0"/>
              </a:rPr>
              <a:t>Compute gradient of p and scale it by </a:t>
            </a:r>
            <a:r>
              <a:rPr lang="en-US" sz="1600" b="1" dirty="0" smtClean="0">
                <a:latin typeface="Times New Roman" panose="02020603050405020304" pitchFamily="18" charset="0"/>
                <a:ea typeface="ＭＳ Ｐゴシック" pitchFamily="-108" charset="-128"/>
                <a:cs typeface="Times New Roman" panose="02020603050405020304" pitchFamily="18" charset="0"/>
              </a:rPr>
              <a:t>A</a:t>
            </a:r>
            <a:r>
              <a:rPr lang="en-US" sz="1600" dirty="0" smtClean="0">
                <a:latin typeface="Times New Roman" panose="02020603050405020304" pitchFamily="18" charset="0"/>
                <a:ea typeface="ＭＳ Ｐゴシック" pitchFamily="-108" charset="-128"/>
                <a:cs typeface="Times New Roman" panose="02020603050405020304" pitchFamily="18" charset="0"/>
              </a:rPr>
              <a:t> and </a:t>
            </a:r>
            <a:r>
              <a:rPr lang="en-US" sz="1600" b="1" dirty="0" smtClean="0">
                <a:latin typeface="Times New Roman" panose="02020603050405020304" pitchFamily="18" charset="0"/>
                <a:ea typeface="ＭＳ Ｐゴシック" pitchFamily="-108" charset="-128"/>
                <a:cs typeface="Times New Roman" panose="02020603050405020304" pitchFamily="18" charset="0"/>
              </a:rPr>
              <a:t>E</a:t>
            </a:r>
            <a:r>
              <a:rPr lang="en-US" sz="1600" dirty="0" smtClean="0">
                <a:latin typeface="Times New Roman" panose="02020603050405020304" pitchFamily="18" charset="0"/>
                <a:ea typeface="ＭＳ Ｐゴシック" pitchFamily="-108" charset="-128"/>
                <a:cs typeface="Times New Roman" panose="02020603050405020304" pitchFamily="18" charset="0"/>
              </a:rPr>
              <a:t> to update </a:t>
            </a:r>
            <a:br>
              <a:rPr lang="en-US" sz="1600" dirty="0" smtClean="0">
                <a:latin typeface="Times New Roman" panose="02020603050405020304" pitchFamily="18" charset="0"/>
                <a:ea typeface="ＭＳ Ｐゴシック" pitchFamily="-108" charset="-128"/>
                <a:cs typeface="Times New Roman" panose="02020603050405020304" pitchFamily="18" charset="0"/>
              </a:rPr>
            </a:br>
            <a:r>
              <a:rPr lang="en-US" sz="1600" dirty="0" smtClean="0">
                <a:latin typeface="Times New Roman" panose="02020603050405020304" pitchFamily="18" charset="0"/>
                <a:ea typeface="ＭＳ Ｐゴシック" pitchFamily="-108" charset="-128"/>
                <a:cs typeface="Times New Roman" panose="02020603050405020304" pitchFamily="18" charset="0"/>
              </a:rPr>
              <a:t>the controller </a:t>
            </a:r>
            <a:endParaRPr lang="en-US" sz="1600" dirty="0">
              <a:latin typeface="Times New Roman" panose="02020603050405020304" pitchFamily="18" charset="0"/>
              <a:ea typeface="ＭＳ Ｐゴシック" pitchFamily="-108" charset="-128"/>
              <a:cs typeface="Times New Roman" panose="02020603050405020304" pitchFamily="18" charset="0"/>
            </a:endParaRPr>
          </a:p>
        </p:txBody>
      </p:sp>
      <p:sp>
        <p:nvSpPr>
          <p:cNvPr id="19" name="矩形 18"/>
          <p:cNvSpPr/>
          <p:nvPr/>
        </p:nvSpPr>
        <p:spPr>
          <a:xfrm>
            <a:off x="0" y="6581001"/>
            <a:ext cx="10084159" cy="276999"/>
          </a:xfrm>
          <a:prstGeom prst="rect">
            <a:avLst/>
          </a:prstGeom>
        </p:spPr>
        <p:txBody>
          <a:bodyPr wrap="square">
            <a:spAutoFit/>
          </a:bodyPr>
          <a:lstStyle/>
          <a:p>
            <a:r>
              <a:rPr lang="en-US" sz="1200" b="1" dirty="0" smtClean="0">
                <a:solidFill>
                  <a:srgbClr val="222222"/>
                </a:solidFill>
                <a:latin typeface="Times New Roman" panose="02020603050405020304" pitchFamily="18" charset="0"/>
                <a:cs typeface="Times New Roman" panose="02020603050405020304" pitchFamily="18" charset="0"/>
              </a:rPr>
              <a:t>REF: </a:t>
            </a:r>
            <a:r>
              <a:rPr lang="en-US" sz="1200" dirty="0" err="1">
                <a:solidFill>
                  <a:srgbClr val="222222"/>
                </a:solidFill>
                <a:latin typeface="Times New Roman" panose="02020603050405020304" pitchFamily="18" charset="0"/>
                <a:cs typeface="Times New Roman" panose="02020603050405020304" pitchFamily="18" charset="0"/>
              </a:rPr>
              <a:t>Mingxing</a:t>
            </a:r>
            <a:r>
              <a:rPr lang="en-US" sz="1200" dirty="0">
                <a:solidFill>
                  <a:srgbClr val="222222"/>
                </a:solidFill>
                <a:latin typeface="Times New Roman" panose="02020603050405020304" pitchFamily="18" charset="0"/>
                <a:cs typeface="Times New Roman" panose="02020603050405020304" pitchFamily="18" charset="0"/>
              </a:rPr>
              <a:t> Tan, </a:t>
            </a:r>
            <a:r>
              <a:rPr lang="en-US" sz="1200" dirty="0" smtClean="0">
                <a:solidFill>
                  <a:srgbClr val="222222"/>
                </a:solidFill>
                <a:latin typeface="Times New Roman" panose="02020603050405020304" pitchFamily="18" charset="0"/>
                <a:cs typeface="Times New Roman" panose="02020603050405020304" pitchFamily="18" charset="0"/>
              </a:rPr>
              <a:t>et al. </a:t>
            </a:r>
            <a:r>
              <a:rPr lang="en-US" sz="1200" dirty="0">
                <a:solidFill>
                  <a:srgbClr val="222222"/>
                </a:solidFill>
                <a:latin typeface="Times New Roman" panose="02020603050405020304" pitchFamily="18" charset="0"/>
                <a:cs typeface="Times New Roman" panose="02020603050405020304" pitchFamily="18" charset="0"/>
              </a:rPr>
              <a:t>"</a:t>
            </a:r>
            <a:r>
              <a:rPr lang="en-US" sz="1200" dirty="0" err="1">
                <a:solidFill>
                  <a:srgbClr val="222222"/>
                </a:solidFill>
                <a:latin typeface="Times New Roman" panose="02020603050405020304" pitchFamily="18" charset="0"/>
                <a:cs typeface="Times New Roman" panose="02020603050405020304" pitchFamily="18" charset="0"/>
              </a:rPr>
              <a:t>MnasNet</a:t>
            </a:r>
            <a:r>
              <a:rPr lang="en-US" sz="1200" dirty="0">
                <a:solidFill>
                  <a:srgbClr val="222222"/>
                </a:solidFill>
                <a:latin typeface="Times New Roman" panose="02020603050405020304" pitchFamily="18" charset="0"/>
                <a:cs typeface="Times New Roman" panose="02020603050405020304" pitchFamily="18" charset="0"/>
              </a:rPr>
              <a:t>: Platform-Aware Neural Architecture Search for Mobile</a:t>
            </a:r>
            <a:r>
              <a:rPr lang="en-US" sz="1200" dirty="0" smtClean="0">
                <a:solidFill>
                  <a:srgbClr val="222222"/>
                </a:solidFill>
                <a:latin typeface="Times New Roman" panose="02020603050405020304" pitchFamily="18" charset="0"/>
                <a:cs typeface="Times New Roman" panose="02020603050405020304" pitchFamily="18" charset="0"/>
              </a:rPr>
              <a:t>.” </a:t>
            </a:r>
            <a:r>
              <a:rPr lang="en-US" sz="1200" dirty="0" err="1" smtClean="0">
                <a:solidFill>
                  <a:srgbClr val="222222"/>
                </a:solidFill>
                <a:latin typeface="Times New Roman" panose="02020603050405020304" pitchFamily="18" charset="0"/>
                <a:cs typeface="Times New Roman" panose="02020603050405020304" pitchFamily="18" charset="0"/>
              </a:rPr>
              <a:t>arXiv</a:t>
            </a:r>
            <a:r>
              <a:rPr lang="en-US" sz="1200" dirty="0">
                <a:solidFill>
                  <a:srgbClr val="222222"/>
                </a:solidFill>
                <a:latin typeface="Times New Roman" panose="02020603050405020304" pitchFamily="18" charset="0"/>
                <a:cs typeface="Times New Roman" panose="02020603050405020304" pitchFamily="18" charset="0"/>
              </a:rPr>
              <a:t> </a:t>
            </a:r>
            <a:r>
              <a:rPr lang="en-US" sz="1200" dirty="0" smtClean="0">
                <a:solidFill>
                  <a:srgbClr val="222222"/>
                </a:solidFill>
                <a:latin typeface="Times New Roman" panose="02020603050405020304" pitchFamily="18" charset="0"/>
                <a:cs typeface="Times New Roman" panose="02020603050405020304" pitchFamily="18" charset="0"/>
              </a:rPr>
              <a:t>2018</a:t>
            </a:r>
            <a:endParaRPr lang="en-US" sz="1200" dirty="0">
              <a:latin typeface="Times New Roman" panose="02020603050405020304" pitchFamily="18" charset="0"/>
              <a:cs typeface="Times New Roman" panose="02020603050405020304" pitchFamily="18" charset="0"/>
            </a:endParaRPr>
          </a:p>
        </p:txBody>
      </p:sp>
      <p:cxnSp>
        <p:nvCxnSpPr>
          <p:cNvPr id="25" name="Straight Arrow Connector 24"/>
          <p:cNvCxnSpPr>
            <a:stCxn id="6" idx="3"/>
            <a:endCxn id="30" idx="1"/>
          </p:cNvCxnSpPr>
          <p:nvPr/>
        </p:nvCxnSpPr>
        <p:spPr bwMode="auto">
          <a:xfrm flipV="1">
            <a:off x="5025535" y="2488006"/>
            <a:ext cx="477496"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8" name="TextBox 27"/>
          <p:cNvSpPr txBox="1"/>
          <p:nvPr/>
        </p:nvSpPr>
        <p:spPr>
          <a:xfrm>
            <a:off x="6397090" y="2082730"/>
            <a:ext cx="2279508" cy="830997"/>
          </a:xfrm>
          <a:prstGeom prst="rect">
            <a:avLst/>
          </a:prstGeom>
          <a:noFill/>
        </p:spPr>
        <p:txBody>
          <a:bodyPr wrap="square" rtlCol="0">
            <a:spAutoFit/>
          </a:bodyPr>
          <a:lstStyle/>
          <a:p>
            <a:pPr algn="just"/>
            <a:r>
              <a:rPr lang="en-US" altLang="zh-CN" sz="1600" dirty="0" smtClean="0">
                <a:latin typeface="Times New Roman" panose="02020603050405020304" pitchFamily="18" charset="0"/>
                <a:ea typeface="ＭＳ Ｐゴシック" pitchFamily="-108" charset="-128"/>
                <a:cs typeface="Times New Roman" panose="02020603050405020304" pitchFamily="18" charset="0"/>
              </a:rPr>
              <a:t>Predict the efficiency </a:t>
            </a:r>
            <a:r>
              <a:rPr lang="en-US" altLang="zh-CN" sz="1600" b="1" dirty="0" smtClean="0">
                <a:latin typeface="Times New Roman" panose="02020603050405020304" pitchFamily="18" charset="0"/>
                <a:ea typeface="ＭＳ Ｐゴシック" pitchFamily="-108" charset="-128"/>
                <a:cs typeface="Times New Roman" panose="02020603050405020304" pitchFamily="18" charset="0"/>
              </a:rPr>
              <a:t>E</a:t>
            </a:r>
            <a:r>
              <a:rPr lang="en-US" altLang="zh-CN" sz="1600" dirty="0" smtClean="0">
                <a:latin typeface="Times New Roman" panose="02020603050405020304" pitchFamily="18" charset="0"/>
                <a:ea typeface="ＭＳ Ｐゴシック" pitchFamily="-108" charset="-128"/>
                <a:cs typeface="Times New Roman" panose="02020603050405020304" pitchFamily="18" charset="0"/>
              </a:rPr>
              <a:t> on a </a:t>
            </a:r>
            <a:r>
              <a:rPr lang="en-US" altLang="zh-CN" sz="1600" b="1" dirty="0" smtClean="0">
                <a:latin typeface="Times New Roman" panose="02020603050405020304" pitchFamily="18" charset="0"/>
                <a:ea typeface="ＭＳ Ｐゴシック" pitchFamily="-108" charset="-128"/>
                <a:cs typeface="Times New Roman" panose="02020603050405020304" pitchFamily="18" charset="0"/>
              </a:rPr>
              <a:t>fixed hardware </a:t>
            </a:r>
            <a:r>
              <a:rPr lang="en-US" altLang="zh-CN" sz="1600" dirty="0" smtClean="0">
                <a:latin typeface="Times New Roman" panose="02020603050405020304" pitchFamily="18" charset="0"/>
                <a:ea typeface="ＭＳ Ｐゴシック" pitchFamily="-108" charset="-128"/>
                <a:cs typeface="Times New Roman" panose="02020603050405020304" pitchFamily="18" charset="0"/>
              </a:rPr>
              <a:t>(e.g. mobile phone)</a:t>
            </a:r>
            <a:endParaRPr lang="en-US" altLang="zh-CN" sz="1600" dirty="0">
              <a:latin typeface="Times New Roman" panose="02020603050405020304" pitchFamily="18" charset="0"/>
              <a:ea typeface="ＭＳ Ｐゴシック" pitchFamily="-108" charset="-128"/>
              <a:cs typeface="Times New Roman" panose="02020603050405020304" pitchFamily="18" charset="0"/>
            </a:endParaRPr>
          </a:p>
        </p:txBody>
      </p:sp>
      <p:cxnSp>
        <p:nvCxnSpPr>
          <p:cNvPr id="38" name="Straight Connector 37"/>
          <p:cNvCxnSpPr>
            <a:stCxn id="6" idx="2"/>
          </p:cNvCxnSpPr>
          <p:nvPr/>
        </p:nvCxnSpPr>
        <p:spPr bwMode="auto">
          <a:xfrm>
            <a:off x="3846045" y="3113552"/>
            <a:ext cx="1413017" cy="2911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a:stCxn id="30" idx="2"/>
          </p:cNvCxnSpPr>
          <p:nvPr/>
        </p:nvCxnSpPr>
        <p:spPr bwMode="auto">
          <a:xfrm flipH="1">
            <a:off x="5269504" y="3113551"/>
            <a:ext cx="1869945" cy="29092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肘形连接符 13"/>
          <p:cNvCxnSpPr/>
          <p:nvPr/>
        </p:nvCxnSpPr>
        <p:spPr bwMode="auto">
          <a:xfrm rot="5400000" flipH="1">
            <a:off x="3000782" y="1153372"/>
            <a:ext cx="291098" cy="4211463"/>
          </a:xfrm>
          <a:prstGeom prst="bentConnector4">
            <a:avLst>
              <a:gd name="adj1" fmla="val -55685"/>
              <a:gd name="adj2" fmla="val 99966"/>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20" name="Table 4"/>
          <p:cNvGraphicFramePr>
            <a:graphicFrameLocks noGrp="1"/>
          </p:cNvGraphicFramePr>
          <p:nvPr>
            <p:extLst/>
          </p:nvPr>
        </p:nvGraphicFramePr>
        <p:xfrm>
          <a:off x="552364" y="5524081"/>
          <a:ext cx="7206511" cy="701040"/>
        </p:xfrm>
        <a:graphic>
          <a:graphicData uri="http://schemas.openxmlformats.org/drawingml/2006/table">
            <a:tbl>
              <a:tblPr firstRow="1" bandRow="1">
                <a:effectLst/>
                <a:tableStyleId>{5C22544A-7EE6-4342-B048-85BDC9FD1C3A}</a:tableStyleId>
              </a:tblPr>
              <a:tblGrid>
                <a:gridCol w="7206511">
                  <a:extLst>
                    <a:ext uri="{9D8B030D-6E8A-4147-A177-3AD203B41FA5}">
                      <a16:colId xmlns:a16="http://schemas.microsoft.com/office/drawing/2014/main" val="271238702"/>
                    </a:ext>
                  </a:extLst>
                </a:gridCol>
              </a:tblGrid>
              <a:tr h="468000">
                <a:tc>
                  <a:txBody>
                    <a:bodyPr/>
                    <a:lstStyle/>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b="1" dirty="0" smtClean="0">
                          <a:solidFill>
                            <a:schemeClr val="tx1"/>
                          </a:solidFill>
                          <a:latin typeface="Times New Roman" panose="02020603050405020304" pitchFamily="18" charset="0"/>
                          <a:cs typeface="Times New Roman" panose="02020603050405020304" pitchFamily="18" charset="0"/>
                        </a:rPr>
                        <a:t>It</a:t>
                      </a:r>
                      <a:r>
                        <a:rPr lang="en-US" altLang="zh-CN" sz="2000" b="1" baseline="0" dirty="0" smtClean="0">
                          <a:solidFill>
                            <a:schemeClr val="tx1"/>
                          </a:solidFill>
                          <a:latin typeface="Times New Roman" panose="02020603050405020304" pitchFamily="18" charset="0"/>
                          <a:cs typeface="Times New Roman" panose="02020603050405020304" pitchFamily="18" charset="0"/>
                        </a:rPr>
                        <a:t> works for particular fixed hardware, but not suitable for programmable hardware</a:t>
                      </a:r>
                      <a:endParaRPr lang="en-US" altLang="zh-CN" sz="2000" b="1" dirty="0" smtClean="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80000"/>
                      </a:schemeClr>
                    </a:solidFill>
                  </a:tcPr>
                </a:tc>
                <a:extLst>
                  <a:ext uri="{0D108BD9-81ED-4DB2-BD59-A6C34878D82A}">
                    <a16:rowId xmlns:a16="http://schemas.microsoft.com/office/drawing/2014/main" val="2521859120"/>
                  </a:ext>
                </a:extLst>
              </a:tr>
            </a:tbl>
          </a:graphicData>
        </a:graphic>
      </p:graphicFrame>
      <p:sp>
        <p:nvSpPr>
          <p:cNvPr id="21" name="Rectangle 9"/>
          <p:cNvSpPr/>
          <p:nvPr/>
        </p:nvSpPr>
        <p:spPr>
          <a:xfrm>
            <a:off x="552364" y="5119188"/>
            <a:ext cx="1051891" cy="400110"/>
          </a:xfrm>
          <a:prstGeom prst="rect">
            <a:avLst/>
          </a:prstGeom>
          <a:solidFill>
            <a:schemeClr val="tx1"/>
          </a:solidFill>
          <a:scene3d>
            <a:camera prst="orthographicFront"/>
            <a:lightRig rig="threePt" dir="t"/>
          </a:scene3d>
          <a:sp3d>
            <a:bevelT/>
          </a:sp3d>
        </p:spPr>
        <p:txBody>
          <a:bodyPr wrap="none">
            <a:spAutoFit/>
          </a:bodyPr>
          <a:lstStyle/>
          <a:p>
            <a:r>
              <a:rPr lang="en-US" altLang="zh-CN" sz="2000" dirty="0" smtClean="0">
                <a:solidFill>
                  <a:schemeClr val="bg1"/>
                </a:solidFill>
                <a:latin typeface="Times New Roman" panose="02020603050405020304" pitchFamily="18" charset="0"/>
                <a:ea typeface="Tahoma" panose="020B0604030504040204" pitchFamily="34" charset="0"/>
                <a:cs typeface="Times New Roman" panose="02020603050405020304" pitchFamily="18" charset="0"/>
              </a:rPr>
              <a:t>Problem</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3"/>
          <a:stretch>
            <a:fillRect/>
          </a:stretch>
        </p:blipFill>
        <p:spPr>
          <a:xfrm>
            <a:off x="5629353" y="2153386"/>
            <a:ext cx="670526" cy="669237"/>
          </a:xfrm>
          <a:prstGeom prst="rect">
            <a:avLst/>
          </a:prstGeom>
        </p:spPr>
      </p:pic>
      <p:pic>
        <p:nvPicPr>
          <p:cNvPr id="22" name="图片 21"/>
          <p:cNvPicPr>
            <a:picLocks noChangeAspect="1"/>
          </p:cNvPicPr>
          <p:nvPr/>
        </p:nvPicPr>
        <p:blipFill>
          <a:blip r:embed="rId4"/>
          <a:stretch>
            <a:fillRect/>
          </a:stretch>
        </p:blipFill>
        <p:spPr>
          <a:xfrm>
            <a:off x="9553897" y="1900970"/>
            <a:ext cx="841579" cy="775086"/>
          </a:xfrm>
          <a:prstGeom prst="rect">
            <a:avLst/>
          </a:prstGeom>
        </p:spPr>
      </p:pic>
      <p:pic>
        <p:nvPicPr>
          <p:cNvPr id="23" name="图片 22"/>
          <p:cNvPicPr>
            <a:picLocks noChangeAspect="1"/>
          </p:cNvPicPr>
          <p:nvPr/>
        </p:nvPicPr>
        <p:blipFill>
          <a:blip r:embed="rId5"/>
          <a:stretch>
            <a:fillRect/>
          </a:stretch>
        </p:blipFill>
        <p:spPr>
          <a:xfrm>
            <a:off x="9570657" y="2891018"/>
            <a:ext cx="841579" cy="775086"/>
          </a:xfrm>
          <a:prstGeom prst="rect">
            <a:avLst/>
          </a:prstGeom>
        </p:spPr>
      </p:pic>
      <p:pic>
        <p:nvPicPr>
          <p:cNvPr id="24" name="图片 23"/>
          <p:cNvPicPr>
            <a:picLocks noChangeAspect="1"/>
          </p:cNvPicPr>
          <p:nvPr/>
        </p:nvPicPr>
        <p:blipFill>
          <a:blip r:embed="rId6"/>
          <a:stretch>
            <a:fillRect/>
          </a:stretch>
        </p:blipFill>
        <p:spPr>
          <a:xfrm>
            <a:off x="9974686" y="3827907"/>
            <a:ext cx="1313684" cy="775086"/>
          </a:xfrm>
          <a:prstGeom prst="rect">
            <a:avLst/>
          </a:prstGeom>
        </p:spPr>
      </p:pic>
      <p:pic>
        <p:nvPicPr>
          <p:cNvPr id="26" name="图片 25"/>
          <p:cNvPicPr>
            <a:picLocks noChangeAspect="1"/>
          </p:cNvPicPr>
          <p:nvPr/>
        </p:nvPicPr>
        <p:blipFill>
          <a:blip r:embed="rId7"/>
          <a:stretch>
            <a:fillRect/>
          </a:stretch>
        </p:blipFill>
        <p:spPr>
          <a:xfrm>
            <a:off x="9570657" y="4765913"/>
            <a:ext cx="2127895" cy="771671"/>
          </a:xfrm>
          <a:prstGeom prst="rect">
            <a:avLst/>
          </a:prstGeom>
        </p:spPr>
      </p:pic>
      <p:pic>
        <p:nvPicPr>
          <p:cNvPr id="29" name="图片 28"/>
          <p:cNvPicPr>
            <a:picLocks noChangeAspect="1"/>
          </p:cNvPicPr>
          <p:nvPr/>
        </p:nvPicPr>
        <p:blipFill>
          <a:blip r:embed="rId8"/>
          <a:stretch>
            <a:fillRect/>
          </a:stretch>
        </p:blipFill>
        <p:spPr>
          <a:xfrm>
            <a:off x="10959915" y="2891018"/>
            <a:ext cx="841579" cy="775086"/>
          </a:xfrm>
          <a:prstGeom prst="rect">
            <a:avLst/>
          </a:prstGeom>
        </p:spPr>
      </p:pic>
      <p:pic>
        <p:nvPicPr>
          <p:cNvPr id="31" name="图片 30"/>
          <p:cNvPicPr>
            <a:picLocks noChangeAspect="1"/>
          </p:cNvPicPr>
          <p:nvPr/>
        </p:nvPicPr>
        <p:blipFill>
          <a:blip r:embed="rId9"/>
          <a:stretch>
            <a:fillRect/>
          </a:stretch>
        </p:blipFill>
        <p:spPr>
          <a:xfrm>
            <a:off x="10923282" y="1904385"/>
            <a:ext cx="841579" cy="771671"/>
          </a:xfrm>
          <a:prstGeom prst="rect">
            <a:avLst/>
          </a:prstGeom>
        </p:spPr>
      </p:pic>
      <p:pic>
        <p:nvPicPr>
          <p:cNvPr id="1028" name="Picture 4" descr="æ¥çæºå¾å"/>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3888" y="5744221"/>
            <a:ext cx="975279" cy="975279"/>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bwMode="auto">
          <a:xfrm>
            <a:off x="9114971" y="1067095"/>
            <a:ext cx="2989943" cy="5660275"/>
          </a:xfrm>
          <a:prstGeom prst="rect">
            <a:avLst/>
          </a:prstGeom>
          <a:noFill/>
          <a:ln w="28575">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42" name="TextBox 27"/>
          <p:cNvSpPr txBox="1"/>
          <p:nvPr/>
        </p:nvSpPr>
        <p:spPr>
          <a:xfrm>
            <a:off x="9470188" y="1067096"/>
            <a:ext cx="2279508" cy="584775"/>
          </a:xfrm>
          <a:prstGeom prst="rect">
            <a:avLst/>
          </a:prstGeom>
          <a:noFill/>
        </p:spPr>
        <p:txBody>
          <a:bodyPr wrap="square" rtlCol="0">
            <a:spAutoFit/>
          </a:bodyPr>
          <a:lstStyle/>
          <a:p>
            <a:pPr algn="ctr"/>
            <a:r>
              <a:rPr lang="en-US" altLang="zh-CN" sz="1600" b="1" dirty="0" smtClean="0">
                <a:latin typeface="Times New Roman" panose="02020603050405020304" pitchFamily="18" charset="0"/>
                <a:ea typeface="ＭＳ Ｐゴシック" pitchFamily="-108" charset="-128"/>
                <a:cs typeface="Times New Roman" panose="02020603050405020304" pitchFamily="18" charset="0"/>
              </a:rPr>
              <a:t>Different Hardware Designs</a:t>
            </a:r>
            <a:endParaRPr lang="en-US" altLang="zh-CN" sz="1600" b="1" dirty="0">
              <a:latin typeface="Times New Roman" panose="02020603050405020304" pitchFamily="18" charset="0"/>
              <a:ea typeface="ＭＳ Ｐゴシック" pitchFamily="-108" charset="-128"/>
              <a:cs typeface="Times New Roman" panose="02020603050405020304" pitchFamily="18" charset="0"/>
            </a:endParaRPr>
          </a:p>
        </p:txBody>
      </p:sp>
      <p:sp>
        <p:nvSpPr>
          <p:cNvPr id="36" name="矩形 35"/>
          <p:cNvSpPr/>
          <p:nvPr/>
        </p:nvSpPr>
        <p:spPr bwMode="auto">
          <a:xfrm>
            <a:off x="5565028" y="2072507"/>
            <a:ext cx="830997" cy="830997"/>
          </a:xfrm>
          <a:prstGeom prst="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2"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rgbClr val="0070C0"/>
                </a:solidFill>
              </a:rPr>
              <a:t>Phase III. Hardware-Aware NAS</a:t>
            </a:r>
            <a:endParaRPr lang="zh-CN" altLang="en-US" sz="3200" dirty="0"/>
          </a:p>
        </p:txBody>
      </p:sp>
    </p:spTree>
    <p:extLst>
      <p:ext uri="{BB962C8B-B14F-4D97-AF65-F5344CB8AC3E}">
        <p14:creationId xmlns:p14="http://schemas.microsoft.com/office/powerpoint/2010/main" val="67686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250"/>
                                        <p:tgtEl>
                                          <p:spTgt spid="22"/>
                                        </p:tgtEl>
                                      </p:cBhvr>
                                    </p:animEffect>
                                  </p:childTnLst>
                                </p:cTn>
                              </p:par>
                            </p:childTnLst>
                          </p:cTn>
                        </p:par>
                        <p:par>
                          <p:cTn id="21" fill="hold">
                            <p:stCondLst>
                              <p:cond delay="250"/>
                            </p:stCondLst>
                            <p:childTnLst>
                              <p:par>
                                <p:cTn id="22" presetID="10" presetClass="entr" presetSubtype="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250"/>
                                        <p:tgtEl>
                                          <p:spTgt spid="23"/>
                                        </p:tgtEl>
                                      </p:cBhvr>
                                    </p:animEffect>
                                  </p:childTnLst>
                                </p:cTn>
                              </p:par>
                            </p:childTnLst>
                          </p:cTn>
                        </p:par>
                        <p:par>
                          <p:cTn id="29" fill="hold">
                            <p:stCondLst>
                              <p:cond delay="750"/>
                            </p:stCondLst>
                            <p:childTnLst>
                              <p:par>
                                <p:cTn id="30" presetID="10"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250"/>
                                        <p:tgtEl>
                                          <p:spTgt spid="24"/>
                                        </p:tgtEl>
                                      </p:cBhvr>
                                    </p:animEffect>
                                  </p:childTnLst>
                                </p:cTn>
                              </p:par>
                            </p:childTnLst>
                          </p:cTn>
                        </p:par>
                        <p:par>
                          <p:cTn id="37" fill="hold">
                            <p:stCondLst>
                              <p:cond delay="125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250"/>
                                        <p:tgtEl>
                                          <p:spTgt spid="26"/>
                                        </p:tgtEl>
                                      </p:cBhvr>
                                    </p:animEffect>
                                  </p:childTnLst>
                                </p:cTn>
                              </p:par>
                            </p:childTnLst>
                          </p:cTn>
                        </p:par>
                        <p:par>
                          <p:cTn id="41" fill="hold">
                            <p:stCondLst>
                              <p:cond delay="1500"/>
                            </p:stCondLst>
                            <p:childTnLst>
                              <p:par>
                                <p:cTn id="42" presetID="2" presetClass="entr" presetSubtype="4" fill="hold" nodeType="afterEffect">
                                  <p:stCondLst>
                                    <p:cond delay="0"/>
                                  </p:stCondLst>
                                  <p:childTnLst>
                                    <p:set>
                                      <p:cBhvr>
                                        <p:cTn id="43" dur="1" fill="hold">
                                          <p:stCondLst>
                                            <p:cond delay="0"/>
                                          </p:stCondLst>
                                        </p:cTn>
                                        <p:tgtEl>
                                          <p:spTgt spid="1028"/>
                                        </p:tgtEl>
                                        <p:attrNameLst>
                                          <p:attrName>style.visibility</p:attrName>
                                        </p:attrNameLst>
                                      </p:cBhvr>
                                      <p:to>
                                        <p:strVal val="visible"/>
                                      </p:to>
                                    </p:set>
                                    <p:anim calcmode="lin" valueType="num">
                                      <p:cBhvr additive="base">
                                        <p:cTn id="44" dur="500" fill="hold"/>
                                        <p:tgtEl>
                                          <p:spTgt spid="1028"/>
                                        </p:tgtEl>
                                        <p:attrNameLst>
                                          <p:attrName>ppt_x</p:attrName>
                                        </p:attrNameLst>
                                      </p:cBhvr>
                                      <p:tavLst>
                                        <p:tav tm="0">
                                          <p:val>
                                            <p:strVal val="#ppt_x"/>
                                          </p:val>
                                        </p:tav>
                                        <p:tav tm="100000">
                                          <p:val>
                                            <p:strVal val="#ppt_x"/>
                                          </p:val>
                                        </p:tav>
                                      </p:tavLst>
                                    </p:anim>
                                    <p:anim calcmode="lin" valueType="num">
                                      <p:cBhvr additive="base">
                                        <p:cTn id="45"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p:bldP spid="42" grpId="0"/>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45</a:t>
            </a:fld>
            <a:endParaRPr lang="en-US"/>
          </a:p>
        </p:txBody>
      </p:sp>
      <p:sp>
        <p:nvSpPr>
          <p:cNvPr id="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A Missing Link between Two Design Spaces</a:t>
            </a:r>
            <a:endParaRPr lang="zh-CN" altLang="en-US" sz="3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884" y="1826016"/>
            <a:ext cx="7619370" cy="2529631"/>
          </a:xfrm>
          <a:prstGeom prst="rect">
            <a:avLst/>
          </a:prstGeom>
        </p:spPr>
      </p:pic>
      <p:grpSp>
        <p:nvGrpSpPr>
          <p:cNvPr id="12" name="Group 12"/>
          <p:cNvGrpSpPr/>
          <p:nvPr/>
        </p:nvGrpSpPr>
        <p:grpSpPr>
          <a:xfrm>
            <a:off x="4445890" y="2635269"/>
            <a:ext cx="3039543" cy="1504950"/>
            <a:chOff x="4396307" y="4761176"/>
            <a:chExt cx="3039543" cy="1504950"/>
          </a:xfrm>
        </p:grpSpPr>
        <p:sp>
          <p:nvSpPr>
            <p:cNvPr id="13" name="Freeform 8"/>
            <p:cNvSpPr/>
            <p:nvPr/>
          </p:nvSpPr>
          <p:spPr bwMode="auto">
            <a:xfrm>
              <a:off x="4396307" y="4761176"/>
              <a:ext cx="2971800" cy="1504950"/>
            </a:xfrm>
            <a:custGeom>
              <a:avLst/>
              <a:gdLst>
                <a:gd name="connsiteX0" fmla="*/ 52388 w 2971800"/>
                <a:gd name="connsiteY0" fmla="*/ 209550 h 1504950"/>
                <a:gd name="connsiteX1" fmla="*/ 52388 w 2971800"/>
                <a:gd name="connsiteY1" fmla="*/ 209550 h 1504950"/>
                <a:gd name="connsiteX2" fmla="*/ 9525 w 2971800"/>
                <a:gd name="connsiteY2" fmla="*/ 276225 h 1504950"/>
                <a:gd name="connsiteX3" fmla="*/ 0 w 2971800"/>
                <a:gd name="connsiteY3" fmla="*/ 395287 h 1504950"/>
                <a:gd name="connsiteX4" fmla="*/ 4763 w 2971800"/>
                <a:gd name="connsiteY4" fmla="*/ 466725 h 1504950"/>
                <a:gd name="connsiteX5" fmla="*/ 14288 w 2971800"/>
                <a:gd name="connsiteY5" fmla="*/ 500062 h 1504950"/>
                <a:gd name="connsiteX6" fmla="*/ 23813 w 2971800"/>
                <a:gd name="connsiteY6" fmla="*/ 557212 h 1504950"/>
                <a:gd name="connsiteX7" fmla="*/ 28575 w 2971800"/>
                <a:gd name="connsiteY7" fmla="*/ 614362 h 1504950"/>
                <a:gd name="connsiteX8" fmla="*/ 42863 w 2971800"/>
                <a:gd name="connsiteY8" fmla="*/ 657225 h 1504950"/>
                <a:gd name="connsiteX9" fmla="*/ 47625 w 2971800"/>
                <a:gd name="connsiteY9" fmla="*/ 681037 h 1504950"/>
                <a:gd name="connsiteX10" fmla="*/ 57150 w 2971800"/>
                <a:gd name="connsiteY10" fmla="*/ 709612 h 1504950"/>
                <a:gd name="connsiteX11" fmla="*/ 61913 w 2971800"/>
                <a:gd name="connsiteY11" fmla="*/ 723900 h 1504950"/>
                <a:gd name="connsiteX12" fmla="*/ 76200 w 2971800"/>
                <a:gd name="connsiteY12" fmla="*/ 771525 h 1504950"/>
                <a:gd name="connsiteX13" fmla="*/ 1771650 w 2971800"/>
                <a:gd name="connsiteY13" fmla="*/ 1504950 h 1504950"/>
                <a:gd name="connsiteX14" fmla="*/ 2562225 w 2971800"/>
                <a:gd name="connsiteY14" fmla="*/ 1323975 h 1504950"/>
                <a:gd name="connsiteX15" fmla="*/ 2562225 w 2971800"/>
                <a:gd name="connsiteY15" fmla="*/ 1062037 h 1504950"/>
                <a:gd name="connsiteX16" fmla="*/ 2624138 w 2971800"/>
                <a:gd name="connsiteY16" fmla="*/ 1019175 h 1504950"/>
                <a:gd name="connsiteX17" fmla="*/ 2938463 w 2971800"/>
                <a:gd name="connsiteY17" fmla="*/ 1023937 h 1504950"/>
                <a:gd name="connsiteX18" fmla="*/ 2971800 w 2971800"/>
                <a:gd name="connsiteY18" fmla="*/ 533400 h 1504950"/>
                <a:gd name="connsiteX19" fmla="*/ 2181225 w 2971800"/>
                <a:gd name="connsiteY19" fmla="*/ 28575 h 1504950"/>
                <a:gd name="connsiteX20" fmla="*/ 1004888 w 2971800"/>
                <a:gd name="connsiteY20" fmla="*/ 0 h 1504950"/>
                <a:gd name="connsiteX21" fmla="*/ 685800 w 2971800"/>
                <a:gd name="connsiteY21" fmla="*/ 157162 h 1504950"/>
                <a:gd name="connsiteX22" fmla="*/ 228600 w 2971800"/>
                <a:gd name="connsiteY22" fmla="*/ 238125 h 1504950"/>
                <a:gd name="connsiteX23" fmla="*/ 52388 w 2971800"/>
                <a:gd name="connsiteY23" fmla="*/ 209550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1800" h="1504950">
                  <a:moveTo>
                    <a:pt x="52388" y="209550"/>
                  </a:moveTo>
                  <a:lnTo>
                    <a:pt x="52388" y="209550"/>
                  </a:lnTo>
                  <a:cubicBezTo>
                    <a:pt x="38100" y="231775"/>
                    <a:pt x="11076" y="249849"/>
                    <a:pt x="9525" y="276225"/>
                  </a:cubicBezTo>
                  <a:cubicBezTo>
                    <a:pt x="4011" y="369964"/>
                    <a:pt x="8116" y="330362"/>
                    <a:pt x="0" y="395287"/>
                  </a:cubicBezTo>
                  <a:cubicBezTo>
                    <a:pt x="1588" y="419100"/>
                    <a:pt x="2265" y="442991"/>
                    <a:pt x="4763" y="466725"/>
                  </a:cubicBezTo>
                  <a:cubicBezTo>
                    <a:pt x="5684" y="475471"/>
                    <a:pt x="11335" y="491204"/>
                    <a:pt x="14288" y="500062"/>
                  </a:cubicBezTo>
                  <a:cubicBezTo>
                    <a:pt x="17463" y="519112"/>
                    <a:pt x="21418" y="538048"/>
                    <a:pt x="23813" y="557212"/>
                  </a:cubicBezTo>
                  <a:cubicBezTo>
                    <a:pt x="26184" y="576180"/>
                    <a:pt x="25432" y="595506"/>
                    <a:pt x="28575" y="614362"/>
                  </a:cubicBezTo>
                  <a:cubicBezTo>
                    <a:pt x="38109" y="671566"/>
                    <a:pt x="35714" y="621478"/>
                    <a:pt x="42863" y="657225"/>
                  </a:cubicBezTo>
                  <a:cubicBezTo>
                    <a:pt x="44450" y="665162"/>
                    <a:pt x="45495" y="673228"/>
                    <a:pt x="47625" y="681037"/>
                  </a:cubicBezTo>
                  <a:cubicBezTo>
                    <a:pt x="50267" y="690723"/>
                    <a:pt x="53975" y="700087"/>
                    <a:pt x="57150" y="709612"/>
                  </a:cubicBezTo>
                  <a:cubicBezTo>
                    <a:pt x="58738" y="714375"/>
                    <a:pt x="60695" y="719030"/>
                    <a:pt x="61913" y="723900"/>
                  </a:cubicBezTo>
                  <a:cubicBezTo>
                    <a:pt x="72299" y="765444"/>
                    <a:pt x="65584" y="750291"/>
                    <a:pt x="76200" y="771525"/>
                  </a:cubicBezTo>
                  <a:lnTo>
                    <a:pt x="1771650" y="1504950"/>
                  </a:lnTo>
                  <a:lnTo>
                    <a:pt x="2562225" y="1323975"/>
                  </a:lnTo>
                  <a:lnTo>
                    <a:pt x="2562225" y="1062037"/>
                  </a:lnTo>
                  <a:lnTo>
                    <a:pt x="2624138" y="1019175"/>
                  </a:lnTo>
                  <a:lnTo>
                    <a:pt x="2938463" y="1023937"/>
                  </a:lnTo>
                  <a:lnTo>
                    <a:pt x="2971800" y="533400"/>
                  </a:lnTo>
                  <a:lnTo>
                    <a:pt x="2181225" y="28575"/>
                  </a:lnTo>
                  <a:lnTo>
                    <a:pt x="1004888" y="0"/>
                  </a:lnTo>
                  <a:lnTo>
                    <a:pt x="685800" y="157162"/>
                  </a:lnTo>
                  <a:lnTo>
                    <a:pt x="228600" y="238125"/>
                  </a:lnTo>
                  <a:lnTo>
                    <a:pt x="52388" y="209550"/>
                  </a:lnTo>
                  <a:close/>
                </a:path>
              </a:pathLst>
            </a:custGeom>
            <a:ln>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9" name="Rectangle 11"/>
            <p:cNvSpPr/>
            <p:nvPr/>
          </p:nvSpPr>
          <p:spPr bwMode="auto">
            <a:xfrm>
              <a:off x="6832600" y="4953000"/>
              <a:ext cx="603250" cy="4572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20" name="矩形 19"/>
          <p:cNvSpPr/>
          <p:nvPr/>
        </p:nvSpPr>
        <p:spPr>
          <a:xfrm>
            <a:off x="2316521" y="4536972"/>
            <a:ext cx="2698239" cy="369332"/>
          </a:xfrm>
          <a:prstGeom prst="rect">
            <a:avLst/>
          </a:prstGeom>
        </p:spPr>
        <p:txBody>
          <a:bodyPr wrap="none">
            <a:spAutoFit/>
          </a:bodyPr>
          <a:lstStyle/>
          <a:p>
            <a:r>
              <a:rPr lang="en-US" altLang="en-US" sz="1800" dirty="0" smtClean="0">
                <a:latin typeface="Times New Roman" panose="02020603050405020304" pitchFamily="18" charset="0"/>
                <a:cs typeface="Times New Roman" panose="02020603050405020304" pitchFamily="18" charset="0"/>
              </a:rPr>
              <a:t>Neural Architecture Search</a:t>
            </a:r>
            <a:endParaRPr lang="zh-CN" altLang="en-US" sz="1800" dirty="0">
              <a:latin typeface="Times New Roman" panose="02020603050405020304" pitchFamily="18" charset="0"/>
              <a:cs typeface="Times New Roman" panose="02020603050405020304" pitchFamily="18" charset="0"/>
            </a:endParaRPr>
          </a:p>
        </p:txBody>
      </p:sp>
      <p:sp>
        <p:nvSpPr>
          <p:cNvPr id="21" name="矩形 20"/>
          <p:cNvSpPr/>
          <p:nvPr/>
        </p:nvSpPr>
        <p:spPr>
          <a:xfrm>
            <a:off x="6227958" y="4536972"/>
            <a:ext cx="4788555" cy="369332"/>
          </a:xfrm>
          <a:prstGeom prst="rect">
            <a:avLst/>
          </a:prstGeom>
        </p:spPr>
        <p:txBody>
          <a:bodyPr wrap="none">
            <a:spAutoFit/>
          </a:bodyPr>
          <a:lstStyle/>
          <a:p>
            <a:r>
              <a:rPr lang="en-US" altLang="en-US" sz="1800" dirty="0" smtClean="0">
                <a:latin typeface="Times New Roman" panose="02020603050405020304" pitchFamily="18" charset="0"/>
                <a:cs typeface="Times New Roman" panose="02020603050405020304" pitchFamily="18" charset="0"/>
              </a:rPr>
              <a:t>Neural Architecture Implementation on Hardware</a:t>
            </a: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17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1000"/>
                                        <p:tgtEl>
                                          <p:spTgt spid="12"/>
                                        </p:tgtEl>
                                      </p:cBhvr>
                                    </p:animEffect>
                                    <p:set>
                                      <p:cBhvr>
                                        <p:cTn id="7" dur="1" fill="hold">
                                          <p:stCondLst>
                                            <p:cond delay="999"/>
                                          </p:stCondLst>
                                        </p:cTn>
                                        <p:tgtEl>
                                          <p:spTgt spid="1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831245" y="5557886"/>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2013</a:t>
            </a:r>
            <a:endParaRPr lang="en-US" sz="1800" dirty="0">
              <a:latin typeface="Times New Roman" panose="02020603050405020304" pitchFamily="18" charset="0"/>
              <a:cs typeface="Times New Roman" panose="02020603050405020304" pitchFamily="18" charset="0"/>
            </a:endParaRPr>
          </a:p>
        </p:txBody>
      </p:sp>
      <p:cxnSp>
        <p:nvCxnSpPr>
          <p:cNvPr id="4" name="直接箭头连接符 3"/>
          <p:cNvCxnSpPr/>
          <p:nvPr/>
        </p:nvCxnSpPr>
        <p:spPr bwMode="auto">
          <a:xfrm>
            <a:off x="1531667" y="5437756"/>
            <a:ext cx="1064219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cxnSp>
        <p:nvCxnSpPr>
          <p:cNvPr id="9" name="直接连接符 8"/>
          <p:cNvCxnSpPr/>
          <p:nvPr/>
        </p:nvCxnSpPr>
        <p:spPr bwMode="auto">
          <a:xfrm>
            <a:off x="2035287"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 name="矩形 9"/>
          <p:cNvSpPr/>
          <p:nvPr/>
        </p:nvSpPr>
        <p:spPr>
          <a:xfrm>
            <a:off x="1686473" y="5557885"/>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2012</a:t>
            </a:r>
            <a:endParaRPr lang="en-US" sz="1800" dirty="0">
              <a:latin typeface="Times New Roman" panose="02020603050405020304" pitchFamily="18" charset="0"/>
              <a:cs typeface="Times New Roman" panose="02020603050405020304" pitchFamily="18" charset="0"/>
            </a:endParaRPr>
          </a:p>
        </p:txBody>
      </p:sp>
      <p:cxnSp>
        <p:nvCxnSpPr>
          <p:cNvPr id="20" name="直接连接符 19"/>
          <p:cNvCxnSpPr/>
          <p:nvPr/>
        </p:nvCxnSpPr>
        <p:spPr bwMode="auto">
          <a:xfrm>
            <a:off x="3180059" y="5225106"/>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直接连接符 29"/>
          <p:cNvCxnSpPr/>
          <p:nvPr/>
        </p:nvCxnSpPr>
        <p:spPr bwMode="auto">
          <a:xfrm>
            <a:off x="4317742"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直接连接符 34"/>
          <p:cNvCxnSpPr/>
          <p:nvPr/>
        </p:nvCxnSpPr>
        <p:spPr bwMode="auto">
          <a:xfrm>
            <a:off x="5458970" y="5225106"/>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a:off x="6596653"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直接连接符 37"/>
          <p:cNvCxnSpPr/>
          <p:nvPr/>
        </p:nvCxnSpPr>
        <p:spPr bwMode="auto">
          <a:xfrm>
            <a:off x="7730793"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直接连接符 38"/>
          <p:cNvCxnSpPr/>
          <p:nvPr/>
        </p:nvCxnSpPr>
        <p:spPr bwMode="auto">
          <a:xfrm>
            <a:off x="8872021" y="5225106"/>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直接连接符 39"/>
          <p:cNvCxnSpPr/>
          <p:nvPr/>
        </p:nvCxnSpPr>
        <p:spPr bwMode="auto">
          <a:xfrm>
            <a:off x="10009704"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1" name="矩形 40"/>
          <p:cNvSpPr/>
          <p:nvPr/>
        </p:nvSpPr>
        <p:spPr>
          <a:xfrm>
            <a:off x="3976017" y="5557884"/>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2014</a:t>
            </a:r>
            <a:endParaRPr lang="en-US" sz="1800" dirty="0">
              <a:latin typeface="Times New Roman" panose="02020603050405020304" pitchFamily="18" charset="0"/>
              <a:cs typeface="Times New Roman" panose="02020603050405020304" pitchFamily="18" charset="0"/>
            </a:endParaRPr>
          </a:p>
        </p:txBody>
      </p:sp>
      <p:sp>
        <p:nvSpPr>
          <p:cNvPr id="42" name="矩形 41"/>
          <p:cNvSpPr/>
          <p:nvPr/>
        </p:nvSpPr>
        <p:spPr>
          <a:xfrm>
            <a:off x="5110156" y="5557884"/>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2015</a:t>
            </a:r>
            <a:endParaRPr lang="en-US" sz="1800" dirty="0">
              <a:latin typeface="Times New Roman" panose="02020603050405020304" pitchFamily="18" charset="0"/>
              <a:cs typeface="Times New Roman" panose="02020603050405020304" pitchFamily="18" charset="0"/>
            </a:endParaRPr>
          </a:p>
        </p:txBody>
      </p:sp>
      <p:sp>
        <p:nvSpPr>
          <p:cNvPr id="43" name="矩形 42"/>
          <p:cNvSpPr/>
          <p:nvPr/>
        </p:nvSpPr>
        <p:spPr>
          <a:xfrm>
            <a:off x="6244295" y="5557884"/>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2016</a:t>
            </a:r>
            <a:endParaRPr lang="en-US" sz="1800" dirty="0">
              <a:latin typeface="Times New Roman" panose="02020603050405020304" pitchFamily="18" charset="0"/>
              <a:cs typeface="Times New Roman" panose="02020603050405020304" pitchFamily="18" charset="0"/>
            </a:endParaRPr>
          </a:p>
        </p:txBody>
      </p:sp>
      <p:sp>
        <p:nvSpPr>
          <p:cNvPr id="44" name="矩形 43"/>
          <p:cNvSpPr/>
          <p:nvPr/>
        </p:nvSpPr>
        <p:spPr>
          <a:xfrm>
            <a:off x="7381979" y="5557884"/>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2017</a:t>
            </a:r>
            <a:endParaRPr lang="en-US" sz="1800" dirty="0">
              <a:latin typeface="Times New Roman" panose="02020603050405020304" pitchFamily="18" charset="0"/>
              <a:cs typeface="Times New Roman" panose="02020603050405020304" pitchFamily="18" charset="0"/>
            </a:endParaRPr>
          </a:p>
        </p:txBody>
      </p:sp>
      <p:sp>
        <p:nvSpPr>
          <p:cNvPr id="45" name="矩形 44"/>
          <p:cNvSpPr/>
          <p:nvPr/>
        </p:nvSpPr>
        <p:spPr>
          <a:xfrm>
            <a:off x="8523207" y="5557884"/>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2018</a:t>
            </a:r>
            <a:endParaRPr lang="en-US" sz="1800" dirty="0">
              <a:latin typeface="Times New Roman" panose="02020603050405020304" pitchFamily="18" charset="0"/>
              <a:cs typeface="Times New Roman" panose="02020603050405020304" pitchFamily="18" charset="0"/>
            </a:endParaRPr>
          </a:p>
        </p:txBody>
      </p:sp>
      <p:sp>
        <p:nvSpPr>
          <p:cNvPr id="46" name="矩形 45"/>
          <p:cNvSpPr/>
          <p:nvPr/>
        </p:nvSpPr>
        <p:spPr>
          <a:xfrm>
            <a:off x="9664435" y="5557884"/>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2019</a:t>
            </a:r>
            <a:endParaRPr lang="en-US" sz="1800" dirty="0">
              <a:latin typeface="Times New Roman" panose="02020603050405020304" pitchFamily="18" charset="0"/>
              <a:cs typeface="Times New Roman" panose="02020603050405020304" pitchFamily="18" charset="0"/>
            </a:endParaRPr>
          </a:p>
        </p:txBody>
      </p:sp>
      <p:sp>
        <p:nvSpPr>
          <p:cNvPr id="49" name="矩形 48"/>
          <p:cNvSpPr/>
          <p:nvPr/>
        </p:nvSpPr>
        <p:spPr>
          <a:xfrm>
            <a:off x="2204386" y="5913853"/>
            <a:ext cx="964133"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smtClean="0">
                <a:latin typeface="Times New Roman" panose="02020603050405020304" pitchFamily="18" charset="0"/>
                <a:cs typeface="Times New Roman" panose="02020603050405020304" pitchFamily="18" charset="0"/>
              </a:rPr>
              <a:t>AlexNet</a:t>
            </a:r>
            <a:endParaRPr lang="en-US" sz="1800" dirty="0">
              <a:latin typeface="Times New Roman" panose="02020603050405020304" pitchFamily="18" charset="0"/>
              <a:cs typeface="Times New Roman" panose="02020603050405020304" pitchFamily="18" charset="0"/>
            </a:endParaRPr>
          </a:p>
        </p:txBody>
      </p:sp>
      <p:sp>
        <p:nvSpPr>
          <p:cNvPr id="63" name="矩形 62"/>
          <p:cNvSpPr/>
          <p:nvPr/>
        </p:nvSpPr>
        <p:spPr>
          <a:xfrm>
            <a:off x="6211238" y="5930099"/>
            <a:ext cx="1309644"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smtClean="0">
                <a:latin typeface="Times New Roman" panose="02020603050405020304" pitchFamily="18" charset="0"/>
                <a:cs typeface="Times New Roman" panose="02020603050405020304" pitchFamily="18" charset="0"/>
              </a:rPr>
              <a:t>GoogLeNet</a:t>
            </a:r>
            <a:endParaRPr lang="en-US" sz="1800" dirty="0">
              <a:latin typeface="Times New Roman" panose="02020603050405020304" pitchFamily="18" charset="0"/>
              <a:cs typeface="Times New Roman" panose="02020603050405020304" pitchFamily="18" charset="0"/>
            </a:endParaRPr>
          </a:p>
        </p:txBody>
      </p:sp>
      <p:sp>
        <p:nvSpPr>
          <p:cNvPr id="61" name="矩形 60"/>
          <p:cNvSpPr/>
          <p:nvPr/>
        </p:nvSpPr>
        <p:spPr>
          <a:xfrm>
            <a:off x="4890054" y="5930099"/>
            <a:ext cx="1086098"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smtClean="0">
                <a:latin typeface="Times New Roman" panose="02020603050405020304" pitchFamily="18" charset="0"/>
                <a:cs typeface="Times New Roman" panose="02020603050405020304" pitchFamily="18" charset="0"/>
              </a:rPr>
              <a:t>VGGNet</a:t>
            </a:r>
            <a:endParaRPr lang="en-US" sz="1800" dirty="0">
              <a:latin typeface="Times New Roman" panose="02020603050405020304" pitchFamily="18" charset="0"/>
              <a:cs typeface="Times New Roman" panose="02020603050405020304" pitchFamily="18" charset="0"/>
            </a:endParaRPr>
          </a:p>
        </p:txBody>
      </p:sp>
      <p:sp>
        <p:nvSpPr>
          <p:cNvPr id="64" name="矩形 63"/>
          <p:cNvSpPr/>
          <p:nvPr/>
        </p:nvSpPr>
        <p:spPr>
          <a:xfrm>
            <a:off x="3648493" y="5934164"/>
            <a:ext cx="834804"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smtClean="0">
                <a:latin typeface="Times New Roman" panose="02020603050405020304" pitchFamily="18" charset="0"/>
                <a:cs typeface="Times New Roman" panose="02020603050405020304" pitchFamily="18" charset="0"/>
              </a:rPr>
              <a:t>ZFNet</a:t>
            </a:r>
            <a:endParaRPr lang="en-US" sz="1800" dirty="0">
              <a:latin typeface="Times New Roman" panose="02020603050405020304" pitchFamily="18" charset="0"/>
              <a:cs typeface="Times New Roman" panose="02020603050405020304" pitchFamily="18" charset="0"/>
            </a:endParaRPr>
          </a:p>
        </p:txBody>
      </p:sp>
      <p:cxnSp>
        <p:nvCxnSpPr>
          <p:cNvPr id="17" name="直接连接符 16"/>
          <p:cNvCxnSpPr>
            <a:endCxn id="49" idx="0"/>
          </p:cNvCxnSpPr>
          <p:nvPr/>
        </p:nvCxnSpPr>
        <p:spPr bwMode="auto">
          <a:xfrm>
            <a:off x="2041917" y="5437756"/>
            <a:ext cx="644536" cy="4760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 name="直接连接符 69"/>
          <p:cNvCxnSpPr>
            <a:endCxn id="64" idx="0"/>
          </p:cNvCxnSpPr>
          <p:nvPr/>
        </p:nvCxnSpPr>
        <p:spPr bwMode="auto">
          <a:xfrm>
            <a:off x="3172017" y="5437756"/>
            <a:ext cx="893878" cy="4964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直接连接符 73"/>
          <p:cNvCxnSpPr>
            <a:endCxn id="61" idx="0"/>
          </p:cNvCxnSpPr>
          <p:nvPr/>
        </p:nvCxnSpPr>
        <p:spPr bwMode="auto">
          <a:xfrm>
            <a:off x="4337037" y="5444704"/>
            <a:ext cx="1096066" cy="4853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直接连接符 78"/>
          <p:cNvCxnSpPr>
            <a:endCxn id="63" idx="0"/>
          </p:cNvCxnSpPr>
          <p:nvPr/>
        </p:nvCxnSpPr>
        <p:spPr bwMode="auto">
          <a:xfrm>
            <a:off x="5458970" y="5437756"/>
            <a:ext cx="1407090" cy="49234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直接连接符 49"/>
          <p:cNvCxnSpPr/>
          <p:nvPr/>
        </p:nvCxnSpPr>
        <p:spPr bwMode="auto">
          <a:xfrm>
            <a:off x="11147624"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1" name="矩形 50"/>
          <p:cNvSpPr/>
          <p:nvPr/>
        </p:nvSpPr>
        <p:spPr>
          <a:xfrm>
            <a:off x="10798810" y="5550542"/>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2020</a:t>
            </a:r>
            <a:endParaRPr lang="en-US" sz="1800" dirty="0">
              <a:latin typeface="Times New Roman" panose="02020603050405020304" pitchFamily="18" charset="0"/>
              <a:cs typeface="Times New Roman" panose="02020603050405020304" pitchFamily="18" charset="0"/>
            </a:endParaRPr>
          </a:p>
        </p:txBody>
      </p:sp>
      <p:sp>
        <p:nvSpPr>
          <p:cNvPr id="130" name="Rectangle 129"/>
          <p:cNvSpPr/>
          <p:nvPr/>
        </p:nvSpPr>
        <p:spPr>
          <a:xfrm>
            <a:off x="83002" y="5650407"/>
            <a:ext cx="1409360" cy="707886"/>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I. Human</a:t>
            </a:r>
          </a:p>
          <a:p>
            <a:r>
              <a:rPr lang="en-US" altLang="zh-CN" sz="2000" b="1" dirty="0" smtClean="0">
                <a:latin typeface="Times New Roman" panose="02020603050405020304" pitchFamily="18" charset="0"/>
                <a:cs typeface="Times New Roman" panose="02020603050405020304" pitchFamily="18" charset="0"/>
              </a:rPr>
              <a:t>    Invented</a:t>
            </a:r>
            <a:endParaRPr lang="zh-CN" altLang="en-US" sz="2000" dirty="0"/>
          </a:p>
        </p:txBody>
      </p:sp>
      <p:sp>
        <p:nvSpPr>
          <p:cNvPr id="131" name="Rectangle 130"/>
          <p:cNvSpPr/>
          <p:nvPr/>
        </p:nvSpPr>
        <p:spPr>
          <a:xfrm>
            <a:off x="103216" y="4229275"/>
            <a:ext cx="3626955" cy="707886"/>
          </a:xfrm>
          <a:prstGeom prst="rect">
            <a:avLst/>
          </a:prstGeom>
        </p:spPr>
        <p:txBody>
          <a:bodyPr wrap="none">
            <a:spAutoFit/>
          </a:bodyPr>
          <a:lstStyle/>
          <a:p>
            <a:r>
              <a:rPr lang="en-US" altLang="zh-CN" sz="2000" b="1" dirty="0" smtClean="0">
                <a:solidFill>
                  <a:srgbClr val="7030A0"/>
                </a:solidFill>
                <a:latin typeface="Times New Roman" panose="02020603050405020304" pitchFamily="18" charset="0"/>
                <a:cs typeface="Times New Roman" panose="02020603050405020304" pitchFamily="18" charset="0"/>
              </a:rPr>
              <a:t>II. Pure Automatically Explore </a:t>
            </a:r>
            <a:br>
              <a:rPr lang="en-US" altLang="zh-CN" sz="2000" b="1" dirty="0" smtClean="0">
                <a:solidFill>
                  <a:srgbClr val="7030A0"/>
                </a:solidFill>
                <a:latin typeface="Times New Roman" panose="02020603050405020304" pitchFamily="18" charset="0"/>
                <a:cs typeface="Times New Roman" panose="02020603050405020304" pitchFamily="18" charset="0"/>
              </a:rPr>
            </a:br>
            <a:r>
              <a:rPr lang="en-US" altLang="zh-CN" sz="2000" b="1" dirty="0" smtClean="0">
                <a:solidFill>
                  <a:srgbClr val="7030A0"/>
                </a:solidFill>
                <a:latin typeface="Times New Roman" panose="02020603050405020304" pitchFamily="18" charset="0"/>
                <a:cs typeface="Times New Roman" panose="02020603050405020304" pitchFamily="18" charset="0"/>
              </a:rPr>
              <a:t>     Neural Architecture Space</a:t>
            </a:r>
            <a:endParaRPr lang="zh-CN" altLang="en-US" sz="2000" dirty="0">
              <a:solidFill>
                <a:srgbClr val="7030A0"/>
              </a:solidFill>
            </a:endParaRPr>
          </a:p>
        </p:txBody>
      </p:sp>
      <p:grpSp>
        <p:nvGrpSpPr>
          <p:cNvPr id="156" name="Group 155"/>
          <p:cNvGrpSpPr/>
          <p:nvPr/>
        </p:nvGrpSpPr>
        <p:grpSpPr>
          <a:xfrm>
            <a:off x="97990" y="2441200"/>
            <a:ext cx="11964891" cy="3486017"/>
            <a:chOff x="-29010" y="2666436"/>
            <a:chExt cx="11964891" cy="3486017"/>
          </a:xfrm>
        </p:grpSpPr>
        <p:sp>
          <p:nvSpPr>
            <p:cNvPr id="2" name="矩形 1"/>
            <p:cNvSpPr/>
            <p:nvPr/>
          </p:nvSpPr>
          <p:spPr bwMode="auto">
            <a:xfrm>
              <a:off x="9394165" y="5207269"/>
              <a:ext cx="1975272" cy="945184"/>
            </a:xfrm>
            <a:prstGeom prst="rect">
              <a:avLst/>
            </a:prstGeom>
            <a:solidFill>
              <a:schemeClr val="bg1">
                <a:alpha val="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7" name="直接连接符 6"/>
            <p:cNvCxnSpPr/>
            <p:nvPr/>
          </p:nvCxnSpPr>
          <p:spPr bwMode="auto">
            <a:xfrm flipH="1" flipV="1">
              <a:off x="4160377" y="4074642"/>
              <a:ext cx="5233794" cy="11326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flipV="1">
              <a:off x="11369437" y="4063279"/>
              <a:ext cx="174863" cy="114399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2" name="Rectangle 131"/>
            <p:cNvSpPr/>
            <p:nvPr/>
          </p:nvSpPr>
          <p:spPr>
            <a:xfrm>
              <a:off x="-29010" y="2970126"/>
              <a:ext cx="3638368" cy="707886"/>
            </a:xfrm>
            <a:prstGeom prst="rect">
              <a:avLst/>
            </a:prstGeom>
          </p:spPr>
          <p:txBody>
            <a:bodyPr wrap="none">
              <a:spAutoFit/>
            </a:bodyPr>
            <a:lstStyle/>
            <a:p>
              <a:r>
                <a:rPr lang="en-US" altLang="zh-CN" sz="2000" b="1" dirty="0" smtClean="0">
                  <a:solidFill>
                    <a:srgbClr val="0070C0"/>
                  </a:solidFill>
                  <a:latin typeface="Times New Roman" panose="02020603050405020304" pitchFamily="18" charset="0"/>
                  <a:cs typeface="Times New Roman" panose="02020603050405020304" pitchFamily="18" charset="0"/>
                </a:rPr>
                <a:t>III. Hardware-Aware</a:t>
              </a:r>
            </a:p>
            <a:p>
              <a:r>
                <a:rPr lang="en-US" altLang="zh-CN" sz="2000" b="1" dirty="0" smtClean="0">
                  <a:solidFill>
                    <a:srgbClr val="0070C0"/>
                  </a:solidFill>
                  <a:latin typeface="Times New Roman" panose="02020603050405020304" pitchFamily="18" charset="0"/>
                  <a:cs typeface="Times New Roman" panose="02020603050405020304" pitchFamily="18" charset="0"/>
                </a:rPr>
                <a:t>       Neural Architecture Search</a:t>
              </a:r>
              <a:endParaRPr lang="zh-CN" altLang="en-US" sz="2000" dirty="0">
                <a:solidFill>
                  <a:srgbClr val="0070C0"/>
                </a:solidFill>
              </a:endParaRPr>
            </a:p>
          </p:txBody>
        </p:sp>
        <p:grpSp>
          <p:nvGrpSpPr>
            <p:cNvPr id="155" name="Group 154"/>
            <p:cNvGrpSpPr/>
            <p:nvPr/>
          </p:nvGrpSpPr>
          <p:grpSpPr>
            <a:xfrm>
              <a:off x="76356" y="2666436"/>
              <a:ext cx="11859525" cy="1870548"/>
              <a:chOff x="76356" y="2666436"/>
              <a:chExt cx="11859525" cy="1870548"/>
            </a:xfrm>
          </p:grpSpPr>
          <p:sp>
            <p:nvSpPr>
              <p:cNvPr id="69" name="矩形 68"/>
              <p:cNvSpPr/>
              <p:nvPr/>
            </p:nvSpPr>
            <p:spPr>
              <a:xfrm>
                <a:off x="6975291" y="4142166"/>
                <a:ext cx="1101584"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2018.Nov</a:t>
                </a:r>
                <a:endParaRPr lang="en-US" sz="1800" dirty="0">
                  <a:latin typeface="Times New Roman" panose="02020603050405020304" pitchFamily="18" charset="0"/>
                  <a:cs typeface="Times New Roman" panose="02020603050405020304" pitchFamily="18" charset="0"/>
                </a:endParaRPr>
              </a:p>
            </p:txBody>
          </p:sp>
          <p:cxnSp>
            <p:nvCxnSpPr>
              <p:cNvPr id="67" name="直接连接符 66"/>
              <p:cNvCxnSpPr/>
              <p:nvPr/>
            </p:nvCxnSpPr>
            <p:spPr bwMode="auto">
              <a:xfrm>
                <a:off x="7565444" y="3861991"/>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82" name="组合 81"/>
              <p:cNvGrpSpPr/>
              <p:nvPr/>
            </p:nvGrpSpPr>
            <p:grpSpPr>
              <a:xfrm>
                <a:off x="8149086" y="2731050"/>
                <a:ext cx="1712280" cy="1395263"/>
                <a:chOff x="5747226" y="2676591"/>
                <a:chExt cx="1704588" cy="1395263"/>
              </a:xfrm>
            </p:grpSpPr>
            <p:sp>
              <p:nvSpPr>
                <p:cNvPr id="85" name="椭圆 84"/>
                <p:cNvSpPr/>
                <p:nvPr/>
              </p:nvSpPr>
              <p:spPr bwMode="auto">
                <a:xfrm>
                  <a:off x="7102314" y="3904538"/>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87" name="矩形 86"/>
                <p:cNvSpPr/>
                <p:nvPr/>
              </p:nvSpPr>
              <p:spPr>
                <a:xfrm>
                  <a:off x="5747226" y="2676591"/>
                  <a:ext cx="1704588" cy="707886"/>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2000" dirty="0" err="1" smtClean="0">
                      <a:solidFill>
                        <a:schemeClr val="bg1"/>
                      </a:solidFill>
                      <a:latin typeface="Times New Roman" panose="02020603050405020304" pitchFamily="18" charset="0"/>
                      <a:cs typeface="Times New Roman" panose="02020603050405020304" pitchFamily="18" charset="0"/>
                    </a:rPr>
                    <a:t>proxylessNAS</a:t>
                  </a:r>
                  <a:endParaRPr lang="en-US" altLang="zh-CN" sz="2000" dirty="0" smtClean="0">
                    <a:solidFill>
                      <a:schemeClr val="bg1"/>
                    </a:solidFill>
                    <a:latin typeface="Times New Roman" panose="02020603050405020304" pitchFamily="18" charset="0"/>
                    <a:cs typeface="Times New Roman" panose="02020603050405020304" pitchFamily="18" charset="0"/>
                  </a:endParaRPr>
                </a:p>
                <a:p>
                  <a:pPr algn="ctr"/>
                  <a:r>
                    <a:rPr lang="en-US" altLang="zh-CN" sz="2000" dirty="0" smtClean="0">
                      <a:solidFill>
                        <a:schemeClr val="bg1"/>
                      </a:solidFill>
                      <a:latin typeface="Times New Roman" panose="02020603050405020304" pitchFamily="18" charset="0"/>
                      <a:cs typeface="Times New Roman" panose="02020603050405020304" pitchFamily="18" charset="0"/>
                    </a:rPr>
                    <a:t>from</a:t>
                  </a:r>
                  <a:r>
                    <a:rPr lang="en-US" altLang="zh-CN" sz="2000" b="1" dirty="0" smtClean="0">
                      <a:solidFill>
                        <a:schemeClr val="bg1"/>
                      </a:solidFill>
                      <a:latin typeface="Times New Roman" panose="02020603050405020304" pitchFamily="18" charset="0"/>
                      <a:cs typeface="Times New Roman" panose="02020603050405020304" pitchFamily="18" charset="0"/>
                    </a:rPr>
                    <a:t> MIT</a:t>
                  </a:r>
                </a:p>
              </p:txBody>
            </p:sp>
            <p:cxnSp>
              <p:nvCxnSpPr>
                <p:cNvPr id="89" name="直接连接符 88"/>
                <p:cNvCxnSpPr>
                  <a:stCxn id="85" idx="4"/>
                </p:cNvCxnSpPr>
                <p:nvPr/>
              </p:nvCxnSpPr>
              <p:spPr bwMode="auto">
                <a:xfrm flipV="1">
                  <a:off x="7185972" y="3623866"/>
                  <a:ext cx="0" cy="447988"/>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90" name="直接连接符 89"/>
                <p:cNvCxnSpPr/>
                <p:nvPr/>
              </p:nvCxnSpPr>
              <p:spPr bwMode="auto">
                <a:xfrm>
                  <a:off x="5747226" y="3402066"/>
                  <a:ext cx="1438746" cy="221800"/>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91" name="直接连接符 90"/>
                <p:cNvCxnSpPr/>
                <p:nvPr/>
              </p:nvCxnSpPr>
              <p:spPr bwMode="auto">
                <a:xfrm flipV="1">
                  <a:off x="7185972" y="3389090"/>
                  <a:ext cx="265842" cy="234512"/>
                </a:xfrm>
                <a:prstGeom prst="line">
                  <a:avLst/>
                </a:prstGeom>
                <a:solidFill>
                  <a:schemeClr val="accent1"/>
                </a:solidFill>
                <a:ln w="9525" cap="flat" cmpd="sng" algn="ctr">
                  <a:solidFill>
                    <a:srgbClr val="0070C0"/>
                  </a:solidFill>
                  <a:prstDash val="solid"/>
                  <a:round/>
                  <a:headEnd type="none" w="med" len="med"/>
                  <a:tailEnd type="none" w="med" len="med"/>
                </a:ln>
                <a:effectLst/>
              </p:spPr>
            </p:cxnSp>
          </p:grpSp>
          <p:sp>
            <p:nvSpPr>
              <p:cNvPr id="93" name="矩形 92"/>
              <p:cNvSpPr/>
              <p:nvPr/>
            </p:nvSpPr>
            <p:spPr>
              <a:xfrm>
                <a:off x="8702567" y="4133784"/>
                <a:ext cx="1075936"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2018.D</a:t>
                </a:r>
                <a:r>
                  <a:rPr lang="en-US" altLang="zh-CN" sz="1800" dirty="0" smtClean="0">
                    <a:latin typeface="Times New Roman" panose="02020603050405020304" pitchFamily="18" charset="0"/>
                    <a:ea typeface="ＭＳ Ｐゴシック" pitchFamily="-108" charset="-128"/>
                    <a:cs typeface="Times New Roman" panose="02020603050405020304" pitchFamily="18" charset="0"/>
                  </a:rPr>
                  <a:t>ec</a:t>
                </a:r>
                <a:endParaRPr lang="en-US" sz="1800" dirty="0">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a:off x="9292720" y="3853609"/>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54" name="Group 153"/>
              <p:cNvGrpSpPr/>
              <p:nvPr/>
            </p:nvGrpSpPr>
            <p:grpSpPr>
              <a:xfrm>
                <a:off x="9943099" y="2666436"/>
                <a:ext cx="1714655" cy="1477125"/>
                <a:chOff x="9943099" y="2666436"/>
                <a:chExt cx="1714655" cy="1477125"/>
              </a:xfrm>
            </p:grpSpPr>
            <p:grpSp>
              <p:nvGrpSpPr>
                <p:cNvPr id="97" name="组合 96"/>
                <p:cNvGrpSpPr/>
                <p:nvPr/>
              </p:nvGrpSpPr>
              <p:grpSpPr>
                <a:xfrm>
                  <a:off x="9943099" y="2666436"/>
                  <a:ext cx="1714655" cy="1477125"/>
                  <a:chOff x="5577231" y="2576164"/>
                  <a:chExt cx="1706949" cy="1477125"/>
                </a:xfrm>
              </p:grpSpPr>
              <p:sp>
                <p:nvSpPr>
                  <p:cNvPr id="99" name="矩形 98"/>
                  <p:cNvSpPr/>
                  <p:nvPr/>
                </p:nvSpPr>
                <p:spPr>
                  <a:xfrm>
                    <a:off x="5774455" y="2576164"/>
                    <a:ext cx="1509725" cy="923330"/>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1800" dirty="0" err="1" smtClean="0">
                        <a:solidFill>
                          <a:schemeClr val="bg1"/>
                        </a:solidFill>
                        <a:latin typeface="Times New Roman" panose="02020603050405020304" pitchFamily="18" charset="0"/>
                        <a:cs typeface="Times New Roman" panose="02020603050405020304" pitchFamily="18" charset="0"/>
                      </a:rPr>
                      <a:t>FBNet</a:t>
                    </a:r>
                    <a:endParaRPr lang="en-US" altLang="zh-CN" sz="1800" dirty="0" smtClean="0">
                      <a:solidFill>
                        <a:schemeClr val="bg1"/>
                      </a:solidFill>
                      <a:latin typeface="Times New Roman" panose="02020603050405020304" pitchFamily="18" charset="0"/>
                      <a:cs typeface="Times New Roman" panose="02020603050405020304" pitchFamily="18" charset="0"/>
                    </a:endParaRPr>
                  </a:p>
                  <a:p>
                    <a:pPr algn="ctr"/>
                    <a:r>
                      <a:rPr lang="en-US" altLang="zh-CN" sz="1800" dirty="0" smtClean="0">
                        <a:solidFill>
                          <a:schemeClr val="bg1"/>
                        </a:solidFill>
                        <a:latin typeface="Times New Roman" panose="02020603050405020304" pitchFamily="18" charset="0"/>
                        <a:cs typeface="Times New Roman" panose="02020603050405020304" pitchFamily="18" charset="0"/>
                      </a:rPr>
                      <a:t>from </a:t>
                    </a:r>
                    <a:r>
                      <a:rPr lang="en-US" altLang="zh-CN" sz="1800" b="1" dirty="0" smtClean="0">
                        <a:solidFill>
                          <a:schemeClr val="bg1"/>
                        </a:solidFill>
                        <a:latin typeface="Times New Roman" panose="02020603050405020304" pitchFamily="18" charset="0"/>
                        <a:cs typeface="Times New Roman" panose="02020603050405020304" pitchFamily="18" charset="0"/>
                      </a:rPr>
                      <a:t>UCB </a:t>
                    </a:r>
                    <a:r>
                      <a:rPr lang="en-US" altLang="zh-CN" sz="1800" dirty="0" smtClean="0">
                        <a:solidFill>
                          <a:schemeClr val="bg1"/>
                        </a:solidFill>
                        <a:latin typeface="Times New Roman" panose="02020603050405020304" pitchFamily="18" charset="0"/>
                        <a:cs typeface="Times New Roman" panose="02020603050405020304" pitchFamily="18" charset="0"/>
                      </a:rPr>
                      <a:t>&amp; </a:t>
                    </a:r>
                    <a:r>
                      <a:rPr lang="en-US" altLang="zh-CN" sz="1800" b="1" dirty="0" smtClean="0">
                        <a:solidFill>
                          <a:schemeClr val="bg1"/>
                        </a:solidFill>
                        <a:latin typeface="Times New Roman" panose="02020603050405020304" pitchFamily="18" charset="0"/>
                        <a:cs typeface="Times New Roman" panose="02020603050405020304" pitchFamily="18" charset="0"/>
                      </a:rPr>
                      <a:t>Facebook</a:t>
                    </a:r>
                  </a:p>
                </p:txBody>
              </p:sp>
              <p:sp>
                <p:nvSpPr>
                  <p:cNvPr id="98" name="椭圆 97"/>
                  <p:cNvSpPr/>
                  <p:nvPr/>
                </p:nvSpPr>
                <p:spPr bwMode="auto">
                  <a:xfrm>
                    <a:off x="5577231" y="3885973"/>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cxnSp>
              <p:nvCxnSpPr>
                <p:cNvPr id="26" name="直接连接符 25"/>
                <p:cNvCxnSpPr/>
                <p:nvPr/>
              </p:nvCxnSpPr>
              <p:spPr bwMode="auto">
                <a:xfrm flipV="1">
                  <a:off x="10006426" y="3804632"/>
                  <a:ext cx="460736" cy="258649"/>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28" name="直接连接符 27"/>
                <p:cNvCxnSpPr/>
                <p:nvPr/>
              </p:nvCxnSpPr>
              <p:spPr bwMode="auto">
                <a:xfrm flipH="1" flipV="1">
                  <a:off x="10133997" y="3576389"/>
                  <a:ext cx="325949" cy="221851"/>
                </a:xfrm>
                <a:prstGeom prst="line">
                  <a:avLst/>
                </a:prstGeom>
                <a:ln>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bwMode="auto">
                <a:xfrm flipV="1">
                  <a:off x="10467162" y="3585182"/>
                  <a:ext cx="1190592" cy="219450"/>
                </a:xfrm>
                <a:prstGeom prst="line">
                  <a:avLst/>
                </a:prstGeom>
                <a:solidFill>
                  <a:schemeClr val="accent1"/>
                </a:solidFill>
                <a:ln w="9525" cap="flat" cmpd="sng" algn="ctr">
                  <a:solidFill>
                    <a:srgbClr val="0070C0"/>
                  </a:solidFill>
                  <a:prstDash val="solid"/>
                  <a:round/>
                  <a:headEnd type="none" w="med" len="med"/>
                  <a:tailEnd type="none" w="med" len="med"/>
                </a:ln>
                <a:effectLst/>
              </p:spPr>
            </p:cxnSp>
          </p:grpSp>
          <p:cxnSp>
            <p:nvCxnSpPr>
              <p:cNvPr id="104" name="直接连接符 103"/>
              <p:cNvCxnSpPr/>
              <p:nvPr/>
            </p:nvCxnSpPr>
            <p:spPr bwMode="auto">
              <a:xfrm>
                <a:off x="11019920" y="3850628"/>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5" name="矩形 104"/>
              <p:cNvSpPr/>
              <p:nvPr/>
            </p:nvSpPr>
            <p:spPr>
              <a:xfrm>
                <a:off x="10667096" y="4167652"/>
                <a:ext cx="646331"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2019</a:t>
                </a:r>
                <a:endParaRPr lang="en-US" sz="1800" dirty="0">
                  <a:latin typeface="Times New Roman" panose="02020603050405020304" pitchFamily="18" charset="0"/>
                  <a:cs typeface="Times New Roman" panose="02020603050405020304" pitchFamily="18" charset="0"/>
                </a:endParaRPr>
              </a:p>
            </p:txBody>
          </p:sp>
          <p:sp>
            <p:nvSpPr>
              <p:cNvPr id="107" name="矩形 106"/>
              <p:cNvSpPr/>
              <p:nvPr/>
            </p:nvSpPr>
            <p:spPr>
              <a:xfrm>
                <a:off x="5190463" y="4123357"/>
                <a:ext cx="1088760" cy="369332"/>
              </a:xfrm>
              <a:prstGeom prst="rect">
                <a:avLst/>
              </a:prstGeom>
              <a:solidFill>
                <a:schemeClr val="bg1"/>
              </a:solidFill>
            </p:spPr>
            <p:txBody>
              <a:bodyPr wrap="none">
                <a:spAutoFit/>
              </a:bodyPr>
              <a:lstStyle/>
              <a:p>
                <a:r>
                  <a:rPr lang="en-US" sz="1800" dirty="0" smtClean="0">
                    <a:latin typeface="Times New Roman" panose="02020603050405020304" pitchFamily="18" charset="0"/>
                    <a:ea typeface="ＭＳ Ｐゴシック" pitchFamily="-108" charset="-128"/>
                    <a:cs typeface="Times New Roman" panose="02020603050405020304" pitchFamily="18" charset="0"/>
                  </a:rPr>
                  <a:t>2018.July</a:t>
                </a:r>
                <a:endParaRPr lang="en-US" sz="1800" dirty="0">
                  <a:latin typeface="Times New Roman" panose="02020603050405020304" pitchFamily="18" charset="0"/>
                  <a:cs typeface="Times New Roman" panose="02020603050405020304" pitchFamily="18" charset="0"/>
                </a:endParaRPr>
              </a:p>
            </p:txBody>
          </p:sp>
          <p:cxnSp>
            <p:nvCxnSpPr>
              <p:cNvPr id="108" name="直接连接符 107"/>
              <p:cNvCxnSpPr/>
              <p:nvPr/>
            </p:nvCxnSpPr>
            <p:spPr bwMode="auto">
              <a:xfrm>
                <a:off x="5729387" y="3863598"/>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09" name="组合 108"/>
              <p:cNvGrpSpPr/>
              <p:nvPr/>
            </p:nvGrpSpPr>
            <p:grpSpPr>
              <a:xfrm>
                <a:off x="5341036" y="2821434"/>
                <a:ext cx="1507176" cy="1320732"/>
                <a:chOff x="6497664" y="2751122"/>
                <a:chExt cx="1500403" cy="1320732"/>
              </a:xfrm>
            </p:grpSpPr>
            <p:sp>
              <p:nvSpPr>
                <p:cNvPr id="111" name="矩形 110"/>
                <p:cNvSpPr/>
                <p:nvPr/>
              </p:nvSpPr>
              <p:spPr>
                <a:xfrm>
                  <a:off x="6497664" y="2751122"/>
                  <a:ext cx="1500403" cy="646331"/>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1800" dirty="0" err="1" smtClean="0">
                      <a:solidFill>
                        <a:schemeClr val="bg1"/>
                      </a:solidFill>
                      <a:latin typeface="Times New Roman" panose="02020603050405020304" pitchFamily="18" charset="0"/>
                      <a:cs typeface="Times New Roman" panose="02020603050405020304" pitchFamily="18" charset="0"/>
                    </a:rPr>
                    <a:t>MnasNet</a:t>
                  </a:r>
                  <a:endParaRPr lang="en-US" altLang="zh-CN" sz="1800" dirty="0" smtClean="0">
                    <a:solidFill>
                      <a:schemeClr val="bg1"/>
                    </a:solidFill>
                    <a:latin typeface="Times New Roman" panose="02020603050405020304" pitchFamily="18" charset="0"/>
                    <a:cs typeface="Times New Roman" panose="02020603050405020304" pitchFamily="18" charset="0"/>
                  </a:endParaRPr>
                </a:p>
                <a:p>
                  <a:pPr algn="ctr"/>
                  <a:r>
                    <a:rPr lang="en-US" altLang="zh-CN" sz="1800" dirty="0" smtClean="0">
                      <a:solidFill>
                        <a:schemeClr val="bg1"/>
                      </a:solidFill>
                      <a:latin typeface="Times New Roman" panose="02020603050405020304" pitchFamily="18" charset="0"/>
                      <a:cs typeface="Times New Roman" panose="02020603050405020304" pitchFamily="18" charset="0"/>
                    </a:rPr>
                    <a:t>from</a:t>
                  </a:r>
                  <a:r>
                    <a:rPr lang="en-US" altLang="zh-CN" sz="1800" b="1" dirty="0" smtClean="0">
                      <a:solidFill>
                        <a:schemeClr val="bg1"/>
                      </a:solidFill>
                      <a:latin typeface="Times New Roman" panose="02020603050405020304" pitchFamily="18" charset="0"/>
                      <a:cs typeface="Times New Roman" panose="02020603050405020304" pitchFamily="18" charset="0"/>
                    </a:rPr>
                    <a:t> Google</a:t>
                  </a:r>
                </a:p>
              </p:txBody>
            </p:sp>
            <p:cxnSp>
              <p:nvCxnSpPr>
                <p:cNvPr id="112" name="直接连接符 111"/>
                <p:cNvCxnSpPr>
                  <a:stCxn id="110" idx="4"/>
                </p:cNvCxnSpPr>
                <p:nvPr/>
              </p:nvCxnSpPr>
              <p:spPr bwMode="auto">
                <a:xfrm flipV="1">
                  <a:off x="7185972" y="3623866"/>
                  <a:ext cx="0" cy="447988"/>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113" name="直接连接符 112"/>
                <p:cNvCxnSpPr/>
                <p:nvPr/>
              </p:nvCxnSpPr>
              <p:spPr bwMode="auto">
                <a:xfrm>
                  <a:off x="6521833" y="3415042"/>
                  <a:ext cx="664139" cy="208824"/>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114" name="直接连接符 113"/>
                <p:cNvCxnSpPr/>
                <p:nvPr/>
              </p:nvCxnSpPr>
              <p:spPr bwMode="auto">
                <a:xfrm flipV="1">
                  <a:off x="7185972" y="3394118"/>
                  <a:ext cx="770491" cy="229484"/>
                </a:xfrm>
                <a:prstGeom prst="line">
                  <a:avLst/>
                </a:prstGeom>
                <a:solidFill>
                  <a:schemeClr val="accent1"/>
                </a:solidFill>
                <a:ln w="9525" cap="flat" cmpd="sng" algn="ctr">
                  <a:solidFill>
                    <a:srgbClr val="0070C0"/>
                  </a:solidFill>
                  <a:prstDash val="solid"/>
                  <a:round/>
                  <a:headEnd type="none" w="med" len="med"/>
                  <a:tailEnd type="none" w="med" len="med"/>
                </a:ln>
                <a:effectLst/>
              </p:spPr>
            </p:cxnSp>
            <p:sp>
              <p:nvSpPr>
                <p:cNvPr id="110" name="椭圆 109"/>
                <p:cNvSpPr/>
                <p:nvPr/>
              </p:nvSpPr>
              <p:spPr bwMode="auto">
                <a:xfrm>
                  <a:off x="7102314" y="3904538"/>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grpSp>
            <p:nvGrpSpPr>
              <p:cNvPr id="153" name="Group 152"/>
              <p:cNvGrpSpPr/>
              <p:nvPr/>
            </p:nvGrpSpPr>
            <p:grpSpPr>
              <a:xfrm>
                <a:off x="76356" y="4074642"/>
                <a:ext cx="11859525" cy="0"/>
                <a:chOff x="76356" y="4074642"/>
                <a:chExt cx="11859525" cy="0"/>
              </a:xfrm>
            </p:grpSpPr>
            <p:cxnSp>
              <p:nvCxnSpPr>
                <p:cNvPr id="52" name="直接箭头连接符 51"/>
                <p:cNvCxnSpPr/>
                <p:nvPr/>
              </p:nvCxnSpPr>
              <p:spPr bwMode="auto">
                <a:xfrm>
                  <a:off x="3980561" y="4074642"/>
                  <a:ext cx="7955320" cy="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149" name="直接箭头连接符 51"/>
                <p:cNvCxnSpPr/>
                <p:nvPr/>
              </p:nvCxnSpPr>
              <p:spPr bwMode="auto">
                <a:xfrm>
                  <a:off x="76356" y="4074642"/>
                  <a:ext cx="11805252" cy="0"/>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grpSp>
        </p:grpSp>
      </p:grpSp>
      <p:cxnSp>
        <p:nvCxnSpPr>
          <p:cNvPr id="150" name="直接箭头连接符 51"/>
          <p:cNvCxnSpPr/>
          <p:nvPr/>
        </p:nvCxnSpPr>
        <p:spPr bwMode="auto">
          <a:xfrm>
            <a:off x="256825" y="5437756"/>
            <a:ext cx="11805252" cy="0"/>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grpSp>
        <p:nvGrpSpPr>
          <p:cNvPr id="6" name="组合 5"/>
          <p:cNvGrpSpPr/>
          <p:nvPr/>
        </p:nvGrpSpPr>
        <p:grpSpPr>
          <a:xfrm>
            <a:off x="6488419" y="4358222"/>
            <a:ext cx="2230243" cy="1163192"/>
            <a:chOff x="6117915" y="2908662"/>
            <a:chExt cx="2230243" cy="1163192"/>
          </a:xfrm>
        </p:grpSpPr>
        <p:sp>
          <p:nvSpPr>
            <p:cNvPr id="81" name="椭圆 80"/>
            <p:cNvSpPr/>
            <p:nvPr/>
          </p:nvSpPr>
          <p:spPr bwMode="auto">
            <a:xfrm>
              <a:off x="7102314" y="3904538"/>
              <a:ext cx="167316" cy="167316"/>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84" name="直接连接符 83"/>
            <p:cNvCxnSpPr>
              <a:stCxn id="81" idx="4"/>
            </p:cNvCxnSpPr>
            <p:nvPr/>
          </p:nvCxnSpPr>
          <p:spPr bwMode="auto">
            <a:xfrm flipV="1">
              <a:off x="7185972" y="3775545"/>
              <a:ext cx="0" cy="296309"/>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cxnSp>
          <p:nvCxnSpPr>
            <p:cNvPr id="86" name="直接连接符 85"/>
            <p:cNvCxnSpPr/>
            <p:nvPr/>
          </p:nvCxnSpPr>
          <p:spPr bwMode="auto">
            <a:xfrm>
              <a:off x="6117915" y="3532471"/>
              <a:ext cx="1068057" cy="240859"/>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cxnSp>
          <p:nvCxnSpPr>
            <p:cNvPr id="88" name="直接连接符 87"/>
            <p:cNvCxnSpPr/>
            <p:nvPr/>
          </p:nvCxnSpPr>
          <p:spPr bwMode="auto">
            <a:xfrm flipV="1">
              <a:off x="7185972" y="3532472"/>
              <a:ext cx="1162186" cy="240595"/>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sp>
          <p:nvSpPr>
            <p:cNvPr id="83" name="矩形 82"/>
            <p:cNvSpPr/>
            <p:nvPr/>
          </p:nvSpPr>
          <p:spPr>
            <a:xfrm>
              <a:off x="6117915" y="2908662"/>
              <a:ext cx="2230243" cy="646331"/>
            </a:xfrm>
            <a:prstGeom prst="rect">
              <a:avLst/>
            </a:prstGeom>
            <a:ln/>
          </p:spPr>
          <p:style>
            <a:lnRef idx="1">
              <a:schemeClr val="accent4"/>
            </a:lnRef>
            <a:fillRef idx="3">
              <a:schemeClr val="accent4"/>
            </a:fillRef>
            <a:effectRef idx="2">
              <a:schemeClr val="accent4"/>
            </a:effectRef>
            <a:fontRef idx="minor">
              <a:schemeClr val="lt1"/>
            </a:fontRef>
          </p:style>
          <p:txBody>
            <a:bodyPr wrap="square">
              <a:spAutoFit/>
            </a:bodyPr>
            <a:lstStyle/>
            <a:p>
              <a:pPr algn="ctr"/>
              <a:r>
                <a:rPr lang="en-US" sz="1800" dirty="0" smtClean="0">
                  <a:latin typeface="Times New Roman" panose="02020603050405020304" pitchFamily="18" charset="0"/>
                  <a:cs typeface="Times New Roman" panose="02020603050405020304" pitchFamily="18" charset="0"/>
                </a:rPr>
                <a:t>N</a:t>
              </a:r>
              <a:r>
                <a:rPr lang="en-US" altLang="zh-CN" sz="1800" dirty="0" smtClean="0">
                  <a:latin typeface="Times New Roman" panose="02020603050405020304" pitchFamily="18" charset="0"/>
                  <a:cs typeface="Times New Roman" panose="02020603050405020304" pitchFamily="18" charset="0"/>
                </a:rPr>
                <a:t>eural Architecture Search (RL-based) </a:t>
              </a:r>
              <a:endParaRPr lang="en-US" sz="1800" dirty="0">
                <a:latin typeface="Times New Roman" panose="02020603050405020304" pitchFamily="18" charset="0"/>
                <a:cs typeface="Times New Roman" panose="02020603050405020304" pitchFamily="18" charset="0"/>
              </a:endParaRPr>
            </a:p>
          </p:txBody>
        </p:sp>
      </p:grpSp>
      <p:grpSp>
        <p:nvGrpSpPr>
          <p:cNvPr id="3" name="Group 2"/>
          <p:cNvGrpSpPr/>
          <p:nvPr/>
        </p:nvGrpSpPr>
        <p:grpSpPr>
          <a:xfrm>
            <a:off x="83002" y="1327338"/>
            <a:ext cx="11910618" cy="2597344"/>
            <a:chOff x="83002" y="1704974"/>
            <a:chExt cx="11910618" cy="2597344"/>
          </a:xfrm>
        </p:grpSpPr>
        <p:grpSp>
          <p:nvGrpSpPr>
            <p:cNvPr id="157" name="Group 156"/>
            <p:cNvGrpSpPr/>
            <p:nvPr/>
          </p:nvGrpSpPr>
          <p:grpSpPr>
            <a:xfrm>
              <a:off x="83002" y="1781334"/>
              <a:ext cx="11910618" cy="2520984"/>
              <a:chOff x="-29010" y="1485971"/>
              <a:chExt cx="11910618" cy="2520984"/>
            </a:xfrm>
          </p:grpSpPr>
          <p:grpSp>
            <p:nvGrpSpPr>
              <p:cNvPr id="71" name="组合 70"/>
              <p:cNvGrpSpPr/>
              <p:nvPr/>
            </p:nvGrpSpPr>
            <p:grpSpPr>
              <a:xfrm>
                <a:off x="6928863" y="1485971"/>
                <a:ext cx="1646924" cy="2520984"/>
                <a:chOff x="6362510" y="2844137"/>
                <a:chExt cx="1646924" cy="2520984"/>
              </a:xfrm>
            </p:grpSpPr>
            <p:sp>
              <p:nvSpPr>
                <p:cNvPr id="75" name="矩形 74"/>
                <p:cNvSpPr/>
                <p:nvPr/>
              </p:nvSpPr>
              <p:spPr>
                <a:xfrm>
                  <a:off x="6362510" y="2844137"/>
                  <a:ext cx="1646924" cy="646331"/>
                </a:xfrm>
                <a:prstGeom prst="rect">
                  <a:avLst/>
                </a:prstGeom>
                <a:solidFill>
                  <a:srgbClr val="C00000"/>
                </a:solidFill>
                <a:ln w="127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r>
                    <a:rPr lang="en-US" altLang="zh-CN" sz="1800" dirty="0" smtClean="0">
                      <a:solidFill>
                        <a:schemeClr val="bg1"/>
                      </a:solidFill>
                      <a:latin typeface="Times New Roman" panose="02020603050405020304" pitchFamily="18" charset="0"/>
                      <a:cs typeface="Times New Roman" panose="02020603050405020304" pitchFamily="18" charset="0"/>
                    </a:rPr>
                    <a:t>DAC19 </a:t>
                  </a:r>
                  <a:r>
                    <a:rPr lang="en-US" altLang="zh-CN" sz="1800" b="1" dirty="0" smtClean="0">
                      <a:solidFill>
                        <a:schemeClr val="bg1"/>
                      </a:solidFill>
                      <a:latin typeface="Times New Roman" panose="02020603050405020304" pitchFamily="18" charset="0"/>
                      <a:cs typeface="Times New Roman" panose="02020603050405020304" pitchFamily="18" charset="0"/>
                    </a:rPr>
                    <a:t>FNAS</a:t>
                  </a:r>
                </a:p>
                <a:p>
                  <a:pPr algn="ctr"/>
                  <a:r>
                    <a:rPr lang="en-US" altLang="zh-CN" b="1" dirty="0" smtClean="0">
                      <a:solidFill>
                        <a:schemeClr val="bg1"/>
                      </a:solidFill>
                      <a:latin typeface="Times New Roman" panose="02020603050405020304" pitchFamily="18" charset="0"/>
                      <a:cs typeface="Times New Roman" panose="02020603050405020304" pitchFamily="18" charset="0"/>
                    </a:rPr>
                    <a:t>from ND</a:t>
                  </a:r>
                  <a:endParaRPr lang="en-US" altLang="zh-CN" sz="1800" b="1" dirty="0" smtClean="0">
                    <a:solidFill>
                      <a:schemeClr val="bg1"/>
                    </a:solidFill>
                    <a:latin typeface="Times New Roman" panose="02020603050405020304" pitchFamily="18" charset="0"/>
                    <a:cs typeface="Times New Roman" panose="02020603050405020304" pitchFamily="18" charset="0"/>
                  </a:endParaRPr>
                </a:p>
              </p:txBody>
            </p:sp>
            <p:cxnSp>
              <p:nvCxnSpPr>
                <p:cNvPr id="76" name="直接连接符 75"/>
                <p:cNvCxnSpPr>
                  <a:stCxn id="73" idx="4"/>
                </p:cNvCxnSpPr>
                <p:nvPr/>
              </p:nvCxnSpPr>
              <p:spPr bwMode="auto">
                <a:xfrm flipH="1" flipV="1">
                  <a:off x="7185972" y="3739093"/>
                  <a:ext cx="9189" cy="1626028"/>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78" name="直接连接符 77"/>
                <p:cNvCxnSpPr/>
                <p:nvPr/>
              </p:nvCxnSpPr>
              <p:spPr bwMode="auto">
                <a:xfrm>
                  <a:off x="6362510" y="3497411"/>
                  <a:ext cx="823462" cy="241681"/>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80" name="直接连接符 79"/>
                <p:cNvCxnSpPr/>
                <p:nvPr/>
              </p:nvCxnSpPr>
              <p:spPr bwMode="auto">
                <a:xfrm flipV="1">
                  <a:off x="7185972" y="3507426"/>
                  <a:ext cx="823462" cy="231666"/>
                </a:xfrm>
                <a:prstGeom prst="line">
                  <a:avLst/>
                </a:prstGeom>
                <a:solidFill>
                  <a:schemeClr val="accent1"/>
                </a:solidFill>
                <a:ln w="9525" cap="flat" cmpd="sng" algn="ctr">
                  <a:solidFill>
                    <a:srgbClr val="C00000"/>
                  </a:solidFill>
                  <a:prstDash val="solid"/>
                  <a:round/>
                  <a:headEnd type="none" w="med" len="med"/>
                  <a:tailEnd type="none" w="med" len="med"/>
                </a:ln>
                <a:effectLst/>
              </p:spPr>
            </p:cxnSp>
            <p:sp>
              <p:nvSpPr>
                <p:cNvPr id="73" name="椭圆 72"/>
                <p:cNvSpPr/>
                <p:nvPr/>
              </p:nvSpPr>
              <p:spPr bwMode="auto">
                <a:xfrm>
                  <a:off x="7111503" y="5197805"/>
                  <a:ext cx="167316" cy="167316"/>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sp>
            <p:nvSpPr>
              <p:cNvPr id="133" name="Rectangle 132"/>
              <p:cNvSpPr/>
              <p:nvPr/>
            </p:nvSpPr>
            <p:spPr>
              <a:xfrm>
                <a:off x="-29010" y="1496626"/>
                <a:ext cx="4852419" cy="707886"/>
              </a:xfrm>
              <a:prstGeom prst="rect">
                <a:avLst/>
              </a:prstGeom>
            </p:spPr>
            <p:txBody>
              <a:bodyPr wrap="none">
                <a:spAutoFit/>
              </a:bodyPr>
              <a:lstStyle/>
              <a:p>
                <a:r>
                  <a:rPr lang="en-US" altLang="zh-CN" sz="2000" b="1" dirty="0" smtClean="0">
                    <a:solidFill>
                      <a:srgbClr val="C00000"/>
                    </a:solidFill>
                    <a:latin typeface="Times New Roman" panose="02020603050405020304" pitchFamily="18" charset="0"/>
                    <a:cs typeface="Times New Roman" panose="02020603050405020304" pitchFamily="18" charset="0"/>
                  </a:rPr>
                  <a:t>IV. Co-Explore Neural Architecture Space </a:t>
                </a:r>
              </a:p>
              <a:p>
                <a:r>
                  <a:rPr lang="en-US" altLang="zh-CN" sz="2000" b="1" dirty="0">
                    <a:solidFill>
                      <a:srgbClr val="C00000"/>
                    </a:solidFill>
                    <a:latin typeface="Times New Roman" panose="02020603050405020304" pitchFamily="18" charset="0"/>
                    <a:cs typeface="Times New Roman" panose="02020603050405020304" pitchFamily="18" charset="0"/>
                  </a:rPr>
                  <a:t> </a:t>
                </a:r>
                <a:r>
                  <a:rPr lang="en-US" altLang="zh-CN" sz="2000" b="1" dirty="0" smtClean="0">
                    <a:solidFill>
                      <a:srgbClr val="C00000"/>
                    </a:solidFill>
                    <a:latin typeface="Times New Roman" panose="02020603050405020304" pitchFamily="18" charset="0"/>
                    <a:cs typeface="Times New Roman" panose="02020603050405020304" pitchFamily="18" charset="0"/>
                  </a:rPr>
                  <a:t>     and Hardware Design Space</a:t>
                </a:r>
              </a:p>
            </p:txBody>
          </p:sp>
          <p:cxnSp>
            <p:nvCxnSpPr>
              <p:cNvPr id="134" name="直接箭头连接符 51"/>
              <p:cNvCxnSpPr/>
              <p:nvPr/>
            </p:nvCxnSpPr>
            <p:spPr bwMode="auto">
              <a:xfrm>
                <a:off x="76356" y="2465442"/>
                <a:ext cx="11805252" cy="0"/>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grpSp>
        <p:sp>
          <p:nvSpPr>
            <p:cNvPr id="158" name="Rectangle 157"/>
            <p:cNvSpPr/>
            <p:nvPr/>
          </p:nvSpPr>
          <p:spPr>
            <a:xfrm>
              <a:off x="9817230" y="1704974"/>
              <a:ext cx="1112377" cy="461665"/>
            </a:xfrm>
            <a:prstGeom prst="rect">
              <a:avLst/>
            </a:prstGeom>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a:t>
              </a:r>
            </a:p>
          </p:txBody>
        </p:sp>
      </p:grpSp>
      <p:sp>
        <p:nvSpPr>
          <p:cNvPr id="92" name="椭圆 109"/>
          <p:cNvSpPr/>
          <p:nvPr/>
        </p:nvSpPr>
        <p:spPr bwMode="auto">
          <a:xfrm>
            <a:off x="6077372" y="3761997"/>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95" name="椭圆 109"/>
          <p:cNvSpPr/>
          <p:nvPr/>
        </p:nvSpPr>
        <p:spPr bwMode="auto">
          <a:xfrm>
            <a:off x="9633744" y="3741228"/>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96" name="椭圆 109"/>
          <p:cNvSpPr/>
          <p:nvPr/>
        </p:nvSpPr>
        <p:spPr bwMode="auto">
          <a:xfrm>
            <a:off x="10070099" y="3757366"/>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100"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Evolution of Exploring Deep Neural Architectures</a:t>
            </a:r>
            <a:endParaRPr lang="zh-CN" altLang="en-US" sz="3200" dirty="0"/>
          </a:p>
        </p:txBody>
      </p:sp>
    </p:spTree>
    <p:extLst>
      <p:ext uri="{BB962C8B-B14F-4D97-AF65-F5344CB8AC3E}">
        <p14:creationId xmlns:p14="http://schemas.microsoft.com/office/powerpoint/2010/main" val="296274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0"/>
            <a:ext cx="12191999" cy="5633357"/>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smtClean="0">
                <a:solidFill>
                  <a:srgbClr val="002142"/>
                </a:solidFill>
              </a:rPr>
              <a:t>FNAS F</a:t>
            </a:r>
            <a:r>
              <a:rPr lang="en-US" altLang="zh-CN" sz="4000" dirty="0" smtClean="0">
                <a:solidFill>
                  <a:srgbClr val="002142"/>
                </a:solidFill>
              </a:rPr>
              <a:t>ramework </a:t>
            </a:r>
            <a:endParaRPr lang="en-US" sz="3200" dirty="0">
              <a:solidFill>
                <a:srgbClr val="002142"/>
              </a:solidFill>
            </a:endParaRPr>
          </a:p>
        </p:txBody>
      </p:sp>
    </p:spTree>
    <p:extLst>
      <p:ext uri="{BB962C8B-B14F-4D97-AF65-F5344CB8AC3E}">
        <p14:creationId xmlns:p14="http://schemas.microsoft.com/office/powerpoint/2010/main" val="34672396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312838" y="779489"/>
            <a:ext cx="6688691" cy="3900853"/>
          </a:xfrm>
          <a:prstGeom prst="rect">
            <a:avLst/>
          </a:prstGeom>
        </p:spPr>
      </p:pic>
      <p:grpSp>
        <p:nvGrpSpPr>
          <p:cNvPr id="24" name="组合 23"/>
          <p:cNvGrpSpPr/>
          <p:nvPr/>
        </p:nvGrpSpPr>
        <p:grpSpPr>
          <a:xfrm>
            <a:off x="6893391" y="4678815"/>
            <a:ext cx="4478814" cy="1650923"/>
            <a:chOff x="7299153" y="4731142"/>
            <a:chExt cx="4478814" cy="1650923"/>
          </a:xfrm>
        </p:grpSpPr>
        <p:pic>
          <p:nvPicPr>
            <p:cNvPr id="10" name="图片 9"/>
            <p:cNvPicPr>
              <a:picLocks noChangeAspect="1"/>
            </p:cNvPicPr>
            <p:nvPr/>
          </p:nvPicPr>
          <p:blipFill>
            <a:blip r:embed="rId4"/>
            <a:stretch>
              <a:fillRect/>
            </a:stretch>
          </p:blipFill>
          <p:spPr>
            <a:xfrm>
              <a:off x="10495130" y="5382423"/>
              <a:ext cx="882632" cy="884349"/>
            </a:xfrm>
            <a:prstGeom prst="rect">
              <a:avLst/>
            </a:prstGeom>
          </p:spPr>
        </p:pic>
        <p:pic>
          <p:nvPicPr>
            <p:cNvPr id="13" name="图片 12"/>
            <p:cNvPicPr>
              <a:picLocks noChangeAspect="1"/>
            </p:cNvPicPr>
            <p:nvPr/>
          </p:nvPicPr>
          <p:blipFill>
            <a:blip r:embed="rId5"/>
            <a:stretch>
              <a:fillRect/>
            </a:stretch>
          </p:blipFill>
          <p:spPr>
            <a:xfrm>
              <a:off x="7635057" y="5414659"/>
              <a:ext cx="1532632" cy="915079"/>
            </a:xfrm>
            <a:prstGeom prst="rect">
              <a:avLst/>
            </a:prstGeom>
          </p:spPr>
        </p:pic>
        <p:sp>
          <p:nvSpPr>
            <p:cNvPr id="11" name="加号 10"/>
            <p:cNvSpPr/>
            <p:nvPr/>
          </p:nvSpPr>
          <p:spPr bwMode="auto">
            <a:xfrm>
              <a:off x="9554566" y="5569776"/>
              <a:ext cx="468086" cy="468086"/>
            </a:xfrm>
            <a:prstGeom prst="mathPlus">
              <a:avLst>
                <a:gd name="adj1" fmla="val 12667"/>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6" name="矩形 15"/>
            <p:cNvSpPr/>
            <p:nvPr/>
          </p:nvSpPr>
          <p:spPr>
            <a:xfrm>
              <a:off x="7444280" y="4731142"/>
              <a:ext cx="4333687" cy="646331"/>
            </a:xfrm>
            <a:prstGeom prst="rect">
              <a:avLst/>
            </a:prstGeom>
          </p:spPr>
          <p:txBody>
            <a:bodyPr wrap="none">
              <a:spAutoFit/>
            </a:bodyPr>
            <a:lstStyle/>
            <a:p>
              <a:r>
                <a:rPr lang="en-US" altLang="zh-CN" sz="1800" b="1" dirty="0" smtClean="0">
                  <a:latin typeface="Times New Roman" panose="02020603050405020304" pitchFamily="18" charset="0"/>
                  <a:cs typeface="Times New Roman" panose="02020603050405020304" pitchFamily="18" charset="0"/>
                </a:rPr>
                <a:t>Output: A pair of neural architecture and </a:t>
              </a:r>
              <a:br>
                <a:rPr lang="en-US" altLang="zh-CN" sz="1800" b="1" dirty="0" smtClean="0">
                  <a:latin typeface="Times New Roman" panose="02020603050405020304" pitchFamily="18" charset="0"/>
                  <a:cs typeface="Times New Roman" panose="02020603050405020304" pitchFamily="18" charset="0"/>
                </a:rPr>
              </a:br>
              <a:r>
                <a:rPr lang="en-US" altLang="zh-CN" sz="1800" b="1" dirty="0" smtClean="0">
                  <a:latin typeface="Times New Roman" panose="02020603050405020304" pitchFamily="18" charset="0"/>
                  <a:cs typeface="Times New Roman" panose="02020603050405020304" pitchFamily="18" charset="0"/>
                </a:rPr>
                <a:t>               hardware design</a:t>
              </a:r>
              <a:endParaRPr lang="zh-CN" altLang="en-US" sz="1800" dirty="0"/>
            </a:p>
          </p:txBody>
        </p:sp>
        <p:sp>
          <p:nvSpPr>
            <p:cNvPr id="17" name="矩形 16"/>
            <p:cNvSpPr/>
            <p:nvPr/>
          </p:nvSpPr>
          <p:spPr bwMode="auto">
            <a:xfrm>
              <a:off x="7299153" y="4732669"/>
              <a:ext cx="4478813" cy="1649396"/>
            </a:xfrm>
            <a:prstGeom prst="rect">
              <a:avLst/>
            </a:prstGeom>
            <a:noFill/>
            <a:ln>
              <a:solidFill>
                <a:srgbClr val="C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20" name="矩形 19"/>
          <p:cNvSpPr/>
          <p:nvPr/>
        </p:nvSpPr>
        <p:spPr>
          <a:xfrm>
            <a:off x="8723870" y="6403245"/>
            <a:ext cx="1005403" cy="461665"/>
          </a:xfrm>
          <a:prstGeom prst="rect">
            <a:avLst/>
          </a:prstGeom>
        </p:spPr>
        <p:txBody>
          <a:bodyPr wrap="none">
            <a:spAutoFit/>
          </a:bodyPr>
          <a:lstStyle/>
          <a:p>
            <a:r>
              <a:rPr lang="en-US" altLang="zh-CN" dirty="0" smtClean="0"/>
              <a:t>FNAS</a:t>
            </a:r>
            <a:endParaRPr lang="zh-CN" altLang="en-US" dirty="0"/>
          </a:p>
        </p:txBody>
      </p:sp>
      <p:sp>
        <p:nvSpPr>
          <p:cNvPr id="21"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HW-Aware NAS vs. </a:t>
            </a:r>
            <a:r>
              <a:rPr lang="en-US" altLang="zh-CN" sz="3200" u="sng" dirty="0">
                <a:solidFill>
                  <a:srgbClr val="663300"/>
                </a:solidFill>
              </a:rPr>
              <a:t>F</a:t>
            </a:r>
            <a:r>
              <a:rPr lang="en-US" altLang="zh-CN" sz="3200" dirty="0"/>
              <a:t>PGA-Implementation Aware </a:t>
            </a:r>
            <a:r>
              <a:rPr lang="en-US" altLang="zh-CN" sz="3200" u="sng" dirty="0">
                <a:solidFill>
                  <a:srgbClr val="663300"/>
                </a:solidFill>
              </a:rPr>
              <a:t>NAS</a:t>
            </a:r>
            <a:r>
              <a:rPr lang="zh-CN" altLang="en-US" sz="3200" dirty="0"/>
              <a:t>（</a:t>
            </a:r>
            <a:r>
              <a:rPr lang="en-US" altLang="zh-CN" sz="3200" dirty="0"/>
              <a:t>FNAS</a:t>
            </a:r>
            <a:r>
              <a:rPr lang="zh-CN" altLang="en-US" sz="3200" dirty="0"/>
              <a:t>）</a:t>
            </a:r>
          </a:p>
        </p:txBody>
      </p:sp>
      <p:sp>
        <p:nvSpPr>
          <p:cNvPr id="331" name="椭圆 330"/>
          <p:cNvSpPr/>
          <p:nvPr/>
        </p:nvSpPr>
        <p:spPr>
          <a:xfrm>
            <a:off x="5397796" y="2637011"/>
            <a:ext cx="412955" cy="412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2" name="椭圆 331"/>
          <p:cNvSpPr/>
          <p:nvPr/>
        </p:nvSpPr>
        <p:spPr>
          <a:xfrm>
            <a:off x="9220548" y="1582826"/>
            <a:ext cx="412955" cy="412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3" name="椭圆 332"/>
          <p:cNvSpPr/>
          <p:nvPr/>
        </p:nvSpPr>
        <p:spPr>
          <a:xfrm>
            <a:off x="9252553" y="1580067"/>
            <a:ext cx="412955" cy="412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a:blip r:embed="rId6"/>
          <a:stretch>
            <a:fillRect/>
          </a:stretch>
        </p:blipFill>
        <p:spPr>
          <a:xfrm>
            <a:off x="8896173" y="2203022"/>
            <a:ext cx="1114673" cy="1100617"/>
          </a:xfrm>
          <a:prstGeom prst="rect">
            <a:avLst/>
          </a:prstGeom>
          <a:ln w="38100">
            <a:solidFill>
              <a:srgbClr val="C00000"/>
            </a:solidFill>
          </a:ln>
        </p:spPr>
      </p:pic>
      <p:grpSp>
        <p:nvGrpSpPr>
          <p:cNvPr id="27" name="组合 26"/>
          <p:cNvGrpSpPr/>
          <p:nvPr/>
        </p:nvGrpSpPr>
        <p:grpSpPr>
          <a:xfrm>
            <a:off x="1054849" y="4719463"/>
            <a:ext cx="3409950" cy="1513168"/>
            <a:chOff x="882650" y="5236367"/>
            <a:chExt cx="3409950" cy="1513168"/>
          </a:xfrm>
        </p:grpSpPr>
        <p:sp>
          <p:nvSpPr>
            <p:cNvPr id="28" name="矩形 27"/>
            <p:cNvSpPr/>
            <p:nvPr/>
          </p:nvSpPr>
          <p:spPr>
            <a:xfrm>
              <a:off x="1015077" y="5236367"/>
              <a:ext cx="3132396" cy="369332"/>
            </a:xfrm>
            <a:prstGeom prst="rect">
              <a:avLst/>
            </a:prstGeom>
          </p:spPr>
          <p:txBody>
            <a:bodyPr wrap="none">
              <a:spAutoFit/>
            </a:bodyPr>
            <a:lstStyle/>
            <a:p>
              <a:r>
                <a:rPr lang="en-US" altLang="zh-CN" sz="1800" b="1" dirty="0" smtClean="0">
                  <a:latin typeface="Times New Roman" panose="02020603050405020304" pitchFamily="18" charset="0"/>
                  <a:cs typeface="Times New Roman" panose="02020603050405020304" pitchFamily="18" charset="0"/>
                </a:rPr>
                <a:t>Output: A neural architecture</a:t>
              </a:r>
              <a:endParaRPr lang="zh-CN" altLang="en-US" sz="1800" dirty="0"/>
            </a:p>
          </p:txBody>
        </p:sp>
        <p:pic>
          <p:nvPicPr>
            <p:cNvPr id="29" name="图片 28"/>
            <p:cNvPicPr>
              <a:picLocks noChangeAspect="1"/>
            </p:cNvPicPr>
            <p:nvPr/>
          </p:nvPicPr>
          <p:blipFill>
            <a:blip r:embed="rId5"/>
            <a:stretch>
              <a:fillRect/>
            </a:stretch>
          </p:blipFill>
          <p:spPr>
            <a:xfrm>
              <a:off x="1816936" y="5741927"/>
              <a:ext cx="1532632" cy="915079"/>
            </a:xfrm>
            <a:prstGeom prst="rect">
              <a:avLst/>
            </a:prstGeom>
          </p:spPr>
        </p:pic>
        <p:sp>
          <p:nvSpPr>
            <p:cNvPr id="30" name="矩形 29"/>
            <p:cNvSpPr/>
            <p:nvPr/>
          </p:nvSpPr>
          <p:spPr bwMode="auto">
            <a:xfrm>
              <a:off x="882650" y="5236367"/>
              <a:ext cx="3409950" cy="1513168"/>
            </a:xfrm>
            <a:prstGeom prst="rect">
              <a:avLst/>
            </a:prstGeom>
            <a:noFill/>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31" name="矩形 30"/>
          <p:cNvSpPr/>
          <p:nvPr/>
        </p:nvSpPr>
        <p:spPr>
          <a:xfrm>
            <a:off x="1569401" y="6403245"/>
            <a:ext cx="2380845" cy="461665"/>
          </a:xfrm>
          <a:prstGeom prst="rect">
            <a:avLst/>
          </a:prstGeom>
        </p:spPr>
        <p:txBody>
          <a:bodyPr wrap="none">
            <a:spAutoFit/>
          </a:bodyPr>
          <a:lstStyle/>
          <a:p>
            <a:r>
              <a:rPr lang="en-US" altLang="zh-CN" dirty="0" smtClean="0"/>
              <a:t>HW-Aware NAS</a:t>
            </a:r>
            <a:endParaRPr lang="zh-CN" altLang="en-US" dirty="0"/>
          </a:p>
        </p:txBody>
      </p:sp>
      <p:pic>
        <p:nvPicPr>
          <p:cNvPr id="32" name="图片 31"/>
          <p:cNvPicPr>
            <a:picLocks noChangeAspect="1"/>
          </p:cNvPicPr>
          <p:nvPr/>
        </p:nvPicPr>
        <p:blipFill>
          <a:blip r:embed="rId7"/>
          <a:stretch>
            <a:fillRect/>
          </a:stretch>
        </p:blipFill>
        <p:spPr>
          <a:xfrm>
            <a:off x="246304" y="1025144"/>
            <a:ext cx="4479767" cy="3411260"/>
          </a:xfrm>
          <a:prstGeom prst="rect">
            <a:avLst/>
          </a:prstGeom>
        </p:spPr>
      </p:pic>
    </p:spTree>
    <p:extLst>
      <p:ext uri="{BB962C8B-B14F-4D97-AF65-F5344CB8AC3E}">
        <p14:creationId xmlns:p14="http://schemas.microsoft.com/office/powerpoint/2010/main" val="12341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2" nodeType="click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500"/>
                                        <p:tgtEl>
                                          <p:spTgt spid="331"/>
                                        </p:tgtEl>
                                      </p:cBhvr>
                                    </p:animEffect>
                                  </p:childTnLst>
                                </p:cTn>
                              </p:par>
                            </p:childTnLst>
                          </p:cTn>
                        </p:par>
                        <p:par>
                          <p:cTn id="16" fill="hold">
                            <p:stCondLst>
                              <p:cond delay="500"/>
                            </p:stCondLst>
                            <p:childTnLst>
                              <p:par>
                                <p:cTn id="17" presetID="0" presetClass="path" presetSubtype="0" accel="50000" decel="50000" fill="hold" grpId="0" nodeType="afterEffect">
                                  <p:stCondLst>
                                    <p:cond delay="0"/>
                                  </p:stCondLst>
                                  <p:childTnLst>
                                    <p:animMotion origin="layout" path="M -0.00339 0.00371 C -0.00365 -0.04791 -0.00391 -0.09953 -0.00404 -0.15115 L 0.31354 -0.1537 " pathEditMode="relative" rAng="0" ptsTypes="AAA">
                                      <p:cBhvr>
                                        <p:cTn id="18" dur="1000" fill="hold"/>
                                        <p:tgtEl>
                                          <p:spTgt spid="331"/>
                                        </p:tgtEl>
                                        <p:attrNameLst>
                                          <p:attrName>ppt_x</p:attrName>
                                          <p:attrName>ppt_y</p:attrName>
                                        </p:attrNameLst>
                                      </p:cBhvr>
                                      <p:rCtr x="15807" y="-7870"/>
                                    </p:animMotion>
                                  </p:childTnLst>
                                </p:cTn>
                              </p:par>
                            </p:childTnLst>
                          </p:cTn>
                        </p:par>
                        <p:par>
                          <p:cTn id="19" fill="hold">
                            <p:stCondLst>
                              <p:cond delay="1500"/>
                            </p:stCondLst>
                            <p:childTnLst>
                              <p:par>
                                <p:cTn id="20" presetID="1" presetClass="entr" presetSubtype="0" fill="hold" grpId="1" nodeType="afterEffect">
                                  <p:stCondLst>
                                    <p:cond delay="0"/>
                                  </p:stCondLst>
                                  <p:childTnLst>
                                    <p:set>
                                      <p:cBhvr>
                                        <p:cTn id="21" dur="1" fill="hold">
                                          <p:stCondLst>
                                            <p:cond delay="0"/>
                                          </p:stCondLst>
                                        </p:cTn>
                                        <p:tgtEl>
                                          <p:spTgt spid="333"/>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332"/>
                                        </p:tgtEl>
                                        <p:attrNameLst>
                                          <p:attrName>style.visibility</p:attrName>
                                        </p:attrNameLst>
                                      </p:cBhvr>
                                      <p:to>
                                        <p:strVal val="visible"/>
                                      </p:to>
                                    </p:set>
                                  </p:childTnLst>
                                </p:cTn>
                              </p:par>
                              <p:par>
                                <p:cTn id="24" presetID="1" presetClass="exit" presetSubtype="0" fill="hold" grpId="1" nodeType="withEffect">
                                  <p:stCondLst>
                                    <p:cond delay="0"/>
                                  </p:stCondLst>
                                  <p:childTnLst>
                                    <p:set>
                                      <p:cBhvr>
                                        <p:cTn id="25" dur="1" fill="hold">
                                          <p:stCondLst>
                                            <p:cond delay="0"/>
                                          </p:stCondLst>
                                        </p:cTn>
                                        <p:tgtEl>
                                          <p:spTgt spid="331"/>
                                        </p:tgtEl>
                                        <p:attrNameLst>
                                          <p:attrName>style.visibility</p:attrName>
                                        </p:attrNameLst>
                                      </p:cBhvr>
                                      <p:to>
                                        <p:strVal val="hidden"/>
                                      </p:to>
                                    </p:set>
                                  </p:childTnLst>
                                </p:cTn>
                              </p:par>
                              <p:par>
                                <p:cTn id="26" presetID="0" presetClass="path" presetSubtype="0" accel="50000" decel="50000" fill="hold" grpId="0" nodeType="withEffect">
                                  <p:stCondLst>
                                    <p:cond delay="0"/>
                                  </p:stCondLst>
                                  <p:childTnLst>
                                    <p:animMotion origin="layout" path="M 0 0 L 0.00391 0.37686 " pathEditMode="relative" ptsTypes="AA">
                                      <p:cBhvr>
                                        <p:cTn id="27" dur="1000" fill="hold"/>
                                        <p:tgtEl>
                                          <p:spTgt spid="332"/>
                                        </p:tgtEl>
                                        <p:attrNameLst>
                                          <p:attrName>ppt_x</p:attrName>
                                          <p:attrName>ppt_y</p:attrName>
                                        </p:attrNameLst>
                                      </p:cBhvr>
                                    </p:animMotion>
                                  </p:childTnLst>
                                </p:cTn>
                              </p:par>
                              <p:par>
                                <p:cTn id="28" presetID="0" presetClass="path" presetSubtype="0" accel="50000" decel="50000" fill="hold" grpId="0" nodeType="withEffect">
                                  <p:stCondLst>
                                    <p:cond delay="0"/>
                                  </p:stCondLst>
                                  <p:childTnLst>
                                    <p:animMotion origin="layout" path="M 0 0 L 0.06236 -0.00162 L 0.11067 -0.08681 L 0.16145 -0.08519 L 0.1625 0.06018 L 0.16145 0.27801 L 0.11406 0.2787 L 0.06184 0.37176 L 0 0.37268 " pathEditMode="relative" ptsTypes="AAAAAAAAA">
                                      <p:cBhvr>
                                        <p:cTn id="29" dur="3000" fill="hold"/>
                                        <p:tgtEl>
                                          <p:spTgt spid="333"/>
                                        </p:tgtEl>
                                        <p:attrNameLst>
                                          <p:attrName>ppt_x</p:attrName>
                                          <p:attrName>ppt_y</p:attrName>
                                        </p:attrNameLst>
                                      </p:cBhvr>
                                    </p:animMotion>
                                  </p:childTnLst>
                                </p:cTn>
                              </p:par>
                            </p:childTnLst>
                          </p:cTn>
                        </p:par>
                        <p:par>
                          <p:cTn id="30" fill="hold">
                            <p:stCondLst>
                              <p:cond delay="4500"/>
                            </p:stCondLst>
                            <p:childTnLst>
                              <p:par>
                                <p:cTn id="31" presetID="1" presetClass="exit" presetSubtype="0" fill="hold" grpId="2" nodeType="afterEffect">
                                  <p:stCondLst>
                                    <p:cond delay="0"/>
                                  </p:stCondLst>
                                  <p:childTnLst>
                                    <p:set>
                                      <p:cBhvr>
                                        <p:cTn id="32" dur="1" fill="hold">
                                          <p:stCondLst>
                                            <p:cond delay="0"/>
                                          </p:stCondLst>
                                        </p:cTn>
                                        <p:tgtEl>
                                          <p:spTgt spid="333"/>
                                        </p:tgtEl>
                                        <p:attrNameLst>
                                          <p:attrName>style.visibility</p:attrName>
                                        </p:attrNameLst>
                                      </p:cBhvr>
                                      <p:to>
                                        <p:strVal val="hidden"/>
                                      </p:to>
                                    </p:set>
                                  </p:childTnLst>
                                </p:cTn>
                              </p:par>
                              <p:par>
                                <p:cTn id="33" presetID="0" presetClass="path" presetSubtype="0" accel="50000" decel="50000" fill="hold" grpId="2" nodeType="withEffect">
                                  <p:stCondLst>
                                    <p:cond delay="0"/>
                                  </p:stCondLst>
                                  <p:childTnLst>
                                    <p:animMotion origin="layout" path="M 0.0039 0.37685 L -0.31185 0.37199 C -0.3125 0.25185 -0.31289 0.13125 -0.31328 0.01134 " pathEditMode="relative" rAng="0" ptsTypes="AAA">
                                      <p:cBhvr>
                                        <p:cTn id="34" dur="2000" fill="hold"/>
                                        <p:tgtEl>
                                          <p:spTgt spid="332"/>
                                        </p:tgtEl>
                                        <p:attrNameLst>
                                          <p:attrName>ppt_x</p:attrName>
                                          <p:attrName>ppt_y</p:attrName>
                                        </p:attrNameLst>
                                      </p:cBhvr>
                                      <p:rCtr x="-15859" y="-18287"/>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5" nodeType="clickEffect">
                                  <p:stCondLst>
                                    <p:cond delay="0"/>
                                  </p:stCondLst>
                                  <p:childTnLst>
                                    <p:animMotion origin="layout" path="M -0.31328 0.01134 L -0.30469 0.05695 L -0.27747 0.06458 L -0.18424 0.18056 " pathEditMode="relative" ptsTypes="AAAA">
                                      <p:cBhvr>
                                        <p:cTn id="38" dur="2000" fill="hold"/>
                                        <p:tgtEl>
                                          <p:spTgt spid="332"/>
                                        </p:tgtEl>
                                        <p:attrNameLst>
                                          <p:attrName>ppt_x</p:attrName>
                                          <p:attrName>ppt_y</p:attrName>
                                        </p:attrNameLst>
                                      </p:cBhvr>
                                    </p:animMotion>
                                  </p:childTnLst>
                                </p:cTn>
                              </p:par>
                            </p:childTnLst>
                          </p:cTn>
                        </p:par>
                        <p:par>
                          <p:cTn id="39" fill="hold">
                            <p:stCondLst>
                              <p:cond delay="2000"/>
                            </p:stCondLst>
                            <p:childTnLst>
                              <p:par>
                                <p:cTn id="40" presetID="1" presetClass="emph" presetSubtype="2" fill="hold" nodeType="afterEffect">
                                  <p:stCondLst>
                                    <p:cond delay="0"/>
                                  </p:stCondLst>
                                  <p:childTnLst>
                                    <p:animClr clrSpc="rgb" dir="cw">
                                      <p:cBhvr>
                                        <p:cTn id="41" dur="4500" fill="hold"/>
                                        <p:tgtEl>
                                          <p:spTgt spid="332"/>
                                        </p:tgtEl>
                                        <p:attrNameLst>
                                          <p:attrName>fillcolor</p:attrName>
                                        </p:attrNameLst>
                                      </p:cBhvr>
                                      <p:to>
                                        <a:schemeClr val="accent2"/>
                                      </p:to>
                                    </p:animClr>
                                    <p:set>
                                      <p:cBhvr>
                                        <p:cTn id="42" dur="4500" fill="hold"/>
                                        <p:tgtEl>
                                          <p:spTgt spid="332"/>
                                        </p:tgtEl>
                                        <p:attrNameLst>
                                          <p:attrName>fill.type</p:attrName>
                                        </p:attrNameLst>
                                      </p:cBhvr>
                                      <p:to>
                                        <p:strVal val="solid"/>
                                      </p:to>
                                    </p:set>
                                    <p:set>
                                      <p:cBhvr>
                                        <p:cTn id="43" dur="4500" fill="hold"/>
                                        <p:tgtEl>
                                          <p:spTgt spid="332"/>
                                        </p:tgtEl>
                                        <p:attrNameLst>
                                          <p:attrName>fill.on</p:attrName>
                                        </p:attrNameLst>
                                      </p:cBhvr>
                                      <p:to>
                                        <p:strVal val="true"/>
                                      </p:to>
                                    </p:set>
                                  </p:childTnLst>
                                </p:cTn>
                              </p:par>
                              <p:par>
                                <p:cTn id="44" presetID="0" presetClass="path" presetSubtype="0" accel="50000" decel="50000" fill="hold" grpId="3" nodeType="withEffect">
                                  <p:stCondLst>
                                    <p:cond delay="0"/>
                                  </p:stCondLst>
                                  <p:childTnLst>
                                    <p:animMotion origin="layout" path="M -0.18972 0.16759 L -0.09727 0.13588 L -0.01511 0.13912 L -0.01654 0.19189 L -0.14519 0.18912 L -0.14428 0.14444 L -0.01172 0.14004 L -0.01368 0.18564 L -0.14571 0.1831 L -0.14571 0.14514 L -0.00873 0.13842 L -0.01224 0.18564 L -0.19545 0.17708 " pathEditMode="relative" ptsTypes="AAAAAAAAAAAAA">
                                      <p:cBhvr>
                                        <p:cTn id="45" dur="5000" fill="hold"/>
                                        <p:tgtEl>
                                          <p:spTgt spid="332"/>
                                        </p:tgtEl>
                                        <p:attrNameLst>
                                          <p:attrName>ppt_x</p:attrName>
                                          <p:attrName>ppt_y</p:attrName>
                                        </p:attrNameLst>
                                      </p:cBhvr>
                                    </p:animMotion>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par>
                                <p:cTn id="50" presetID="1" presetClass="exit" presetSubtype="0" fill="hold" grpId="4" nodeType="withEffect">
                                  <p:stCondLst>
                                    <p:cond delay="0"/>
                                  </p:stCondLst>
                                  <p:childTnLst>
                                    <p:set>
                                      <p:cBhvr>
                                        <p:cTn id="51" dur="1" fill="hold">
                                          <p:stCondLst>
                                            <p:cond delay="0"/>
                                          </p:stCondLst>
                                        </p:cTn>
                                        <p:tgtEl>
                                          <p:spTgt spid="3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1" grpId="0" animBg="1"/>
      <p:bldP spid="331" grpId="1" animBg="1"/>
      <p:bldP spid="331" grpId="2" animBg="1"/>
      <p:bldP spid="332" grpId="0" animBg="1"/>
      <p:bldP spid="332" grpId="1" animBg="1"/>
      <p:bldP spid="332" grpId="2" animBg="1"/>
      <p:bldP spid="332" grpId="3" animBg="1"/>
      <p:bldP spid="332" grpId="4" animBg="1"/>
      <p:bldP spid="332" grpId="5" animBg="1"/>
      <p:bldP spid="333" grpId="0" animBg="1"/>
      <p:bldP spid="333" grpId="1" animBg="1"/>
      <p:bldP spid="333"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4</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a:t>
            </a:fld>
            <a:endParaRPr lang="en-US"/>
          </a:p>
        </p:txBody>
      </p:sp>
      <p:pic>
        <p:nvPicPr>
          <p:cNvPr id="10"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884" y="1826016"/>
            <a:ext cx="7619370" cy="2529631"/>
          </a:xfrm>
          <a:prstGeom prst="rect">
            <a:avLst/>
          </a:prstGeom>
        </p:spPr>
      </p:pic>
      <p:grpSp>
        <p:nvGrpSpPr>
          <p:cNvPr id="11" name="Group 12"/>
          <p:cNvGrpSpPr/>
          <p:nvPr/>
        </p:nvGrpSpPr>
        <p:grpSpPr>
          <a:xfrm>
            <a:off x="4445890" y="2635269"/>
            <a:ext cx="3039543" cy="1504950"/>
            <a:chOff x="4396307" y="4761176"/>
            <a:chExt cx="3039543" cy="1504950"/>
          </a:xfrm>
        </p:grpSpPr>
        <p:sp>
          <p:nvSpPr>
            <p:cNvPr id="12" name="Freeform 8"/>
            <p:cNvSpPr/>
            <p:nvPr/>
          </p:nvSpPr>
          <p:spPr bwMode="auto">
            <a:xfrm>
              <a:off x="4396307" y="4761176"/>
              <a:ext cx="2971800" cy="1504950"/>
            </a:xfrm>
            <a:custGeom>
              <a:avLst/>
              <a:gdLst>
                <a:gd name="connsiteX0" fmla="*/ 52388 w 2971800"/>
                <a:gd name="connsiteY0" fmla="*/ 209550 h 1504950"/>
                <a:gd name="connsiteX1" fmla="*/ 52388 w 2971800"/>
                <a:gd name="connsiteY1" fmla="*/ 209550 h 1504950"/>
                <a:gd name="connsiteX2" fmla="*/ 9525 w 2971800"/>
                <a:gd name="connsiteY2" fmla="*/ 276225 h 1504950"/>
                <a:gd name="connsiteX3" fmla="*/ 0 w 2971800"/>
                <a:gd name="connsiteY3" fmla="*/ 395287 h 1504950"/>
                <a:gd name="connsiteX4" fmla="*/ 4763 w 2971800"/>
                <a:gd name="connsiteY4" fmla="*/ 466725 h 1504950"/>
                <a:gd name="connsiteX5" fmla="*/ 14288 w 2971800"/>
                <a:gd name="connsiteY5" fmla="*/ 500062 h 1504950"/>
                <a:gd name="connsiteX6" fmla="*/ 23813 w 2971800"/>
                <a:gd name="connsiteY6" fmla="*/ 557212 h 1504950"/>
                <a:gd name="connsiteX7" fmla="*/ 28575 w 2971800"/>
                <a:gd name="connsiteY7" fmla="*/ 614362 h 1504950"/>
                <a:gd name="connsiteX8" fmla="*/ 42863 w 2971800"/>
                <a:gd name="connsiteY8" fmla="*/ 657225 h 1504950"/>
                <a:gd name="connsiteX9" fmla="*/ 47625 w 2971800"/>
                <a:gd name="connsiteY9" fmla="*/ 681037 h 1504950"/>
                <a:gd name="connsiteX10" fmla="*/ 57150 w 2971800"/>
                <a:gd name="connsiteY10" fmla="*/ 709612 h 1504950"/>
                <a:gd name="connsiteX11" fmla="*/ 61913 w 2971800"/>
                <a:gd name="connsiteY11" fmla="*/ 723900 h 1504950"/>
                <a:gd name="connsiteX12" fmla="*/ 76200 w 2971800"/>
                <a:gd name="connsiteY12" fmla="*/ 771525 h 1504950"/>
                <a:gd name="connsiteX13" fmla="*/ 1771650 w 2971800"/>
                <a:gd name="connsiteY13" fmla="*/ 1504950 h 1504950"/>
                <a:gd name="connsiteX14" fmla="*/ 2562225 w 2971800"/>
                <a:gd name="connsiteY14" fmla="*/ 1323975 h 1504950"/>
                <a:gd name="connsiteX15" fmla="*/ 2562225 w 2971800"/>
                <a:gd name="connsiteY15" fmla="*/ 1062037 h 1504950"/>
                <a:gd name="connsiteX16" fmla="*/ 2624138 w 2971800"/>
                <a:gd name="connsiteY16" fmla="*/ 1019175 h 1504950"/>
                <a:gd name="connsiteX17" fmla="*/ 2938463 w 2971800"/>
                <a:gd name="connsiteY17" fmla="*/ 1023937 h 1504950"/>
                <a:gd name="connsiteX18" fmla="*/ 2971800 w 2971800"/>
                <a:gd name="connsiteY18" fmla="*/ 533400 h 1504950"/>
                <a:gd name="connsiteX19" fmla="*/ 2181225 w 2971800"/>
                <a:gd name="connsiteY19" fmla="*/ 28575 h 1504950"/>
                <a:gd name="connsiteX20" fmla="*/ 1004888 w 2971800"/>
                <a:gd name="connsiteY20" fmla="*/ 0 h 1504950"/>
                <a:gd name="connsiteX21" fmla="*/ 685800 w 2971800"/>
                <a:gd name="connsiteY21" fmla="*/ 157162 h 1504950"/>
                <a:gd name="connsiteX22" fmla="*/ 228600 w 2971800"/>
                <a:gd name="connsiteY22" fmla="*/ 238125 h 1504950"/>
                <a:gd name="connsiteX23" fmla="*/ 52388 w 2971800"/>
                <a:gd name="connsiteY23" fmla="*/ 209550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1800" h="1504950">
                  <a:moveTo>
                    <a:pt x="52388" y="209550"/>
                  </a:moveTo>
                  <a:lnTo>
                    <a:pt x="52388" y="209550"/>
                  </a:lnTo>
                  <a:cubicBezTo>
                    <a:pt x="38100" y="231775"/>
                    <a:pt x="11076" y="249849"/>
                    <a:pt x="9525" y="276225"/>
                  </a:cubicBezTo>
                  <a:cubicBezTo>
                    <a:pt x="4011" y="369964"/>
                    <a:pt x="8116" y="330362"/>
                    <a:pt x="0" y="395287"/>
                  </a:cubicBezTo>
                  <a:cubicBezTo>
                    <a:pt x="1588" y="419100"/>
                    <a:pt x="2265" y="442991"/>
                    <a:pt x="4763" y="466725"/>
                  </a:cubicBezTo>
                  <a:cubicBezTo>
                    <a:pt x="5684" y="475471"/>
                    <a:pt x="11335" y="491204"/>
                    <a:pt x="14288" y="500062"/>
                  </a:cubicBezTo>
                  <a:cubicBezTo>
                    <a:pt x="17463" y="519112"/>
                    <a:pt x="21418" y="538048"/>
                    <a:pt x="23813" y="557212"/>
                  </a:cubicBezTo>
                  <a:cubicBezTo>
                    <a:pt x="26184" y="576180"/>
                    <a:pt x="25432" y="595506"/>
                    <a:pt x="28575" y="614362"/>
                  </a:cubicBezTo>
                  <a:cubicBezTo>
                    <a:pt x="38109" y="671566"/>
                    <a:pt x="35714" y="621478"/>
                    <a:pt x="42863" y="657225"/>
                  </a:cubicBezTo>
                  <a:cubicBezTo>
                    <a:pt x="44450" y="665162"/>
                    <a:pt x="45495" y="673228"/>
                    <a:pt x="47625" y="681037"/>
                  </a:cubicBezTo>
                  <a:cubicBezTo>
                    <a:pt x="50267" y="690723"/>
                    <a:pt x="53975" y="700087"/>
                    <a:pt x="57150" y="709612"/>
                  </a:cubicBezTo>
                  <a:cubicBezTo>
                    <a:pt x="58738" y="714375"/>
                    <a:pt x="60695" y="719030"/>
                    <a:pt x="61913" y="723900"/>
                  </a:cubicBezTo>
                  <a:cubicBezTo>
                    <a:pt x="72299" y="765444"/>
                    <a:pt x="65584" y="750291"/>
                    <a:pt x="76200" y="771525"/>
                  </a:cubicBezTo>
                  <a:lnTo>
                    <a:pt x="1771650" y="1504950"/>
                  </a:lnTo>
                  <a:lnTo>
                    <a:pt x="2562225" y="1323975"/>
                  </a:lnTo>
                  <a:lnTo>
                    <a:pt x="2562225" y="1062037"/>
                  </a:lnTo>
                  <a:lnTo>
                    <a:pt x="2624138" y="1019175"/>
                  </a:lnTo>
                  <a:lnTo>
                    <a:pt x="2938463" y="1023937"/>
                  </a:lnTo>
                  <a:lnTo>
                    <a:pt x="2971800" y="533400"/>
                  </a:lnTo>
                  <a:lnTo>
                    <a:pt x="2181225" y="28575"/>
                  </a:lnTo>
                  <a:lnTo>
                    <a:pt x="1004888" y="0"/>
                  </a:lnTo>
                  <a:lnTo>
                    <a:pt x="685800" y="157162"/>
                  </a:lnTo>
                  <a:lnTo>
                    <a:pt x="228600" y="238125"/>
                  </a:lnTo>
                  <a:lnTo>
                    <a:pt x="52388" y="209550"/>
                  </a:lnTo>
                  <a:close/>
                </a:path>
              </a:pathLst>
            </a:custGeom>
            <a:ln>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3" name="Rectangle 11"/>
            <p:cNvSpPr/>
            <p:nvPr/>
          </p:nvSpPr>
          <p:spPr bwMode="auto">
            <a:xfrm>
              <a:off x="6832600" y="4953000"/>
              <a:ext cx="603250" cy="4572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14" name="矩形 13"/>
          <p:cNvSpPr/>
          <p:nvPr/>
        </p:nvSpPr>
        <p:spPr>
          <a:xfrm>
            <a:off x="2316521" y="4536972"/>
            <a:ext cx="2698239" cy="369332"/>
          </a:xfrm>
          <a:prstGeom prst="rect">
            <a:avLst/>
          </a:prstGeom>
        </p:spPr>
        <p:txBody>
          <a:bodyPr wrap="none">
            <a:spAutoFit/>
          </a:bodyPr>
          <a:lstStyle/>
          <a:p>
            <a:r>
              <a:rPr lang="en-US" altLang="en-US" sz="1800" dirty="0" smtClean="0">
                <a:latin typeface="Times New Roman" panose="02020603050405020304" pitchFamily="18" charset="0"/>
                <a:cs typeface="Times New Roman" panose="02020603050405020304" pitchFamily="18" charset="0"/>
              </a:rPr>
              <a:t>Neural Architecture Search</a:t>
            </a:r>
            <a:endParaRPr lang="zh-CN" altLang="en-US" sz="1800" dirty="0">
              <a:latin typeface="Times New Roman" panose="02020603050405020304" pitchFamily="18" charset="0"/>
              <a:cs typeface="Times New Roman" panose="02020603050405020304" pitchFamily="18" charset="0"/>
            </a:endParaRPr>
          </a:p>
        </p:txBody>
      </p:sp>
      <p:sp>
        <p:nvSpPr>
          <p:cNvPr id="15" name="矩形 14"/>
          <p:cNvSpPr/>
          <p:nvPr/>
        </p:nvSpPr>
        <p:spPr>
          <a:xfrm>
            <a:off x="6227958" y="4536972"/>
            <a:ext cx="4557723" cy="369332"/>
          </a:xfrm>
          <a:prstGeom prst="rect">
            <a:avLst/>
          </a:prstGeom>
        </p:spPr>
        <p:txBody>
          <a:bodyPr wrap="none">
            <a:spAutoFit/>
          </a:bodyPr>
          <a:lstStyle/>
          <a:p>
            <a:r>
              <a:rPr lang="en-US" altLang="en-US" sz="1800" dirty="0" smtClean="0">
                <a:latin typeface="Times New Roman" panose="02020603050405020304" pitchFamily="18" charset="0"/>
                <a:cs typeface="Times New Roman" panose="02020603050405020304" pitchFamily="18" charset="0"/>
              </a:rPr>
              <a:t>Neural Architecture Implementation on FPGAs</a:t>
            </a:r>
            <a:endParaRPr lang="zh-CN" altLang="en-US" sz="1800" dirty="0">
              <a:latin typeface="Times New Roman" panose="02020603050405020304" pitchFamily="18" charset="0"/>
              <a:cs typeface="Times New Roman" panose="02020603050405020304" pitchFamily="18" charset="0"/>
            </a:endParaRPr>
          </a:p>
        </p:txBody>
      </p:sp>
      <p:sp>
        <p:nvSpPr>
          <p:cNvPr id="3" name="矩形 2"/>
          <p:cNvSpPr/>
          <p:nvPr/>
        </p:nvSpPr>
        <p:spPr>
          <a:xfrm>
            <a:off x="1273859" y="1656915"/>
            <a:ext cx="4886356" cy="34616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标题 2"/>
          <p:cNvSpPr txBox="1">
            <a:spLocks/>
          </p:cNvSpPr>
          <p:nvPr/>
        </p:nvSpPr>
        <p:spPr>
          <a:xfrm>
            <a:off x="311150" y="77135"/>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Efforts on </a:t>
            </a:r>
            <a:r>
              <a:rPr lang="en-US" altLang="zh-CN" sz="3200" dirty="0" smtClean="0"/>
              <a:t>Both </a:t>
            </a:r>
            <a:r>
              <a:rPr lang="en-US" altLang="zh-CN" sz="3200" dirty="0"/>
              <a:t>Software and Hardware Sides are </a:t>
            </a:r>
            <a:r>
              <a:rPr lang="en-US" altLang="zh-CN" sz="3200" dirty="0" smtClean="0"/>
              <a:t>Required</a:t>
            </a:r>
            <a:endParaRPr lang="en-US" altLang="zh-CN" sz="3200" dirty="0"/>
          </a:p>
        </p:txBody>
      </p:sp>
    </p:spTree>
    <p:extLst>
      <p:ext uri="{BB962C8B-B14F-4D97-AF65-F5344CB8AC3E}">
        <p14:creationId xmlns:p14="http://schemas.microsoft.com/office/powerpoint/2010/main" val="214023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6269303" y="1111989"/>
            <a:ext cx="5883916" cy="5599054"/>
            <a:chOff x="5604902" y="1111989"/>
            <a:chExt cx="6385712" cy="5599054"/>
          </a:xfrm>
        </p:grpSpPr>
        <p:sp>
          <p:nvSpPr>
            <p:cNvPr id="12" name="矩形 11"/>
            <p:cNvSpPr/>
            <p:nvPr/>
          </p:nvSpPr>
          <p:spPr bwMode="auto">
            <a:xfrm>
              <a:off x="5604902" y="1111989"/>
              <a:ext cx="6385712" cy="5599054"/>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0" name="文本框 19"/>
            <p:cNvSpPr txBox="1"/>
            <p:nvPr/>
          </p:nvSpPr>
          <p:spPr>
            <a:xfrm>
              <a:off x="5692709" y="1149456"/>
              <a:ext cx="6062963" cy="369332"/>
            </a:xfrm>
            <a:prstGeom prst="rect">
              <a:avLst/>
            </a:prstGeom>
            <a:noFill/>
          </p:spPr>
          <p:txBody>
            <a:bodyPr wrap="none" rtlCol="0">
              <a:spAutoFit/>
            </a:bodyPr>
            <a:lstStyle/>
            <a:p>
              <a:r>
                <a:rPr lang="en-US" altLang="zh-CN" sz="1800" b="1" dirty="0" smtClean="0">
                  <a:latin typeface="Times New Roman" panose="02020603050405020304" pitchFamily="18" charset="0"/>
                  <a:cs typeface="Times New Roman" panose="02020603050405020304" pitchFamily="18" charset="0"/>
                </a:rPr>
                <a:t>Naïve Solution:</a:t>
              </a:r>
              <a:r>
                <a:rPr lang="en-US" altLang="zh-CN" sz="1800" dirty="0" smtClean="0">
                  <a:latin typeface="Times New Roman" panose="02020603050405020304" pitchFamily="18" charset="0"/>
                  <a:cs typeface="Times New Roman" panose="02020603050405020304" pitchFamily="18" charset="0"/>
                </a:rPr>
                <a:t> HW-Aware + </a:t>
              </a:r>
              <a:r>
                <a:rPr lang="en-US" altLang="zh-CN" sz="1800" dirty="0" smtClean="0">
                  <a:solidFill>
                    <a:srgbClr val="0070C0"/>
                  </a:solidFill>
                  <a:latin typeface="Times New Roman" panose="02020603050405020304" pitchFamily="18" charset="0"/>
                  <a:cs typeface="Times New Roman" panose="02020603050405020304" pitchFamily="18" charset="0"/>
                </a:rPr>
                <a:t>Exhaustively Evaluate Lat.</a:t>
              </a:r>
              <a:endParaRPr lang="zh-CN" altLang="en-US" sz="1800" dirty="0">
                <a:solidFill>
                  <a:srgbClr val="0070C0"/>
                </a:solidFill>
                <a:latin typeface="Times New Roman" panose="02020603050405020304" pitchFamily="18" charset="0"/>
                <a:cs typeface="Times New Roman" panose="02020603050405020304" pitchFamily="18" charset="0"/>
              </a:endParaRPr>
            </a:p>
          </p:txBody>
        </p:sp>
      </p:grpSp>
      <p:sp>
        <p:nvSpPr>
          <p:cNvPr id="39" name="矩形 38"/>
          <p:cNvSpPr/>
          <p:nvPr/>
        </p:nvSpPr>
        <p:spPr>
          <a:xfrm>
            <a:off x="6350210" y="4908275"/>
            <a:ext cx="5603464" cy="369332"/>
          </a:xfrm>
          <a:prstGeom prst="rect">
            <a:avLst/>
          </a:prstGeom>
        </p:spPr>
        <p:txBody>
          <a:bodyPr wrap="square">
            <a:spAutoFit/>
          </a:bodyPr>
          <a:lstStyle/>
          <a:p>
            <a:r>
              <a:rPr lang="en-US" altLang="zh-CN" sz="1800" b="1" dirty="0" smtClean="0">
                <a:solidFill>
                  <a:srgbClr val="C00000"/>
                </a:solidFill>
                <a:latin typeface="Times New Roman" panose="02020603050405020304" pitchFamily="18" charset="0"/>
                <a:cs typeface="Times New Roman" panose="02020603050405020304" pitchFamily="18" charset="0"/>
              </a:rPr>
              <a:t>Challenges:</a:t>
            </a:r>
            <a:endParaRPr lang="zh-CN" altLang="en-US" sz="1800" b="1" dirty="0">
              <a:solidFill>
                <a:srgbClr val="C00000"/>
              </a:solidFill>
            </a:endParaRPr>
          </a:p>
        </p:txBody>
      </p:sp>
      <p:grpSp>
        <p:nvGrpSpPr>
          <p:cNvPr id="9" name="组合 8"/>
          <p:cNvGrpSpPr/>
          <p:nvPr/>
        </p:nvGrpSpPr>
        <p:grpSpPr>
          <a:xfrm>
            <a:off x="6356894" y="3839385"/>
            <a:ext cx="5694220" cy="2806811"/>
            <a:chOff x="6274211" y="3745044"/>
            <a:chExt cx="5694220" cy="2806811"/>
          </a:xfrm>
        </p:grpSpPr>
        <p:grpSp>
          <p:nvGrpSpPr>
            <p:cNvPr id="4" name="组合 3"/>
            <p:cNvGrpSpPr/>
            <p:nvPr/>
          </p:nvGrpSpPr>
          <p:grpSpPr>
            <a:xfrm>
              <a:off x="6274211" y="3745044"/>
              <a:ext cx="5694220" cy="937943"/>
              <a:chOff x="13967134" y="3814430"/>
              <a:chExt cx="6410923" cy="937943"/>
            </a:xfrm>
          </p:grpSpPr>
          <p:grpSp>
            <p:nvGrpSpPr>
              <p:cNvPr id="62" name="组合 61"/>
              <p:cNvGrpSpPr/>
              <p:nvPr/>
            </p:nvGrpSpPr>
            <p:grpSpPr>
              <a:xfrm>
                <a:off x="13967134" y="3814430"/>
                <a:ext cx="6410923" cy="599389"/>
                <a:chOff x="5432734" y="4751620"/>
                <a:chExt cx="6410923" cy="599389"/>
              </a:xfrm>
            </p:grpSpPr>
            <p:sp>
              <p:nvSpPr>
                <p:cNvPr id="29" name="矩形 28"/>
                <p:cNvSpPr/>
                <p:nvPr/>
              </p:nvSpPr>
              <p:spPr bwMode="auto">
                <a:xfrm>
                  <a:off x="5432734" y="4766984"/>
                  <a:ext cx="1093765" cy="568663"/>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Functional Spec.</a:t>
                  </a:r>
                </a:p>
              </p:txBody>
            </p:sp>
            <p:sp>
              <p:nvSpPr>
                <p:cNvPr id="30" name="矩形 29"/>
                <p:cNvSpPr/>
                <p:nvPr/>
              </p:nvSpPr>
              <p:spPr bwMode="auto">
                <a:xfrm>
                  <a:off x="6841733" y="4764351"/>
                  <a:ext cx="746139" cy="568663"/>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HDL</a:t>
                  </a:r>
                </a:p>
              </p:txBody>
            </p:sp>
            <p:sp>
              <p:nvSpPr>
                <p:cNvPr id="31" name="矩形 30"/>
                <p:cNvSpPr/>
                <p:nvPr/>
              </p:nvSpPr>
              <p:spPr bwMode="auto">
                <a:xfrm>
                  <a:off x="7919416" y="4758971"/>
                  <a:ext cx="1011391" cy="571410"/>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Synthesis</a:t>
                  </a:r>
                </a:p>
              </p:txBody>
            </p:sp>
            <p:sp>
              <p:nvSpPr>
                <p:cNvPr id="32" name="矩形 31"/>
                <p:cNvSpPr/>
                <p:nvPr/>
              </p:nvSpPr>
              <p:spPr bwMode="auto">
                <a:xfrm>
                  <a:off x="9246607" y="4751620"/>
                  <a:ext cx="1160589" cy="599389"/>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Place</a:t>
                  </a:r>
                  <a:r>
                    <a:rPr kumimoji="0" lang="en-US" altLang="zh-CN" sz="1400" b="0" i="0" u="none" strike="noStrike" cap="none" normalizeH="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 &amp; Route</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34" name="矩形 33"/>
                <p:cNvSpPr/>
                <p:nvPr/>
              </p:nvSpPr>
              <p:spPr bwMode="auto">
                <a:xfrm>
                  <a:off x="10722996" y="4766984"/>
                  <a:ext cx="1120661" cy="568663"/>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HW Eval</a:t>
                  </a:r>
                  <a:r>
                    <a:rPr lang="en-US" altLang="zh-CN" sz="1400" dirty="0" smtClean="0">
                      <a:solidFill>
                        <a:schemeClr val="tx1"/>
                      </a:solidFill>
                      <a:latin typeface="Times New Roman" panose="02020603050405020304" pitchFamily="18" charset="0"/>
                      <a:ea typeface="ＭＳ Ｐゴシック" pitchFamily="-108" charset="-128"/>
                      <a:cs typeface="Times New Roman" panose="02020603050405020304" pitchFamily="18" charset="0"/>
                    </a:rPr>
                    <a:t>uation</a:t>
                  </a:r>
                  <a:endParaRPr kumimoji="0" lang="en-US" altLang="zh-CN" sz="14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36" name="直接箭头连接符 35"/>
                <p:cNvCxnSpPr>
                  <a:stCxn id="29" idx="3"/>
                  <a:endCxn id="30" idx="1"/>
                </p:cNvCxnSpPr>
                <p:nvPr/>
              </p:nvCxnSpPr>
              <p:spPr bwMode="auto">
                <a:xfrm flipV="1">
                  <a:off x="6526499" y="5048683"/>
                  <a:ext cx="315234" cy="263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7" name="直接箭头连接符 36"/>
                <p:cNvCxnSpPr>
                  <a:stCxn id="30" idx="3"/>
                  <a:endCxn id="31" idx="1"/>
                </p:cNvCxnSpPr>
                <p:nvPr/>
              </p:nvCxnSpPr>
              <p:spPr bwMode="auto">
                <a:xfrm flipV="1">
                  <a:off x="7587872" y="5044676"/>
                  <a:ext cx="331544" cy="400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44" name="直接箭头连接符 43"/>
                <p:cNvCxnSpPr>
                  <a:stCxn id="31" idx="3"/>
                  <a:endCxn id="32" idx="1"/>
                </p:cNvCxnSpPr>
                <p:nvPr/>
              </p:nvCxnSpPr>
              <p:spPr bwMode="auto">
                <a:xfrm>
                  <a:off x="8930807" y="5044676"/>
                  <a:ext cx="315800" cy="663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48" name="直接箭头连接符 47"/>
                <p:cNvCxnSpPr>
                  <a:stCxn id="32" idx="3"/>
                  <a:endCxn id="34" idx="1"/>
                </p:cNvCxnSpPr>
                <p:nvPr/>
              </p:nvCxnSpPr>
              <p:spPr bwMode="auto">
                <a:xfrm>
                  <a:off x="10407196" y="5051315"/>
                  <a:ext cx="315800" cy="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sp>
            <p:nvSpPr>
              <p:cNvPr id="52" name="矩形 51"/>
              <p:cNvSpPr/>
              <p:nvPr/>
            </p:nvSpPr>
            <p:spPr>
              <a:xfrm>
                <a:off x="15214168" y="4413819"/>
                <a:ext cx="4246972" cy="338554"/>
              </a:xfrm>
              <a:prstGeom prst="rect">
                <a:avLst/>
              </a:prstGeom>
            </p:spPr>
            <p:txBody>
              <a:bodyPr wrap="none">
                <a:spAutoFit/>
              </a:bodyPr>
              <a:lstStyle/>
              <a:p>
                <a:r>
                  <a:rPr lang="en-US" altLang="zh-CN" sz="1600" dirty="0" smtClean="0">
                    <a:latin typeface="Times New Roman" panose="02020603050405020304" pitchFamily="18" charset="0"/>
                    <a:cs typeface="Times New Roman" panose="02020603050405020304" pitchFamily="18" charset="0"/>
                  </a:rPr>
                  <a:t>Fig2. Procedure of </a:t>
                </a:r>
                <a:r>
                  <a:rPr lang="en-US" altLang="zh-CN" sz="1600" dirty="0">
                    <a:latin typeface="Times New Roman" panose="02020603050405020304" pitchFamily="18" charset="0"/>
                    <a:cs typeface="Times New Roman" panose="02020603050405020304" pitchFamily="18" charset="0"/>
                  </a:rPr>
                  <a:t>performance </a:t>
                </a:r>
                <a:r>
                  <a:rPr lang="en-US" altLang="zh-CN" sz="1600" dirty="0" smtClean="0">
                    <a:latin typeface="Times New Roman" panose="02020603050405020304" pitchFamily="18" charset="0"/>
                    <a:cs typeface="Times New Roman" panose="02020603050405020304" pitchFamily="18" charset="0"/>
                  </a:rPr>
                  <a:t>evaluation</a:t>
                </a:r>
                <a:endParaRPr lang="zh-CN" altLang="en-US" sz="1600" dirty="0"/>
              </a:p>
            </p:txBody>
          </p:sp>
        </p:grpSp>
        <p:sp>
          <p:nvSpPr>
            <p:cNvPr id="54" name="矩形 53"/>
            <p:cNvSpPr/>
            <p:nvPr/>
          </p:nvSpPr>
          <p:spPr>
            <a:xfrm>
              <a:off x="6773086" y="6182523"/>
              <a:ext cx="4957951" cy="369332"/>
            </a:xfrm>
            <a:prstGeom prst="rect">
              <a:avLst/>
            </a:prstGeom>
          </p:spPr>
          <p:txBody>
            <a:bodyPr wrap="square">
              <a:spAutoFit/>
            </a:bodyPr>
            <a:lstStyle/>
            <a:p>
              <a:r>
                <a:rPr lang="en-US" altLang="zh-CN" sz="1800" b="1" dirty="0" smtClean="0">
                  <a:solidFill>
                    <a:srgbClr val="C00000"/>
                  </a:solidFill>
                  <a:latin typeface="Times New Roman" panose="02020603050405020304" pitchFamily="18" charset="0"/>
                  <a:cs typeface="Times New Roman" panose="02020603050405020304" pitchFamily="18" charset="0"/>
                </a:rPr>
                <a:t>C3: Time-consuming evaluation!</a:t>
              </a:r>
            </a:p>
          </p:txBody>
        </p:sp>
      </p:grpSp>
      <p:grpSp>
        <p:nvGrpSpPr>
          <p:cNvPr id="74" name="组合 73"/>
          <p:cNvGrpSpPr/>
          <p:nvPr/>
        </p:nvGrpSpPr>
        <p:grpSpPr>
          <a:xfrm>
            <a:off x="667283" y="4883864"/>
            <a:ext cx="5187285" cy="1812472"/>
            <a:chOff x="124358" y="4907217"/>
            <a:chExt cx="5187285" cy="1812472"/>
          </a:xfrm>
        </p:grpSpPr>
        <p:sp>
          <p:nvSpPr>
            <p:cNvPr id="61" name="矩形 60"/>
            <p:cNvSpPr/>
            <p:nvPr/>
          </p:nvSpPr>
          <p:spPr bwMode="auto">
            <a:xfrm>
              <a:off x="124358" y="4907217"/>
              <a:ext cx="5083107" cy="1812472"/>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67" name="文本框 66"/>
            <p:cNvSpPr txBox="1"/>
            <p:nvPr/>
          </p:nvSpPr>
          <p:spPr>
            <a:xfrm>
              <a:off x="168247" y="4940852"/>
              <a:ext cx="5143396" cy="369332"/>
            </a:xfrm>
            <a:prstGeom prst="rect">
              <a:avLst/>
            </a:prstGeom>
            <a:noFill/>
          </p:spPr>
          <p:txBody>
            <a:bodyPr wrap="none" rtlCol="0">
              <a:spAutoFit/>
            </a:bodyPr>
            <a:lstStyle/>
            <a:p>
              <a:r>
                <a:rPr lang="en-US" altLang="zh-CN" sz="1800" b="1" dirty="0" smtClean="0">
                  <a:latin typeface="Times New Roman" panose="02020603050405020304" pitchFamily="18" charset="0"/>
                  <a:cs typeface="Times New Roman" panose="02020603050405020304" pitchFamily="18" charset="0"/>
                </a:rPr>
                <a:t>Our Solution: </a:t>
              </a:r>
              <a:r>
                <a:rPr lang="en-US" altLang="zh-CN" sz="1800" dirty="0" smtClean="0">
                  <a:latin typeface="Times New Roman" panose="02020603050405020304" pitchFamily="18" charset="0"/>
                  <a:cs typeface="Times New Roman" panose="02020603050405020304" pitchFamily="18" charset="0"/>
                </a:rPr>
                <a:t>FNAS tools to response to challenges</a:t>
              </a:r>
              <a:endParaRPr lang="zh-CN" altLang="en-US" sz="1800" dirty="0">
                <a:solidFill>
                  <a:srgbClr val="0070C0"/>
                </a:solidFill>
                <a:latin typeface="Times New Roman" panose="02020603050405020304" pitchFamily="18" charset="0"/>
                <a:cs typeface="Times New Roman" panose="02020603050405020304" pitchFamily="18" charset="0"/>
              </a:endParaRPr>
            </a:p>
          </p:txBody>
        </p:sp>
        <p:pic>
          <p:nvPicPr>
            <p:cNvPr id="69" name="图片 68"/>
            <p:cNvPicPr>
              <a:picLocks noChangeAspect="1"/>
            </p:cNvPicPr>
            <p:nvPr/>
          </p:nvPicPr>
          <p:blipFill>
            <a:blip r:embed="rId3"/>
            <a:stretch>
              <a:fillRect/>
            </a:stretch>
          </p:blipFill>
          <p:spPr>
            <a:xfrm>
              <a:off x="432664" y="5427520"/>
              <a:ext cx="4372657" cy="1199578"/>
            </a:xfrm>
            <a:prstGeom prst="rect">
              <a:avLst/>
            </a:prstGeom>
          </p:spPr>
        </p:pic>
      </p:grpSp>
      <p:sp>
        <p:nvSpPr>
          <p:cNvPr id="76" name="矩形 75"/>
          <p:cNvSpPr/>
          <p:nvPr/>
        </p:nvSpPr>
        <p:spPr>
          <a:xfrm>
            <a:off x="6863027" y="5829548"/>
            <a:ext cx="5090648" cy="374523"/>
          </a:xfrm>
          <a:prstGeom prst="rect">
            <a:avLst/>
          </a:prstGeom>
        </p:spPr>
        <p:txBody>
          <a:bodyPr wrap="square">
            <a:spAutoFit/>
          </a:bodyPr>
          <a:lstStyle/>
          <a:p>
            <a:r>
              <a:rPr lang="en-US" altLang="zh-CN" sz="1800" b="1" dirty="0" smtClean="0">
                <a:solidFill>
                  <a:srgbClr val="C00000"/>
                </a:solidFill>
                <a:latin typeface="Times New Roman" panose="02020603050405020304" pitchFamily="18" charset="0"/>
                <a:cs typeface="Times New Roman" panose="02020603050405020304" pitchFamily="18" charset="0"/>
              </a:rPr>
              <a:t>C2: Multi-FPGA design!</a:t>
            </a:r>
            <a:endParaRPr lang="zh-CN" altLang="en-US" sz="1800" b="1" dirty="0">
              <a:solidFill>
                <a:srgbClr val="C00000"/>
              </a:solidFill>
            </a:endParaRPr>
          </a:p>
        </p:txBody>
      </p:sp>
      <p:sp>
        <p:nvSpPr>
          <p:cNvPr id="77" name="文本框 76"/>
          <p:cNvSpPr txBox="1"/>
          <p:nvPr/>
        </p:nvSpPr>
        <p:spPr>
          <a:xfrm>
            <a:off x="2540327" y="5477607"/>
            <a:ext cx="466794" cy="369332"/>
          </a:xfrm>
          <a:prstGeom prst="rect">
            <a:avLst/>
          </a:prstGeom>
          <a:noFill/>
        </p:spPr>
        <p:txBody>
          <a:bodyPr wrap="none" rtlCol="0">
            <a:spAutoFit/>
          </a:bodyPr>
          <a:lstStyle/>
          <a:p>
            <a:r>
              <a:rPr lang="en-US" altLang="zh-CN" sz="1800" b="1" dirty="0" smtClean="0">
                <a:solidFill>
                  <a:srgbClr val="C00000"/>
                </a:solidFill>
                <a:latin typeface="Times New Roman" panose="02020603050405020304" pitchFamily="18" charset="0"/>
                <a:cs typeface="Times New Roman" panose="02020603050405020304" pitchFamily="18" charset="0"/>
              </a:rPr>
              <a:t>C1</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78" name="文本框 77"/>
          <p:cNvSpPr txBox="1"/>
          <p:nvPr/>
        </p:nvSpPr>
        <p:spPr>
          <a:xfrm>
            <a:off x="4740598" y="5395304"/>
            <a:ext cx="466794" cy="369332"/>
          </a:xfrm>
          <a:prstGeom prst="rect">
            <a:avLst/>
          </a:prstGeom>
          <a:noFill/>
        </p:spPr>
        <p:txBody>
          <a:bodyPr wrap="none" rtlCol="0">
            <a:spAutoFit/>
          </a:bodyPr>
          <a:lstStyle/>
          <a:p>
            <a:r>
              <a:rPr lang="en-US" altLang="zh-CN" sz="1800" b="1" dirty="0" smtClean="0">
                <a:solidFill>
                  <a:srgbClr val="C00000"/>
                </a:solidFill>
                <a:latin typeface="Times New Roman" panose="02020603050405020304" pitchFamily="18" charset="0"/>
                <a:cs typeface="Times New Roman" panose="02020603050405020304" pitchFamily="18" charset="0"/>
              </a:rPr>
              <a:t>C2</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79" name="文本框 78"/>
          <p:cNvSpPr txBox="1"/>
          <p:nvPr/>
        </p:nvSpPr>
        <p:spPr>
          <a:xfrm>
            <a:off x="2540327" y="6090520"/>
            <a:ext cx="466794" cy="369332"/>
          </a:xfrm>
          <a:prstGeom prst="rect">
            <a:avLst/>
          </a:prstGeom>
          <a:noFill/>
        </p:spPr>
        <p:txBody>
          <a:bodyPr wrap="none" rtlCol="0">
            <a:spAutoFit/>
          </a:bodyPr>
          <a:lstStyle/>
          <a:p>
            <a:r>
              <a:rPr lang="en-US" altLang="zh-CN" sz="1800" b="1" dirty="0" smtClean="0">
                <a:solidFill>
                  <a:srgbClr val="C00000"/>
                </a:solidFill>
                <a:latin typeface="Times New Roman" panose="02020603050405020304" pitchFamily="18" charset="0"/>
                <a:cs typeface="Times New Roman" panose="02020603050405020304" pitchFamily="18" charset="0"/>
              </a:rPr>
              <a:t>C2</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80" name="文本框 79"/>
          <p:cNvSpPr txBox="1"/>
          <p:nvPr/>
        </p:nvSpPr>
        <p:spPr>
          <a:xfrm>
            <a:off x="4740598" y="6129691"/>
            <a:ext cx="466794" cy="369332"/>
          </a:xfrm>
          <a:prstGeom prst="rect">
            <a:avLst/>
          </a:prstGeom>
          <a:noFill/>
        </p:spPr>
        <p:txBody>
          <a:bodyPr wrap="none" rtlCol="0">
            <a:spAutoFit/>
          </a:bodyPr>
          <a:lstStyle/>
          <a:p>
            <a:r>
              <a:rPr lang="en-US" altLang="zh-CN" sz="1800" b="1" dirty="0" smtClean="0">
                <a:solidFill>
                  <a:srgbClr val="C00000"/>
                </a:solidFill>
                <a:latin typeface="Times New Roman" panose="02020603050405020304" pitchFamily="18" charset="0"/>
                <a:cs typeface="Times New Roman" panose="02020603050405020304" pitchFamily="18" charset="0"/>
              </a:rPr>
              <a:t>C3</a:t>
            </a:r>
            <a:endParaRPr lang="zh-CN" altLang="en-US" b="1" dirty="0">
              <a:solidFill>
                <a:srgbClr val="C00000"/>
              </a:solidFill>
              <a:latin typeface="Times New Roman" panose="02020603050405020304" pitchFamily="18" charset="0"/>
              <a:cs typeface="Times New Roman" panose="02020603050405020304" pitchFamily="18" charset="0"/>
            </a:endParaRPr>
          </a:p>
        </p:txBody>
      </p:sp>
      <p:grpSp>
        <p:nvGrpSpPr>
          <p:cNvPr id="70" name="组合 69"/>
          <p:cNvGrpSpPr/>
          <p:nvPr/>
        </p:nvGrpSpPr>
        <p:grpSpPr>
          <a:xfrm>
            <a:off x="6843461" y="1570030"/>
            <a:ext cx="4977516" cy="2022845"/>
            <a:chOff x="5725338" y="1536992"/>
            <a:chExt cx="4977516" cy="2022845"/>
          </a:xfrm>
        </p:grpSpPr>
        <p:pic>
          <p:nvPicPr>
            <p:cNvPr id="22" name="图片 21"/>
            <p:cNvPicPr>
              <a:picLocks noChangeAspect="1"/>
            </p:cNvPicPr>
            <p:nvPr/>
          </p:nvPicPr>
          <p:blipFill>
            <a:blip r:embed="rId4"/>
            <a:stretch>
              <a:fillRect/>
            </a:stretch>
          </p:blipFill>
          <p:spPr>
            <a:xfrm>
              <a:off x="6495471" y="1536992"/>
              <a:ext cx="3380877" cy="1706615"/>
            </a:xfrm>
            <a:prstGeom prst="rect">
              <a:avLst/>
            </a:prstGeom>
          </p:spPr>
        </p:pic>
        <p:sp>
          <p:nvSpPr>
            <p:cNvPr id="25" name="矩形 24"/>
            <p:cNvSpPr/>
            <p:nvPr/>
          </p:nvSpPr>
          <p:spPr>
            <a:xfrm>
              <a:off x="5725338" y="3221283"/>
              <a:ext cx="4977516" cy="338554"/>
            </a:xfrm>
            <a:prstGeom prst="rect">
              <a:avLst/>
            </a:prstGeom>
          </p:spPr>
          <p:txBody>
            <a:bodyPr wrap="none">
              <a:spAutoFit/>
            </a:bodyPr>
            <a:lstStyle/>
            <a:p>
              <a:r>
                <a:rPr lang="en-US" altLang="zh-CN" sz="1600" dirty="0" smtClean="0">
                  <a:latin typeface="Times New Roman" panose="02020603050405020304" pitchFamily="18" charset="0"/>
                  <a:cs typeface="Times New Roman" panose="02020603050405020304" pitchFamily="18" charset="0"/>
                </a:rPr>
                <a:t>Fig1. Possible designs for Layer 5 of </a:t>
              </a:r>
              <a:r>
                <a:rPr lang="en-US" altLang="zh-CN" sz="1600" dirty="0" err="1" smtClean="0">
                  <a:latin typeface="Times New Roman" panose="02020603050405020304" pitchFamily="18" charset="0"/>
                  <a:cs typeface="Times New Roman" panose="02020603050405020304" pitchFamily="18" charset="0"/>
                </a:rPr>
                <a:t>AlexNet</a:t>
              </a:r>
              <a:r>
                <a:rPr lang="en-US" altLang="zh-CN" sz="1600" dirty="0" smtClean="0">
                  <a:latin typeface="Times New Roman" panose="02020603050405020304" pitchFamily="18" charset="0"/>
                  <a:cs typeface="Times New Roman" panose="02020603050405020304" pitchFamily="18" charset="0"/>
                </a:rPr>
                <a:t> on ZCU102</a:t>
              </a:r>
              <a:endParaRPr lang="zh-CN" altLang="en-US" sz="1600" dirty="0"/>
            </a:p>
          </p:txBody>
        </p:sp>
      </p:grpSp>
      <p:sp>
        <p:nvSpPr>
          <p:cNvPr id="43" name="矩形 42"/>
          <p:cNvSpPr/>
          <p:nvPr/>
        </p:nvSpPr>
        <p:spPr>
          <a:xfrm>
            <a:off x="6861852" y="5371507"/>
            <a:ext cx="4959126" cy="369332"/>
          </a:xfrm>
          <a:prstGeom prst="rect">
            <a:avLst/>
          </a:prstGeom>
        </p:spPr>
        <p:txBody>
          <a:bodyPr wrap="square">
            <a:spAutoFit/>
          </a:bodyPr>
          <a:lstStyle/>
          <a:p>
            <a:r>
              <a:rPr lang="en-US" altLang="zh-CN" sz="1800" b="1" dirty="0" smtClean="0">
                <a:solidFill>
                  <a:srgbClr val="C00000"/>
                </a:solidFill>
                <a:latin typeface="Times New Roman" panose="02020603050405020304" pitchFamily="18" charset="0"/>
                <a:cs typeface="Times New Roman" panose="02020603050405020304" pitchFamily="18" charset="0"/>
              </a:rPr>
              <a:t>C1: Huge design space!</a:t>
            </a:r>
            <a:endParaRPr lang="zh-CN" altLang="en-US" sz="1800" b="1" dirty="0">
              <a:solidFill>
                <a:srgbClr val="C00000"/>
              </a:solidFill>
            </a:endParaRPr>
          </a:p>
        </p:txBody>
      </p:sp>
      <p:sp>
        <p:nvSpPr>
          <p:cNvPr id="18" name="矩形 17"/>
          <p:cNvSpPr/>
          <p:nvPr/>
        </p:nvSpPr>
        <p:spPr bwMode="auto">
          <a:xfrm rot="1538190">
            <a:off x="9985110" y="5433848"/>
            <a:ext cx="1737095" cy="569773"/>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smtClean="0">
                <a:ln>
                  <a:noFill/>
                </a:ln>
                <a:solidFill>
                  <a:schemeClr val="bg1"/>
                </a:solidFill>
                <a:effectLst/>
                <a:latin typeface="Times New Roman" panose="02020603050405020304" pitchFamily="18" charset="0"/>
                <a:ea typeface="ＭＳ Ｐゴシック" pitchFamily="-108" charset="-128"/>
                <a:cs typeface="Times New Roman" panose="02020603050405020304" pitchFamily="18" charset="0"/>
              </a:rPr>
              <a:t>Infeasible</a:t>
            </a:r>
            <a:endParaRPr kumimoji="0" lang="zh-CN" altLang="en-US" sz="2400" b="1" i="0" u="none" strike="noStrike" cap="none" normalizeH="0" baseline="0" dirty="0">
              <a:ln>
                <a:noFill/>
              </a:ln>
              <a:solidFill>
                <a:schemeClr val="bg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4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Solutions &amp; Challenges</a:t>
            </a:r>
            <a:endParaRPr lang="zh-CN" altLang="en-US" sz="3200" dirty="0"/>
          </a:p>
        </p:txBody>
      </p:sp>
      <p:pic>
        <p:nvPicPr>
          <p:cNvPr id="3" name="图片 2"/>
          <p:cNvPicPr>
            <a:picLocks noChangeAspect="1"/>
          </p:cNvPicPr>
          <p:nvPr/>
        </p:nvPicPr>
        <p:blipFill>
          <a:blip r:embed="rId5"/>
          <a:stretch>
            <a:fillRect/>
          </a:stretch>
        </p:blipFill>
        <p:spPr>
          <a:xfrm>
            <a:off x="45626" y="1303736"/>
            <a:ext cx="6103566" cy="3051783"/>
          </a:xfrm>
          <a:prstGeom prst="rect">
            <a:avLst/>
          </a:prstGeom>
        </p:spPr>
      </p:pic>
      <p:pic>
        <p:nvPicPr>
          <p:cNvPr id="47" name="图片 46"/>
          <p:cNvPicPr>
            <a:picLocks noChangeAspect="1"/>
          </p:cNvPicPr>
          <p:nvPr/>
        </p:nvPicPr>
        <p:blipFill>
          <a:blip r:embed="rId6"/>
          <a:stretch>
            <a:fillRect/>
          </a:stretch>
        </p:blipFill>
        <p:spPr>
          <a:xfrm>
            <a:off x="3398074" y="1834835"/>
            <a:ext cx="1437471" cy="1315768"/>
          </a:xfrm>
          <a:prstGeom prst="rect">
            <a:avLst/>
          </a:prstGeom>
          <a:ln w="38100">
            <a:solidFill>
              <a:srgbClr val="C00000"/>
            </a:solidFill>
          </a:ln>
        </p:spPr>
      </p:pic>
      <p:sp>
        <p:nvSpPr>
          <p:cNvPr id="10" name="矩形 9"/>
          <p:cNvSpPr/>
          <p:nvPr/>
        </p:nvSpPr>
        <p:spPr bwMode="auto">
          <a:xfrm>
            <a:off x="3317398" y="1790930"/>
            <a:ext cx="1559091" cy="1403578"/>
          </a:xfrm>
          <a:prstGeom prst="rect">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13" name="图片 12"/>
          <p:cNvPicPr>
            <a:picLocks noChangeAspect="1"/>
          </p:cNvPicPr>
          <p:nvPr/>
        </p:nvPicPr>
        <p:blipFill>
          <a:blip r:embed="rId7"/>
          <a:stretch>
            <a:fillRect/>
          </a:stretch>
        </p:blipFill>
        <p:spPr>
          <a:xfrm>
            <a:off x="3703969" y="2081275"/>
            <a:ext cx="824474" cy="822888"/>
          </a:xfrm>
          <a:prstGeom prst="rect">
            <a:avLst/>
          </a:prstGeom>
        </p:spPr>
      </p:pic>
      <p:pic>
        <p:nvPicPr>
          <p:cNvPr id="14" name="图片 13"/>
          <p:cNvPicPr>
            <a:picLocks noChangeAspect="1"/>
          </p:cNvPicPr>
          <p:nvPr/>
        </p:nvPicPr>
        <p:blipFill>
          <a:blip r:embed="rId8"/>
          <a:stretch>
            <a:fillRect/>
          </a:stretch>
        </p:blipFill>
        <p:spPr>
          <a:xfrm>
            <a:off x="3703969" y="2081275"/>
            <a:ext cx="824474" cy="826303"/>
          </a:xfrm>
          <a:prstGeom prst="rect">
            <a:avLst/>
          </a:prstGeom>
        </p:spPr>
      </p:pic>
      <p:pic>
        <p:nvPicPr>
          <p:cNvPr id="16" name="图片 15"/>
          <p:cNvPicPr>
            <a:picLocks noChangeAspect="1"/>
          </p:cNvPicPr>
          <p:nvPr/>
        </p:nvPicPr>
        <p:blipFill>
          <a:blip r:embed="rId9"/>
          <a:stretch>
            <a:fillRect/>
          </a:stretch>
        </p:blipFill>
        <p:spPr>
          <a:xfrm>
            <a:off x="3711882" y="2081953"/>
            <a:ext cx="824474" cy="826303"/>
          </a:xfrm>
          <a:prstGeom prst="rect">
            <a:avLst/>
          </a:prstGeom>
        </p:spPr>
      </p:pic>
      <p:pic>
        <p:nvPicPr>
          <p:cNvPr id="17" name="图片 16"/>
          <p:cNvPicPr>
            <a:picLocks noChangeAspect="1"/>
          </p:cNvPicPr>
          <p:nvPr/>
        </p:nvPicPr>
        <p:blipFill>
          <a:blip r:embed="rId10"/>
          <a:stretch>
            <a:fillRect/>
          </a:stretch>
        </p:blipFill>
        <p:spPr>
          <a:xfrm>
            <a:off x="3711882" y="2076227"/>
            <a:ext cx="824474" cy="826303"/>
          </a:xfrm>
          <a:prstGeom prst="rect">
            <a:avLst/>
          </a:prstGeom>
        </p:spPr>
      </p:pic>
      <p:pic>
        <p:nvPicPr>
          <p:cNvPr id="53" name="图片 52"/>
          <p:cNvPicPr>
            <a:picLocks noChangeAspect="1"/>
          </p:cNvPicPr>
          <p:nvPr/>
        </p:nvPicPr>
        <p:blipFill>
          <a:blip r:embed="rId6"/>
          <a:stretch>
            <a:fillRect/>
          </a:stretch>
        </p:blipFill>
        <p:spPr>
          <a:xfrm>
            <a:off x="3466965" y="1878245"/>
            <a:ext cx="1298481" cy="1188546"/>
          </a:xfrm>
          <a:prstGeom prst="rect">
            <a:avLst/>
          </a:prstGeom>
          <a:ln w="38100">
            <a:noFill/>
          </a:ln>
        </p:spPr>
      </p:pic>
      <p:sp>
        <p:nvSpPr>
          <p:cNvPr id="50" name="文本框 49"/>
          <p:cNvSpPr txBox="1"/>
          <p:nvPr/>
        </p:nvSpPr>
        <p:spPr>
          <a:xfrm>
            <a:off x="3373131" y="2027713"/>
            <a:ext cx="1479892" cy="923330"/>
          </a:xfrm>
          <a:prstGeom prst="rect">
            <a:avLst/>
          </a:prstGeom>
          <a:solidFill>
            <a:schemeClr val="bg1"/>
          </a:solidFill>
        </p:spPr>
        <p:txBody>
          <a:bodyPr wrap="none" rtlCol="0">
            <a:spAutoFit/>
          </a:bodyPr>
          <a:lstStyle/>
          <a:p>
            <a:pPr algn="ctr"/>
            <a:r>
              <a:rPr lang="en-US" altLang="zh-CN" sz="1800" dirty="0" smtClean="0"/>
              <a:t>Exhaustively</a:t>
            </a:r>
          </a:p>
          <a:p>
            <a:pPr algn="ctr"/>
            <a:r>
              <a:rPr lang="en-US" altLang="zh-CN" sz="1800" dirty="0" smtClean="0"/>
              <a:t>Evaluate</a:t>
            </a:r>
          </a:p>
          <a:p>
            <a:pPr algn="ctr"/>
            <a:r>
              <a:rPr lang="en-US" altLang="zh-CN" sz="1800" dirty="0" smtClean="0"/>
              <a:t>Latency</a:t>
            </a:r>
          </a:p>
        </p:txBody>
      </p:sp>
      <p:sp>
        <p:nvSpPr>
          <p:cNvPr id="51" name="文本框 50"/>
          <p:cNvSpPr txBox="1"/>
          <p:nvPr/>
        </p:nvSpPr>
        <p:spPr>
          <a:xfrm>
            <a:off x="3736050" y="2149656"/>
            <a:ext cx="800219" cy="646331"/>
          </a:xfrm>
          <a:prstGeom prst="rect">
            <a:avLst/>
          </a:prstGeom>
          <a:solidFill>
            <a:schemeClr val="bg1"/>
          </a:solidFill>
        </p:spPr>
        <p:txBody>
          <a:bodyPr wrap="none" rtlCol="0">
            <a:spAutoFit/>
          </a:bodyPr>
          <a:lstStyle/>
          <a:p>
            <a:pPr algn="ctr"/>
            <a:r>
              <a:rPr lang="en-US" altLang="zh-CN" sz="1800" dirty="0" smtClean="0"/>
              <a:t>FNAS</a:t>
            </a:r>
          </a:p>
          <a:p>
            <a:pPr algn="ctr"/>
            <a:r>
              <a:rPr lang="en-US" altLang="zh-CN" sz="1800" dirty="0" smtClean="0"/>
              <a:t>Tool</a:t>
            </a:r>
          </a:p>
        </p:txBody>
      </p:sp>
    </p:spTree>
    <p:extLst>
      <p:ext uri="{BB962C8B-B14F-4D97-AF65-F5344CB8AC3E}">
        <p14:creationId xmlns:p14="http://schemas.microsoft.com/office/powerpoint/2010/main" val="38285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53"/>
                                        </p:tgtEl>
                                      </p:cBhvr>
                                    </p:animEffect>
                                    <p:set>
                                      <p:cBhvr>
                                        <p:cTn id="14" dur="1" fill="hold">
                                          <p:stCondLst>
                                            <p:cond delay="499"/>
                                          </p:stCondLst>
                                        </p:cTn>
                                        <p:tgtEl>
                                          <p:spTgt spid="53"/>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000"/>
                            </p:stCondLst>
                            <p:childTnLst>
                              <p:par>
                                <p:cTn id="20" presetID="10" presetClass="exit" presetSubtype="0" fill="hold" nodeType="after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2000"/>
                            </p:stCondLst>
                            <p:childTnLst>
                              <p:par>
                                <p:cTn id="28" presetID="10" presetClass="exit" presetSubtype="0" fill="hold" nodeType="after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3000"/>
                            </p:stCondLst>
                            <p:childTnLst>
                              <p:par>
                                <p:cTn id="36" presetID="10" presetClass="exit" presetSubtype="0" fill="hold" nodeType="after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4000"/>
                            </p:stCondLst>
                            <p:childTnLst>
                              <p:par>
                                <p:cTn id="44" presetID="10" presetClass="exit" presetSubtype="0" fill="hold" nodeType="afterEffect">
                                  <p:stCondLst>
                                    <p:cond delay="0"/>
                                  </p:stCondLst>
                                  <p:childTnLst>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50"/>
                                        </p:tgtEl>
                                      </p:cBhvr>
                                    </p:animEffect>
                                    <p:set>
                                      <p:cBhvr>
                                        <p:cTn id="76" dur="1" fill="hold">
                                          <p:stCondLst>
                                            <p:cond delay="499"/>
                                          </p:stCondLst>
                                        </p:cTn>
                                        <p:tgtEl>
                                          <p:spTgt spid="50"/>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7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7"/>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7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7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6" grpId="0"/>
      <p:bldP spid="77" grpId="0"/>
      <p:bldP spid="78" grpId="0"/>
      <p:bldP spid="79" grpId="0"/>
      <p:bldP spid="80" grpId="0"/>
      <p:bldP spid="43" grpId="0"/>
      <p:bldP spid="18" grpId="0" animBg="1"/>
      <p:bldP spid="50" grpId="0" animBg="1"/>
      <p:bldP spid="50" grpId="1" animBg="1"/>
      <p:bldP spid="5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3" y="1876576"/>
            <a:ext cx="6138164" cy="365729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131" y="2680640"/>
            <a:ext cx="1572638" cy="463258"/>
          </a:xfrm>
          <a:prstGeom prst="rect">
            <a:avLst/>
          </a:prstGeom>
        </p:spPr>
      </p:pic>
      <p:sp>
        <p:nvSpPr>
          <p:cNvPr id="4" name="Rectangle 3"/>
          <p:cNvSpPr/>
          <p:nvPr/>
        </p:nvSpPr>
        <p:spPr bwMode="auto">
          <a:xfrm>
            <a:off x="6553200" y="2816308"/>
            <a:ext cx="5430077" cy="3857542"/>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4" name="Straight Connector 13"/>
          <p:cNvCxnSpPr>
            <a:stCxn id="3" idx="3"/>
          </p:cNvCxnSpPr>
          <p:nvPr/>
        </p:nvCxnSpPr>
        <p:spPr bwMode="auto">
          <a:xfrm>
            <a:off x="6164769" y="2912269"/>
            <a:ext cx="388431" cy="638969"/>
          </a:xfrm>
          <a:prstGeom prst="line">
            <a:avLst/>
          </a:prstGeom>
          <a:solidFill>
            <a:schemeClr val="accent1"/>
          </a:solidFill>
          <a:ln w="28575" cap="flat" cmpd="sng" algn="ctr">
            <a:solidFill>
              <a:srgbClr val="C00000"/>
            </a:solidFill>
            <a:prstDash val="solid"/>
            <a:round/>
            <a:headEnd type="none" w="med" len="med"/>
            <a:tailEnd type="none" w="med" len="med"/>
          </a:ln>
          <a:effectLst/>
        </p:spPr>
      </p:cxnSp>
      <p:sp>
        <p:nvSpPr>
          <p:cNvPr id="18" name="矩形 18"/>
          <p:cNvSpPr/>
          <p:nvPr/>
        </p:nvSpPr>
        <p:spPr>
          <a:xfrm>
            <a:off x="0" y="6396335"/>
            <a:ext cx="4314825" cy="461665"/>
          </a:xfrm>
          <a:prstGeom prst="rect">
            <a:avLst/>
          </a:prstGeom>
        </p:spPr>
        <p:txBody>
          <a:bodyPr wrap="square">
            <a:spAutoFit/>
          </a:bodyPr>
          <a:lstStyle/>
          <a:p>
            <a:r>
              <a:rPr lang="en-US" sz="1200" b="1" dirty="0" smtClean="0">
                <a:solidFill>
                  <a:srgbClr val="222222"/>
                </a:solidFill>
                <a:latin typeface="Times New Roman" panose="02020603050405020304" pitchFamily="18" charset="0"/>
                <a:cs typeface="Times New Roman" panose="02020603050405020304" pitchFamily="18" charset="0"/>
              </a:rPr>
              <a:t>REF: </a:t>
            </a:r>
            <a:r>
              <a:rPr lang="en-US" sz="1200" dirty="0">
                <a:solidFill>
                  <a:srgbClr val="222222"/>
                </a:solidFill>
                <a:latin typeface="Times New Roman" panose="02020603050405020304" pitchFamily="18" charset="0"/>
                <a:cs typeface="Times New Roman" panose="02020603050405020304" pitchFamily="18" charset="0"/>
              </a:rPr>
              <a:t>Chen Zhang et al. 2015. Optimizing </a:t>
            </a:r>
            <a:r>
              <a:rPr lang="en-US" sz="1200" dirty="0" err="1">
                <a:solidFill>
                  <a:srgbClr val="222222"/>
                </a:solidFill>
                <a:latin typeface="Times New Roman" panose="02020603050405020304" pitchFamily="18" charset="0"/>
                <a:cs typeface="Times New Roman" panose="02020603050405020304" pitchFamily="18" charset="0"/>
              </a:rPr>
              <a:t>fpga</a:t>
            </a:r>
            <a:r>
              <a:rPr lang="en-US" sz="1200" dirty="0">
                <a:solidFill>
                  <a:srgbClr val="222222"/>
                </a:solidFill>
                <a:latin typeface="Times New Roman" panose="02020603050405020304" pitchFamily="18" charset="0"/>
                <a:cs typeface="Times New Roman" panose="02020603050405020304" pitchFamily="18" charset="0"/>
              </a:rPr>
              <a:t>-based accelerator design for deep </a:t>
            </a:r>
            <a:r>
              <a:rPr lang="en-US" sz="1200" dirty="0" smtClean="0">
                <a:solidFill>
                  <a:srgbClr val="222222"/>
                </a:solidFill>
                <a:latin typeface="Times New Roman" panose="02020603050405020304" pitchFamily="18" charset="0"/>
                <a:cs typeface="Times New Roman" panose="02020603050405020304" pitchFamily="18" charset="0"/>
              </a:rPr>
              <a:t>convolutional neural </a:t>
            </a:r>
            <a:r>
              <a:rPr lang="en-US" sz="1200" dirty="0">
                <a:solidFill>
                  <a:srgbClr val="222222"/>
                </a:solidFill>
                <a:latin typeface="Times New Roman" panose="02020603050405020304" pitchFamily="18" charset="0"/>
                <a:cs typeface="Times New Roman" panose="02020603050405020304" pitchFamily="18" charset="0"/>
              </a:rPr>
              <a:t>networks. In Proc. of FPGA. </a:t>
            </a:r>
            <a:endParaRPr lang="en-US" sz="1200" dirty="0">
              <a:latin typeface="Times New Roman" panose="02020603050405020304" pitchFamily="18" charset="0"/>
              <a:cs typeface="Times New Roman" panose="02020603050405020304" pitchFamily="18" charset="0"/>
            </a:endParaRPr>
          </a:p>
        </p:txBody>
      </p:sp>
      <p:grpSp>
        <p:nvGrpSpPr>
          <p:cNvPr id="42" name="组合 41"/>
          <p:cNvGrpSpPr/>
          <p:nvPr/>
        </p:nvGrpSpPr>
        <p:grpSpPr>
          <a:xfrm>
            <a:off x="6661639" y="830608"/>
            <a:ext cx="5169534" cy="1969356"/>
            <a:chOff x="6661639" y="830608"/>
            <a:chExt cx="5169534" cy="1969356"/>
          </a:xfrm>
        </p:grpSpPr>
        <p:pic>
          <p:nvPicPr>
            <p:cNvPr id="8" name="图片 7"/>
            <p:cNvPicPr>
              <a:picLocks noChangeAspect="1"/>
            </p:cNvPicPr>
            <p:nvPr/>
          </p:nvPicPr>
          <p:blipFill>
            <a:blip r:embed="rId5"/>
            <a:stretch>
              <a:fillRect/>
            </a:stretch>
          </p:blipFill>
          <p:spPr>
            <a:xfrm>
              <a:off x="7647868" y="1583175"/>
              <a:ext cx="830237" cy="825793"/>
            </a:xfrm>
            <a:prstGeom prst="rect">
              <a:avLst/>
            </a:prstGeom>
          </p:spPr>
        </p:pic>
        <p:pic>
          <p:nvPicPr>
            <p:cNvPr id="16" name="图片 15"/>
            <p:cNvPicPr>
              <a:picLocks noChangeAspect="1"/>
            </p:cNvPicPr>
            <p:nvPr/>
          </p:nvPicPr>
          <p:blipFill>
            <a:blip r:embed="rId5"/>
            <a:stretch>
              <a:fillRect/>
            </a:stretch>
          </p:blipFill>
          <p:spPr>
            <a:xfrm>
              <a:off x="9092358" y="1583175"/>
              <a:ext cx="830237" cy="825793"/>
            </a:xfrm>
            <a:prstGeom prst="rect">
              <a:avLst/>
            </a:prstGeom>
          </p:spPr>
        </p:pic>
        <p:sp>
          <p:nvSpPr>
            <p:cNvPr id="20" name="Rectangle 16"/>
            <p:cNvSpPr/>
            <p:nvPr/>
          </p:nvSpPr>
          <p:spPr>
            <a:xfrm>
              <a:off x="6828137" y="1175835"/>
              <a:ext cx="4714752" cy="461665"/>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1. FPGAs with attributes </a:t>
              </a:r>
              <a:r>
                <a:rPr lang="en-US" altLang="zh-CN" sz="1600" dirty="0" smtClean="0">
                  <a:latin typeface="Times New Roman" panose="02020603050405020304" pitchFamily="18" charset="0"/>
                  <a:cs typeface="Times New Roman" panose="02020603050405020304" pitchFamily="18" charset="0"/>
                </a:rPr>
                <a:t>including </a:t>
              </a:r>
              <a:r>
                <a:rPr lang="en-US" altLang="zh-CN" sz="1600" dirty="0" smtClean="0">
                  <a:latin typeface="Times New Roman" panose="02020603050405020304" pitchFamily="18" charset="0"/>
                  <a:cs typeface="Times New Roman" panose="02020603050405020304" pitchFamily="18" charset="0"/>
                </a:rPr>
                <a:t>DSPs, BRAM, etc.</a:t>
              </a:r>
              <a:endParaRPr lang="en-US" altLang="zh-CN" sz="1600" dirty="0">
                <a:latin typeface="Times New Roman" panose="02020603050405020304" pitchFamily="18" charset="0"/>
                <a:cs typeface="Times New Roman" panose="02020603050405020304" pitchFamily="18" charset="0"/>
              </a:endParaRPr>
            </a:p>
          </p:txBody>
        </p:sp>
        <p:sp>
          <p:nvSpPr>
            <p:cNvPr id="21" name="Rectangle 16"/>
            <p:cNvSpPr/>
            <p:nvPr/>
          </p:nvSpPr>
          <p:spPr>
            <a:xfrm>
              <a:off x="6828137" y="2338299"/>
              <a:ext cx="5003036" cy="461665"/>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2. A neural architecture with determined </a:t>
              </a:r>
              <a:r>
                <a:rPr lang="en-US" altLang="zh-CN" sz="1600" dirty="0" err="1" smtClean="0">
                  <a:latin typeface="Times New Roman" panose="02020603050405020304" pitchFamily="18" charset="0"/>
                  <a:cs typeface="Times New Roman" panose="02020603050405020304" pitchFamily="18" charset="0"/>
                </a:rPr>
                <a:t>hyperparameters</a:t>
              </a:r>
              <a:endParaRPr lang="en-US" altLang="zh-CN" sz="1600" dirty="0">
                <a:latin typeface="Times New Roman" panose="02020603050405020304" pitchFamily="18" charset="0"/>
                <a:cs typeface="Times New Roman" panose="02020603050405020304" pitchFamily="18" charset="0"/>
              </a:endParaRPr>
            </a:p>
          </p:txBody>
        </p:sp>
        <p:sp>
          <p:nvSpPr>
            <p:cNvPr id="22" name="Rectangle 16"/>
            <p:cNvSpPr/>
            <p:nvPr/>
          </p:nvSpPr>
          <p:spPr>
            <a:xfrm>
              <a:off x="10239330" y="1615948"/>
              <a:ext cx="595035" cy="417422"/>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24" name="Rectangle 16"/>
            <p:cNvSpPr/>
            <p:nvPr/>
          </p:nvSpPr>
          <p:spPr>
            <a:xfrm>
              <a:off x="6661639" y="830608"/>
              <a:ext cx="790601" cy="414922"/>
            </a:xfrm>
            <a:prstGeom prst="rect">
              <a:avLst/>
            </a:prstGeom>
          </p:spPr>
          <p:txBody>
            <a:bodyPr wrap="none">
              <a:spAutoFit/>
            </a:bodyPr>
            <a:lstStyle/>
            <a:p>
              <a:pPr>
                <a:lnSpc>
                  <a:spcPct val="150000"/>
                </a:lnSpc>
              </a:pPr>
              <a:r>
                <a:rPr lang="en-US" altLang="zh-CN" sz="1600" b="1" i="1" dirty="0" smtClean="0">
                  <a:latin typeface="Times New Roman" panose="02020603050405020304" pitchFamily="18" charset="0"/>
                  <a:cs typeface="Times New Roman" panose="02020603050405020304" pitchFamily="18" charset="0"/>
                </a:rPr>
                <a:t>Given</a:t>
              </a:r>
              <a:r>
                <a:rPr lang="zh-CN" altLang="en-US" sz="1600" b="1" i="1" dirty="0" smtClean="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p:txBody>
        </p:sp>
      </p:grpSp>
      <p:grpSp>
        <p:nvGrpSpPr>
          <p:cNvPr id="41" name="组合 40"/>
          <p:cNvGrpSpPr/>
          <p:nvPr/>
        </p:nvGrpSpPr>
        <p:grpSpPr>
          <a:xfrm>
            <a:off x="6641844" y="2884594"/>
            <a:ext cx="5344728" cy="1466824"/>
            <a:chOff x="6641844" y="2884594"/>
            <a:chExt cx="5344728" cy="1466824"/>
          </a:xfrm>
        </p:grpSpPr>
        <p:sp>
          <p:nvSpPr>
            <p:cNvPr id="17" name="Rectangle 16"/>
            <p:cNvSpPr/>
            <p:nvPr/>
          </p:nvSpPr>
          <p:spPr>
            <a:xfrm>
              <a:off x="6653933" y="2884594"/>
              <a:ext cx="2614305" cy="338554"/>
            </a:xfrm>
            <a:prstGeom prst="rect">
              <a:avLst/>
            </a:prstGeom>
          </p:spPr>
          <p:txBody>
            <a:bodyPr wrap="none">
              <a:spAutoFit/>
            </a:bodyPr>
            <a:lstStyle/>
            <a:p>
              <a:r>
                <a:rPr lang="en-US" altLang="zh-CN" sz="1600" b="1" dirty="0" smtClean="0">
                  <a:latin typeface="Times New Roman" panose="02020603050405020304" pitchFamily="18" charset="0"/>
                  <a:cs typeface="Times New Roman" panose="02020603050405020304" pitchFamily="18" charset="0"/>
                </a:rPr>
                <a:t>On-chip accelerator design:</a:t>
              </a:r>
              <a:endParaRPr lang="en-US" altLang="zh-CN" sz="1600" b="1" dirty="0">
                <a:latin typeface="Times New Roman" panose="02020603050405020304" pitchFamily="18" charset="0"/>
                <a:cs typeface="Times New Roman" panose="02020603050405020304" pitchFamily="18" charset="0"/>
              </a:endParaRPr>
            </a:p>
          </p:txBody>
        </p:sp>
        <p:grpSp>
          <p:nvGrpSpPr>
            <p:cNvPr id="40" name="组合 39"/>
            <p:cNvGrpSpPr/>
            <p:nvPr/>
          </p:nvGrpSpPr>
          <p:grpSpPr>
            <a:xfrm>
              <a:off x="6641844" y="3228159"/>
              <a:ext cx="5344728" cy="1123259"/>
              <a:chOff x="6641844" y="3228159"/>
              <a:chExt cx="5344728" cy="1123259"/>
            </a:xfrm>
          </p:grpSpPr>
          <p:sp>
            <p:nvSpPr>
              <p:cNvPr id="23" name="Rectangle 16"/>
              <p:cNvSpPr/>
              <p:nvPr/>
            </p:nvSpPr>
            <p:spPr>
              <a:xfrm>
                <a:off x="6650496" y="3566588"/>
                <a:ext cx="5336076" cy="784830"/>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1. On-chip buffer allocation; 2. Accelerator size for computing</a:t>
                </a:r>
              </a:p>
              <a:p>
                <a:pPr>
                  <a:lnSpc>
                    <a:spcPct val="150000"/>
                  </a:lnSpc>
                </a:pPr>
                <a:r>
                  <a:rPr lang="en-US" altLang="zh-CN" sz="1400" dirty="0" smtClean="0">
                    <a:latin typeface="Times New Roman" panose="02020603050405020304" pitchFamily="18" charset="0"/>
                    <a:cs typeface="Times New Roman" panose="02020603050405020304" pitchFamily="18" charset="0"/>
                  </a:rPr>
                  <a:t>(note: both are </a:t>
                </a:r>
                <a:r>
                  <a:rPr lang="en-US" altLang="zh-CN" sz="1400" dirty="0">
                    <a:latin typeface="Times New Roman" panose="02020603050405020304" pitchFamily="18" charset="0"/>
                    <a:cs typeface="Times New Roman" panose="02020603050405020304" pitchFamily="18" charset="0"/>
                  </a:rPr>
                  <a:t>determined by tiling </a:t>
                </a:r>
                <a:r>
                  <a:rPr lang="en-US" altLang="zh-CN" sz="1400" dirty="0" smtClean="0">
                    <a:latin typeface="Times New Roman" panose="02020603050405020304" pitchFamily="18" charset="0"/>
                    <a:cs typeface="Times New Roman" panose="02020603050405020304" pitchFamily="18" charset="0"/>
                  </a:rPr>
                  <a:t>parameters, Tm</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Tn</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Tr</a:t>
                </a:r>
                <a:r>
                  <a:rPr lang="en-US" altLang="zh-CN" sz="1400" dirty="0">
                    <a:latin typeface="Times New Roman" panose="02020603050405020304" pitchFamily="18" charset="0"/>
                    <a:cs typeface="Times New Roman" panose="02020603050405020304" pitchFamily="18" charset="0"/>
                  </a:rPr>
                  <a:t>, Tc</a:t>
                </a:r>
                <a:r>
                  <a:rPr lang="en-US" altLang="zh-CN" sz="1400" dirty="0" smtClean="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25" name="Rectangle 16"/>
              <p:cNvSpPr/>
              <p:nvPr/>
            </p:nvSpPr>
            <p:spPr>
              <a:xfrm>
                <a:off x="6641844" y="3228159"/>
                <a:ext cx="1180131" cy="414922"/>
              </a:xfrm>
              <a:prstGeom prst="rect">
                <a:avLst/>
              </a:prstGeom>
            </p:spPr>
            <p:txBody>
              <a:bodyPr wrap="none">
                <a:spAutoFit/>
              </a:bodyPr>
              <a:lstStyle/>
              <a:p>
                <a:pPr>
                  <a:lnSpc>
                    <a:spcPct val="150000"/>
                  </a:lnSpc>
                </a:pPr>
                <a:r>
                  <a:rPr lang="en-US" altLang="zh-CN" sz="1600" b="1" i="1" dirty="0">
                    <a:latin typeface="Times New Roman" panose="02020603050405020304" pitchFamily="18" charset="0"/>
                    <a:cs typeface="Times New Roman" panose="02020603050405020304" pitchFamily="18" charset="0"/>
                  </a:rPr>
                  <a:t>Determine</a:t>
                </a:r>
                <a:r>
                  <a:rPr lang="zh-CN" altLang="en-US" sz="1600" b="1" i="1" dirty="0">
                    <a:latin typeface="Times New Roman" panose="02020603050405020304" pitchFamily="18" charset="0"/>
                    <a:cs typeface="Times New Roman" panose="02020603050405020304" pitchFamily="18" charset="0"/>
                  </a:rPr>
                  <a:t>：</a:t>
                </a:r>
                <a:endParaRPr lang="en-US" altLang="zh-CN" sz="1600" b="1" i="1" dirty="0">
                  <a:latin typeface="Times New Roman" panose="02020603050405020304" pitchFamily="18" charset="0"/>
                  <a:cs typeface="Times New Roman" panose="02020603050405020304" pitchFamily="18" charset="0"/>
                </a:endParaRPr>
              </a:p>
            </p:txBody>
          </p:sp>
        </p:grpSp>
      </p:grpSp>
      <p:grpSp>
        <p:nvGrpSpPr>
          <p:cNvPr id="38" name="组合 37"/>
          <p:cNvGrpSpPr/>
          <p:nvPr/>
        </p:nvGrpSpPr>
        <p:grpSpPr>
          <a:xfrm>
            <a:off x="6708782" y="4423302"/>
            <a:ext cx="4707193" cy="997550"/>
            <a:chOff x="6708782" y="4423302"/>
            <a:chExt cx="4707193" cy="997550"/>
          </a:xfrm>
        </p:grpSpPr>
        <p:pic>
          <p:nvPicPr>
            <p:cNvPr id="11" name="图片 10"/>
            <p:cNvPicPr>
              <a:picLocks noChangeAspect="1"/>
            </p:cNvPicPr>
            <p:nvPr/>
          </p:nvPicPr>
          <p:blipFill>
            <a:blip r:embed="rId6"/>
            <a:stretch>
              <a:fillRect/>
            </a:stretch>
          </p:blipFill>
          <p:spPr>
            <a:xfrm>
              <a:off x="8153737" y="4697989"/>
              <a:ext cx="582049" cy="559969"/>
            </a:xfrm>
            <a:prstGeom prst="rect">
              <a:avLst/>
            </a:prstGeom>
          </p:spPr>
        </p:pic>
        <p:pic>
          <p:nvPicPr>
            <p:cNvPr id="29" name="图片 28"/>
            <p:cNvPicPr>
              <a:picLocks noChangeAspect="1"/>
            </p:cNvPicPr>
            <p:nvPr/>
          </p:nvPicPr>
          <p:blipFill>
            <a:blip r:embed="rId7"/>
            <a:stretch>
              <a:fillRect/>
            </a:stretch>
          </p:blipFill>
          <p:spPr>
            <a:xfrm>
              <a:off x="9072564" y="4492215"/>
              <a:ext cx="966595" cy="765744"/>
            </a:xfrm>
            <a:prstGeom prst="rect">
              <a:avLst/>
            </a:prstGeom>
          </p:spPr>
        </p:pic>
        <p:pic>
          <p:nvPicPr>
            <p:cNvPr id="31" name="图片 30"/>
            <p:cNvPicPr>
              <a:picLocks noChangeAspect="1"/>
            </p:cNvPicPr>
            <p:nvPr/>
          </p:nvPicPr>
          <p:blipFill>
            <a:blip r:embed="rId8"/>
            <a:stretch>
              <a:fillRect/>
            </a:stretch>
          </p:blipFill>
          <p:spPr>
            <a:xfrm>
              <a:off x="10461264" y="4423302"/>
              <a:ext cx="954711" cy="997550"/>
            </a:xfrm>
            <a:prstGeom prst="rect">
              <a:avLst/>
            </a:prstGeom>
          </p:spPr>
        </p:pic>
        <p:sp>
          <p:nvSpPr>
            <p:cNvPr id="32" name="Rectangle 16"/>
            <p:cNvSpPr/>
            <p:nvPr/>
          </p:nvSpPr>
          <p:spPr>
            <a:xfrm>
              <a:off x="6708782" y="4828828"/>
              <a:ext cx="938077" cy="376834"/>
            </a:xfrm>
            <a:prstGeom prst="rect">
              <a:avLst/>
            </a:prstGeom>
          </p:spPr>
          <p:txBody>
            <a:bodyPr wrap="none">
              <a:spAutoFit/>
            </a:bodyPr>
            <a:lstStyle/>
            <a:p>
              <a:pPr>
                <a:lnSpc>
                  <a:spcPct val="150000"/>
                </a:lnSpc>
              </a:pPr>
              <a:r>
                <a:rPr lang="en-US" altLang="zh-CN" sz="1400" dirty="0" smtClean="0">
                  <a:latin typeface="Times New Roman" panose="02020603050405020304" pitchFamily="18" charset="0"/>
                  <a:cs typeface="Times New Roman" panose="02020603050405020304" pitchFamily="18" charset="0"/>
                </a:rPr>
                <a:t>One layer:</a:t>
              </a:r>
              <a:endParaRPr lang="en-US" altLang="zh-CN" sz="1400" dirty="0">
                <a:latin typeface="Times New Roman" panose="02020603050405020304" pitchFamily="18" charset="0"/>
                <a:cs typeface="Times New Roman" panose="02020603050405020304" pitchFamily="18" charset="0"/>
              </a:endParaRPr>
            </a:p>
          </p:txBody>
        </p:sp>
      </p:grpSp>
      <p:grpSp>
        <p:nvGrpSpPr>
          <p:cNvPr id="39" name="组合 38"/>
          <p:cNvGrpSpPr/>
          <p:nvPr/>
        </p:nvGrpSpPr>
        <p:grpSpPr>
          <a:xfrm>
            <a:off x="6590895" y="5420852"/>
            <a:ext cx="5029041" cy="1246889"/>
            <a:chOff x="6590895" y="5420852"/>
            <a:chExt cx="5029041" cy="1246889"/>
          </a:xfrm>
        </p:grpSpPr>
        <p:sp>
          <p:nvSpPr>
            <p:cNvPr id="33" name="Rectangle 16"/>
            <p:cNvSpPr/>
            <p:nvPr/>
          </p:nvSpPr>
          <p:spPr>
            <a:xfrm>
              <a:off x="6590895" y="5904763"/>
              <a:ext cx="1372492" cy="415498"/>
            </a:xfrm>
            <a:prstGeom prst="rect">
              <a:avLst/>
            </a:prstGeom>
          </p:spPr>
          <p:txBody>
            <a:bodyPr wrap="none">
              <a:spAutoFit/>
            </a:bodyPr>
            <a:lstStyle/>
            <a:p>
              <a:pPr>
                <a:lnSpc>
                  <a:spcPct val="150000"/>
                </a:lnSpc>
              </a:pPr>
              <a:r>
                <a:rPr lang="en-US" altLang="zh-CN" sz="1400" dirty="0" smtClean="0">
                  <a:latin typeface="Times New Roman" panose="02020603050405020304" pitchFamily="18" charset="0"/>
                  <a:cs typeface="Times New Roman" panose="02020603050405020304" pitchFamily="18" charset="0"/>
                </a:rPr>
                <a:t>Multiple layers: </a:t>
              </a:r>
              <a:endParaRPr lang="en-US" altLang="zh-CN" sz="1400" dirty="0">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9"/>
            <a:stretch>
              <a:fillRect/>
            </a:stretch>
          </p:blipFill>
          <p:spPr>
            <a:xfrm>
              <a:off x="8005959" y="5420852"/>
              <a:ext cx="3613977" cy="1246889"/>
            </a:xfrm>
            <a:prstGeom prst="rect">
              <a:avLst/>
            </a:prstGeom>
          </p:spPr>
        </p:pic>
      </p:grpSp>
      <p:sp>
        <p:nvSpPr>
          <p:cNvPr id="30"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chemeClr val="tx1"/>
                </a:solidFill>
              </a:rPr>
              <a:t>FNAS: Design </a:t>
            </a:r>
            <a:r>
              <a:rPr lang="en-US" altLang="zh-CN" sz="3200" dirty="0"/>
              <a:t>Optimization</a:t>
            </a:r>
            <a:r>
              <a:rPr lang="en-US" altLang="zh-CN" sz="3200" dirty="0">
                <a:solidFill>
                  <a:schemeClr val="tx1"/>
                </a:solidFill>
              </a:rPr>
              <a:t> (on-chip design)</a:t>
            </a:r>
            <a:endParaRPr lang="zh-CN" altLang="en-US" sz="3200" dirty="0"/>
          </a:p>
        </p:txBody>
      </p:sp>
      <p:sp>
        <p:nvSpPr>
          <p:cNvPr id="2" name="文本框 1"/>
          <p:cNvSpPr txBox="1"/>
          <p:nvPr/>
        </p:nvSpPr>
        <p:spPr>
          <a:xfrm>
            <a:off x="9677110" y="4745079"/>
            <a:ext cx="617192" cy="206531"/>
          </a:xfrm>
          <a:prstGeom prst="rect">
            <a:avLst/>
          </a:prstGeom>
          <a:solidFill>
            <a:schemeClr val="bg1"/>
          </a:solidFill>
        </p:spPr>
        <p:txBody>
          <a:bodyPr wrap="square" rtlCol="0">
            <a:spAutoFit/>
          </a:bodyPr>
          <a:lstStyle/>
          <a:p>
            <a:pPr>
              <a:lnSpc>
                <a:spcPts val="800"/>
              </a:lnSpc>
            </a:pPr>
            <a:r>
              <a:rPr lang="en-US" altLang="zh-CN" sz="1100" i="1" dirty="0" err="1" smtClean="0"/>
              <a:t>Tn</a:t>
            </a:r>
            <a:r>
              <a:rPr lang="en-US" altLang="zh-CN" sz="1100" i="1" dirty="0" smtClean="0"/>
              <a:t>/Tm</a:t>
            </a:r>
            <a:endParaRPr lang="zh-CN" altLang="en-US" sz="1100" i="1" dirty="0"/>
          </a:p>
        </p:txBody>
      </p:sp>
      <p:sp>
        <p:nvSpPr>
          <p:cNvPr id="34" name="文本框 33"/>
          <p:cNvSpPr txBox="1"/>
          <p:nvPr/>
        </p:nvSpPr>
        <p:spPr>
          <a:xfrm>
            <a:off x="9878298" y="4478920"/>
            <a:ext cx="617192" cy="206531"/>
          </a:xfrm>
          <a:prstGeom prst="rect">
            <a:avLst/>
          </a:prstGeom>
          <a:solidFill>
            <a:schemeClr val="bg1"/>
          </a:solidFill>
        </p:spPr>
        <p:txBody>
          <a:bodyPr wrap="square" rtlCol="0">
            <a:spAutoFit/>
          </a:bodyPr>
          <a:lstStyle/>
          <a:p>
            <a:pPr>
              <a:lnSpc>
                <a:spcPts val="800"/>
              </a:lnSpc>
            </a:pPr>
            <a:r>
              <a:rPr lang="en-US" altLang="zh-CN" sz="1100" i="1" dirty="0" err="1" smtClean="0"/>
              <a:t>Tn</a:t>
            </a:r>
            <a:r>
              <a:rPr lang="en-US" altLang="zh-CN" sz="1100" i="1" dirty="0" smtClean="0"/>
              <a:t>/Tm</a:t>
            </a:r>
            <a:endParaRPr lang="zh-CN" altLang="en-US" sz="1100" i="1" dirty="0"/>
          </a:p>
        </p:txBody>
      </p:sp>
      <p:cxnSp>
        <p:nvCxnSpPr>
          <p:cNvPr id="13" name="直接箭头连接符 12"/>
          <p:cNvCxnSpPr/>
          <p:nvPr/>
        </p:nvCxnSpPr>
        <p:spPr>
          <a:xfrm>
            <a:off x="3013023" y="3335311"/>
            <a:ext cx="989351"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43" name="直接箭头连接符 42"/>
          <p:cNvCxnSpPr/>
          <p:nvPr/>
        </p:nvCxnSpPr>
        <p:spPr>
          <a:xfrm flipH="1">
            <a:off x="2975547" y="3742544"/>
            <a:ext cx="102183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6510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3" y="1876576"/>
            <a:ext cx="6138164" cy="3657298"/>
          </a:xfrm>
          <a:prstGeom prst="rect">
            <a:avLst/>
          </a:prstGeom>
        </p:spPr>
      </p:pic>
      <p:sp>
        <p:nvSpPr>
          <p:cNvPr id="10" name="Rectangle 9"/>
          <p:cNvSpPr/>
          <p:nvPr/>
        </p:nvSpPr>
        <p:spPr bwMode="auto">
          <a:xfrm>
            <a:off x="6553200" y="2852890"/>
            <a:ext cx="5430077" cy="1125835"/>
          </a:xfrm>
          <a:prstGeom prst="rect">
            <a:avLst/>
          </a:prstGeom>
          <a:noFill/>
          <a:ln w="28575" cap="flat" cmpd="sng" algn="ctr">
            <a:solidFill>
              <a:srgbClr val="CDE1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1" name="Straight Connector 10"/>
          <p:cNvCxnSpPr>
            <a:endCxn id="10" idx="1"/>
          </p:cNvCxnSpPr>
          <p:nvPr/>
        </p:nvCxnSpPr>
        <p:spPr bwMode="auto">
          <a:xfrm>
            <a:off x="6117771" y="2925439"/>
            <a:ext cx="435429" cy="490369"/>
          </a:xfrm>
          <a:prstGeom prst="line">
            <a:avLst/>
          </a:prstGeom>
          <a:solidFill>
            <a:schemeClr val="accent1"/>
          </a:solidFill>
          <a:ln w="28575" cap="flat" cmpd="sng" algn="ctr">
            <a:solidFill>
              <a:srgbClr val="CDE198"/>
            </a:solidFill>
            <a:prstDash val="solid"/>
            <a:round/>
            <a:headEnd type="none" w="med" len="med"/>
            <a:tailEnd type="none" w="med" len="med"/>
          </a:ln>
          <a:effectLst/>
        </p:spPr>
      </p:cxnSp>
      <p:sp>
        <p:nvSpPr>
          <p:cNvPr id="4" name="Rectangle 3"/>
          <p:cNvSpPr/>
          <p:nvPr/>
        </p:nvSpPr>
        <p:spPr bwMode="auto">
          <a:xfrm>
            <a:off x="6553200" y="4153641"/>
            <a:ext cx="5430077" cy="2627975"/>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4" name="Straight Connector 13"/>
          <p:cNvCxnSpPr>
            <a:stCxn id="7" idx="3"/>
            <a:endCxn id="4" idx="1"/>
          </p:cNvCxnSpPr>
          <p:nvPr/>
        </p:nvCxnSpPr>
        <p:spPr bwMode="auto">
          <a:xfrm>
            <a:off x="6171914" y="3495028"/>
            <a:ext cx="381286" cy="1972601"/>
          </a:xfrm>
          <a:prstGeom prst="line">
            <a:avLst/>
          </a:prstGeom>
          <a:solidFill>
            <a:schemeClr val="accent1"/>
          </a:solidFill>
          <a:ln w="28575" cap="flat" cmpd="sng" algn="ctr">
            <a:solidFill>
              <a:srgbClr val="C00000"/>
            </a:solidFill>
            <a:prstDash val="solid"/>
            <a:round/>
            <a:headEnd type="none" w="med" len="med"/>
            <a:tailEnd type="none" w="med" len="med"/>
          </a:ln>
          <a:effectLst/>
        </p:spPr>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552" y="3263399"/>
            <a:ext cx="1810362" cy="46325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137" y="4812589"/>
            <a:ext cx="4973030" cy="1776927"/>
          </a:xfrm>
          <a:prstGeom prst="rect">
            <a:avLst/>
          </a:prstGeom>
        </p:spPr>
      </p:pic>
      <p:cxnSp>
        <p:nvCxnSpPr>
          <p:cNvPr id="27" name="直接连接符 26"/>
          <p:cNvCxnSpPr/>
          <p:nvPr/>
        </p:nvCxnSpPr>
        <p:spPr bwMode="auto">
          <a:xfrm>
            <a:off x="7033666" y="3516284"/>
            <a:ext cx="857673" cy="1251934"/>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4" name="直接连接符 33"/>
          <p:cNvCxnSpPr/>
          <p:nvPr/>
        </p:nvCxnSpPr>
        <p:spPr bwMode="auto">
          <a:xfrm>
            <a:off x="7384305" y="3491923"/>
            <a:ext cx="1152127" cy="1320666"/>
          </a:xfrm>
          <a:prstGeom prst="line">
            <a:avLst/>
          </a:prstGeom>
          <a:solidFill>
            <a:schemeClr val="accent1"/>
          </a:solidFill>
          <a:ln w="9525" cap="flat" cmpd="sng" algn="ctr">
            <a:solidFill>
              <a:schemeClr val="tx1"/>
            </a:solidFill>
            <a:prstDash val="dash"/>
            <a:round/>
            <a:headEnd type="none" w="med" len="med"/>
            <a:tailEnd type="none" w="med" len="med"/>
          </a:ln>
          <a:effectLst/>
        </p:spPr>
      </p:cxnSp>
      <p:pic>
        <p:nvPicPr>
          <p:cNvPr id="40" name="图片 39"/>
          <p:cNvPicPr>
            <a:picLocks noChangeAspect="1"/>
          </p:cNvPicPr>
          <p:nvPr/>
        </p:nvPicPr>
        <p:blipFill>
          <a:blip r:embed="rId6"/>
          <a:stretch>
            <a:fillRect/>
          </a:stretch>
        </p:blipFill>
        <p:spPr>
          <a:xfrm>
            <a:off x="6941866" y="2925439"/>
            <a:ext cx="4830463" cy="985372"/>
          </a:xfrm>
          <a:prstGeom prst="rect">
            <a:avLst/>
          </a:prstGeom>
        </p:spPr>
      </p:pic>
      <p:cxnSp>
        <p:nvCxnSpPr>
          <p:cNvPr id="28" name="直接连接符 27"/>
          <p:cNvCxnSpPr>
            <a:endCxn id="3" idx="0"/>
          </p:cNvCxnSpPr>
          <p:nvPr/>
        </p:nvCxnSpPr>
        <p:spPr bwMode="auto">
          <a:xfrm>
            <a:off x="7308850" y="3134176"/>
            <a:ext cx="2005802" cy="167841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1" name="直接连接符 30"/>
          <p:cNvCxnSpPr/>
          <p:nvPr/>
        </p:nvCxnSpPr>
        <p:spPr bwMode="auto">
          <a:xfrm>
            <a:off x="7579818" y="3134176"/>
            <a:ext cx="2342777" cy="165840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43" name="直接连接符 42"/>
          <p:cNvCxnSpPr/>
          <p:nvPr/>
        </p:nvCxnSpPr>
        <p:spPr bwMode="auto">
          <a:xfrm flipH="1">
            <a:off x="7543295" y="3439078"/>
            <a:ext cx="787145" cy="16508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6" name="Rectangle 16"/>
          <p:cNvSpPr/>
          <p:nvPr/>
        </p:nvSpPr>
        <p:spPr>
          <a:xfrm>
            <a:off x="6700347" y="4261754"/>
            <a:ext cx="2709396" cy="338554"/>
          </a:xfrm>
          <a:prstGeom prst="rect">
            <a:avLst/>
          </a:prstGeom>
          <a:solidFill>
            <a:schemeClr val="bg1"/>
          </a:solidFill>
        </p:spPr>
        <p:txBody>
          <a:bodyPr wrap="none">
            <a:spAutoFit/>
          </a:bodyPr>
          <a:lstStyle/>
          <a:p>
            <a:r>
              <a:rPr lang="en-US" altLang="zh-CN" sz="1600" b="1" dirty="0" smtClean="0">
                <a:latin typeface="Times New Roman" panose="02020603050405020304" pitchFamily="18" charset="0"/>
                <a:cs typeface="Times New Roman" panose="02020603050405020304" pitchFamily="18" charset="0"/>
              </a:rPr>
              <a:t>High-level graph abstraction</a:t>
            </a:r>
            <a:endParaRPr lang="en-US" altLang="zh-CN" sz="1600" b="1" dirty="0">
              <a:latin typeface="Times New Roman" panose="02020603050405020304" pitchFamily="18" charset="0"/>
              <a:cs typeface="Times New Roman" panose="02020603050405020304" pitchFamily="18" charset="0"/>
            </a:endParaRPr>
          </a:p>
        </p:txBody>
      </p:sp>
      <p:grpSp>
        <p:nvGrpSpPr>
          <p:cNvPr id="60" name="组合 59"/>
          <p:cNvGrpSpPr/>
          <p:nvPr/>
        </p:nvGrpSpPr>
        <p:grpSpPr>
          <a:xfrm>
            <a:off x="6661639" y="830608"/>
            <a:ext cx="5169534" cy="1969356"/>
            <a:chOff x="6661639" y="830608"/>
            <a:chExt cx="5169534" cy="1969356"/>
          </a:xfrm>
        </p:grpSpPr>
        <p:pic>
          <p:nvPicPr>
            <p:cNvPr id="61" name="图片 60"/>
            <p:cNvPicPr>
              <a:picLocks noChangeAspect="1"/>
            </p:cNvPicPr>
            <p:nvPr/>
          </p:nvPicPr>
          <p:blipFill>
            <a:blip r:embed="rId7"/>
            <a:stretch>
              <a:fillRect/>
            </a:stretch>
          </p:blipFill>
          <p:spPr>
            <a:xfrm>
              <a:off x="7647868" y="1583175"/>
              <a:ext cx="830237" cy="825793"/>
            </a:xfrm>
            <a:prstGeom prst="rect">
              <a:avLst/>
            </a:prstGeom>
          </p:spPr>
        </p:pic>
        <p:pic>
          <p:nvPicPr>
            <p:cNvPr id="62" name="图片 61"/>
            <p:cNvPicPr>
              <a:picLocks noChangeAspect="1"/>
            </p:cNvPicPr>
            <p:nvPr/>
          </p:nvPicPr>
          <p:blipFill>
            <a:blip r:embed="rId7"/>
            <a:stretch>
              <a:fillRect/>
            </a:stretch>
          </p:blipFill>
          <p:spPr>
            <a:xfrm>
              <a:off x="9092358" y="1583175"/>
              <a:ext cx="830237" cy="825793"/>
            </a:xfrm>
            <a:prstGeom prst="rect">
              <a:avLst/>
            </a:prstGeom>
          </p:spPr>
        </p:pic>
        <p:sp>
          <p:nvSpPr>
            <p:cNvPr id="63" name="Rectangle 16"/>
            <p:cNvSpPr/>
            <p:nvPr/>
          </p:nvSpPr>
          <p:spPr>
            <a:xfrm>
              <a:off x="6828137" y="1175835"/>
              <a:ext cx="4714752" cy="461665"/>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1. FPGAs with attributes </a:t>
              </a:r>
              <a:r>
                <a:rPr lang="en-US" altLang="zh-CN" sz="1600" dirty="0" smtClean="0">
                  <a:latin typeface="Times New Roman" panose="02020603050405020304" pitchFamily="18" charset="0"/>
                  <a:cs typeface="Times New Roman" panose="02020603050405020304" pitchFamily="18" charset="0"/>
                </a:rPr>
                <a:t>including </a:t>
              </a:r>
              <a:r>
                <a:rPr lang="en-US" altLang="zh-CN" sz="1600" dirty="0" smtClean="0">
                  <a:latin typeface="Times New Roman" panose="02020603050405020304" pitchFamily="18" charset="0"/>
                  <a:cs typeface="Times New Roman" panose="02020603050405020304" pitchFamily="18" charset="0"/>
                </a:rPr>
                <a:t>DSPs, BRAM, etc.</a:t>
              </a:r>
              <a:endParaRPr lang="en-US" altLang="zh-CN" sz="1600" dirty="0">
                <a:latin typeface="Times New Roman" panose="02020603050405020304" pitchFamily="18" charset="0"/>
                <a:cs typeface="Times New Roman" panose="02020603050405020304" pitchFamily="18" charset="0"/>
              </a:endParaRPr>
            </a:p>
          </p:txBody>
        </p:sp>
        <p:sp>
          <p:nvSpPr>
            <p:cNvPr id="64" name="Rectangle 16"/>
            <p:cNvSpPr/>
            <p:nvPr/>
          </p:nvSpPr>
          <p:spPr>
            <a:xfrm>
              <a:off x="6828137" y="2338299"/>
              <a:ext cx="5003036" cy="461665"/>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2. A neural architecture with determined </a:t>
              </a:r>
              <a:r>
                <a:rPr lang="en-US" altLang="zh-CN" sz="1600" dirty="0" err="1" smtClean="0">
                  <a:latin typeface="Times New Roman" panose="02020603050405020304" pitchFamily="18" charset="0"/>
                  <a:cs typeface="Times New Roman" panose="02020603050405020304" pitchFamily="18" charset="0"/>
                </a:rPr>
                <a:t>hyperparameters</a:t>
              </a:r>
              <a:endParaRPr lang="en-US" altLang="zh-CN" sz="1600" dirty="0">
                <a:latin typeface="Times New Roman" panose="02020603050405020304" pitchFamily="18" charset="0"/>
                <a:cs typeface="Times New Roman" panose="02020603050405020304" pitchFamily="18" charset="0"/>
              </a:endParaRPr>
            </a:p>
          </p:txBody>
        </p:sp>
        <p:sp>
          <p:nvSpPr>
            <p:cNvPr id="65" name="Rectangle 16"/>
            <p:cNvSpPr/>
            <p:nvPr/>
          </p:nvSpPr>
          <p:spPr>
            <a:xfrm>
              <a:off x="10239330" y="1615948"/>
              <a:ext cx="595035" cy="417422"/>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66" name="Rectangle 16"/>
            <p:cNvSpPr/>
            <p:nvPr/>
          </p:nvSpPr>
          <p:spPr>
            <a:xfrm>
              <a:off x="6661639" y="830608"/>
              <a:ext cx="790601" cy="414922"/>
            </a:xfrm>
            <a:prstGeom prst="rect">
              <a:avLst/>
            </a:prstGeom>
          </p:spPr>
          <p:txBody>
            <a:bodyPr wrap="none">
              <a:spAutoFit/>
            </a:bodyPr>
            <a:lstStyle/>
            <a:p>
              <a:pPr>
                <a:lnSpc>
                  <a:spcPct val="150000"/>
                </a:lnSpc>
              </a:pPr>
              <a:r>
                <a:rPr lang="en-US" altLang="zh-CN" sz="1600" b="1" i="1" dirty="0" smtClean="0">
                  <a:latin typeface="Times New Roman" panose="02020603050405020304" pitchFamily="18" charset="0"/>
                  <a:cs typeface="Times New Roman" panose="02020603050405020304" pitchFamily="18" charset="0"/>
                </a:rPr>
                <a:t>Given</a:t>
              </a:r>
              <a:r>
                <a:rPr lang="zh-CN" altLang="en-US" sz="1600" b="1" i="1" dirty="0" smtClean="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p:txBody>
        </p:sp>
      </p:grpSp>
      <p:grpSp>
        <p:nvGrpSpPr>
          <p:cNvPr id="67" name="组合 66"/>
          <p:cNvGrpSpPr/>
          <p:nvPr/>
        </p:nvGrpSpPr>
        <p:grpSpPr>
          <a:xfrm>
            <a:off x="7653631" y="1580204"/>
            <a:ext cx="2268963" cy="833775"/>
            <a:chOff x="7653631" y="1580204"/>
            <a:chExt cx="2268963" cy="833775"/>
          </a:xfrm>
        </p:grpSpPr>
        <p:pic>
          <p:nvPicPr>
            <p:cNvPr id="68" name="图片 67"/>
            <p:cNvPicPr>
              <a:picLocks noChangeAspect="1"/>
            </p:cNvPicPr>
            <p:nvPr/>
          </p:nvPicPr>
          <p:blipFill>
            <a:blip r:embed="rId8"/>
            <a:stretch>
              <a:fillRect/>
            </a:stretch>
          </p:blipFill>
          <p:spPr>
            <a:xfrm>
              <a:off x="7653631" y="1587676"/>
              <a:ext cx="824474" cy="826303"/>
            </a:xfrm>
            <a:prstGeom prst="rect">
              <a:avLst/>
            </a:prstGeom>
          </p:spPr>
        </p:pic>
        <p:pic>
          <p:nvPicPr>
            <p:cNvPr id="69" name="图片 68"/>
            <p:cNvPicPr>
              <a:picLocks noChangeAspect="1"/>
            </p:cNvPicPr>
            <p:nvPr/>
          </p:nvPicPr>
          <p:blipFill>
            <a:blip r:embed="rId9"/>
            <a:stretch>
              <a:fillRect/>
            </a:stretch>
          </p:blipFill>
          <p:spPr>
            <a:xfrm>
              <a:off x="9092357" y="1580204"/>
              <a:ext cx="830237" cy="825792"/>
            </a:xfrm>
            <a:prstGeom prst="rect">
              <a:avLst/>
            </a:prstGeom>
          </p:spPr>
        </p:pic>
      </p:grpSp>
      <p:sp>
        <p:nvSpPr>
          <p:cNvPr id="29"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chemeClr val="tx1"/>
                </a:solidFill>
              </a:rPr>
              <a:t>FNAS: Graph Generator</a:t>
            </a:r>
            <a:endParaRPr lang="zh-CN" altLang="en-US" sz="3200" dirty="0"/>
          </a:p>
        </p:txBody>
      </p:sp>
      <p:cxnSp>
        <p:nvCxnSpPr>
          <p:cNvPr id="30" name="直接箭头连接符 29"/>
          <p:cNvCxnSpPr/>
          <p:nvPr/>
        </p:nvCxnSpPr>
        <p:spPr>
          <a:xfrm>
            <a:off x="3013023" y="3335311"/>
            <a:ext cx="989351"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32" name="直接箭头连接符 31"/>
          <p:cNvCxnSpPr/>
          <p:nvPr/>
        </p:nvCxnSpPr>
        <p:spPr>
          <a:xfrm flipH="1">
            <a:off x="2975547" y="3742544"/>
            <a:ext cx="102183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0068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3" y="1876576"/>
            <a:ext cx="6138164" cy="3657298"/>
          </a:xfrm>
          <a:prstGeom prst="rect">
            <a:avLst/>
          </a:prstGeom>
        </p:spPr>
      </p:pic>
      <p:sp>
        <p:nvSpPr>
          <p:cNvPr id="15" name="Rectangle 14"/>
          <p:cNvSpPr/>
          <p:nvPr/>
        </p:nvSpPr>
        <p:spPr bwMode="auto">
          <a:xfrm>
            <a:off x="6553200" y="2982359"/>
            <a:ext cx="5430077" cy="1914525"/>
          </a:xfrm>
          <a:prstGeom prst="rect">
            <a:avLst/>
          </a:prstGeom>
          <a:noFill/>
          <a:ln w="28575" cap="flat" cmpd="sng" algn="ctr">
            <a:solidFill>
              <a:srgbClr val="CDE1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6" name="Straight Connector 15"/>
          <p:cNvCxnSpPr/>
          <p:nvPr/>
        </p:nvCxnSpPr>
        <p:spPr bwMode="auto">
          <a:xfrm>
            <a:off x="6174295" y="3545006"/>
            <a:ext cx="388431" cy="82419"/>
          </a:xfrm>
          <a:prstGeom prst="line">
            <a:avLst/>
          </a:prstGeom>
          <a:solidFill>
            <a:schemeClr val="accent1"/>
          </a:solidFill>
          <a:ln w="28575" cap="flat" cmpd="sng" algn="ctr">
            <a:solidFill>
              <a:srgbClr val="CDE198"/>
            </a:solidFill>
            <a:prstDash val="solid"/>
            <a:round/>
            <a:headEnd type="none" w="med" len="med"/>
            <a:tailEnd type="none" w="med" len="med"/>
          </a:ln>
          <a:effectLst/>
        </p:spPr>
      </p:cxn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723" y="3054730"/>
            <a:ext cx="4973030" cy="1776927"/>
          </a:xfrm>
          <a:prstGeom prst="rect">
            <a:avLst/>
          </a:prstGeom>
        </p:spPr>
      </p:pic>
      <p:sp>
        <p:nvSpPr>
          <p:cNvPr id="4" name="Rectangle 3"/>
          <p:cNvSpPr/>
          <p:nvPr/>
        </p:nvSpPr>
        <p:spPr bwMode="auto">
          <a:xfrm>
            <a:off x="6562726" y="5079280"/>
            <a:ext cx="5430077" cy="1669026"/>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4" name="Straight Connector 13"/>
          <p:cNvCxnSpPr>
            <a:stCxn id="2" idx="3"/>
            <a:endCxn id="4" idx="1"/>
          </p:cNvCxnSpPr>
          <p:nvPr/>
        </p:nvCxnSpPr>
        <p:spPr bwMode="auto">
          <a:xfrm>
            <a:off x="6174295" y="4076776"/>
            <a:ext cx="388431" cy="1837017"/>
          </a:xfrm>
          <a:prstGeom prst="line">
            <a:avLst/>
          </a:prstGeom>
          <a:solidFill>
            <a:schemeClr val="accent1"/>
          </a:solidFill>
          <a:ln w="28575" cap="flat" cmpd="sng" algn="ctr">
            <a:solidFill>
              <a:srgbClr val="C00000"/>
            </a:solidFill>
            <a:prstDash val="solid"/>
            <a:round/>
            <a:headEnd type="none" w="med" len="med"/>
            <a:tailEnd type="none" w="med" len="med"/>
          </a:ln>
          <a:effectLst/>
        </p:spPr>
      </p:cxn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3933" y="3854290"/>
            <a:ext cx="1810362" cy="444971"/>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1287" y="5628185"/>
            <a:ext cx="3933902" cy="1081954"/>
          </a:xfrm>
          <a:prstGeom prst="rect">
            <a:avLst/>
          </a:prstGeom>
        </p:spPr>
      </p:pic>
      <p:grpSp>
        <p:nvGrpSpPr>
          <p:cNvPr id="17" name="组合 16"/>
          <p:cNvGrpSpPr/>
          <p:nvPr/>
        </p:nvGrpSpPr>
        <p:grpSpPr>
          <a:xfrm>
            <a:off x="6661639" y="830608"/>
            <a:ext cx="5089384" cy="1969356"/>
            <a:chOff x="6661639" y="830608"/>
            <a:chExt cx="5089384" cy="1969356"/>
          </a:xfrm>
        </p:grpSpPr>
        <p:grpSp>
          <p:nvGrpSpPr>
            <p:cNvPr id="19" name="组合 18"/>
            <p:cNvGrpSpPr/>
            <p:nvPr/>
          </p:nvGrpSpPr>
          <p:grpSpPr>
            <a:xfrm>
              <a:off x="6661639" y="830608"/>
              <a:ext cx="5089384" cy="1969356"/>
              <a:chOff x="6661639" y="830608"/>
              <a:chExt cx="5089384" cy="1969356"/>
            </a:xfrm>
          </p:grpSpPr>
          <p:sp>
            <p:nvSpPr>
              <p:cNvPr id="24" name="Rectangle 16"/>
              <p:cNvSpPr/>
              <p:nvPr/>
            </p:nvSpPr>
            <p:spPr>
              <a:xfrm>
                <a:off x="6828137" y="1175835"/>
                <a:ext cx="4714752" cy="461665"/>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1. FPGAs with attributes </a:t>
                </a:r>
                <a:r>
                  <a:rPr lang="en-US" altLang="zh-CN" sz="1600" dirty="0" smtClean="0">
                    <a:latin typeface="Times New Roman" panose="02020603050405020304" pitchFamily="18" charset="0"/>
                    <a:cs typeface="Times New Roman" panose="02020603050405020304" pitchFamily="18" charset="0"/>
                  </a:rPr>
                  <a:t>including </a:t>
                </a:r>
                <a:r>
                  <a:rPr lang="en-US" altLang="zh-CN" sz="1600" dirty="0" smtClean="0">
                    <a:latin typeface="Times New Roman" panose="02020603050405020304" pitchFamily="18" charset="0"/>
                    <a:cs typeface="Times New Roman" panose="02020603050405020304" pitchFamily="18" charset="0"/>
                  </a:rPr>
                  <a:t>DSPs, BRAM, etc.</a:t>
                </a:r>
                <a:endParaRPr lang="en-US" altLang="zh-CN" sz="1600" dirty="0">
                  <a:latin typeface="Times New Roman" panose="02020603050405020304" pitchFamily="18" charset="0"/>
                  <a:cs typeface="Times New Roman" panose="02020603050405020304" pitchFamily="18" charset="0"/>
                </a:endParaRPr>
              </a:p>
            </p:txBody>
          </p:sp>
          <p:sp>
            <p:nvSpPr>
              <p:cNvPr id="25" name="Rectangle 16"/>
              <p:cNvSpPr/>
              <p:nvPr/>
            </p:nvSpPr>
            <p:spPr>
              <a:xfrm>
                <a:off x="6828137" y="2338299"/>
                <a:ext cx="4922886"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2. A neural </a:t>
                </a:r>
                <a:r>
                  <a:rPr lang="en-US" altLang="zh-CN" sz="1600" dirty="0" smtClean="0">
                    <a:latin typeface="Times New Roman" panose="02020603050405020304" pitchFamily="18" charset="0"/>
                    <a:cs typeface="Times New Roman" panose="02020603050405020304" pitchFamily="18" charset="0"/>
                  </a:rPr>
                  <a:t>architecture </a:t>
                </a:r>
                <a:r>
                  <a:rPr lang="en-US" altLang="zh-CN" sz="1600" dirty="0">
                    <a:latin typeface="Times New Roman" panose="02020603050405020304" pitchFamily="18" charset="0"/>
                    <a:cs typeface="Times New Roman" panose="02020603050405020304" pitchFamily="18" charset="0"/>
                  </a:rPr>
                  <a:t>with determined </a:t>
                </a:r>
                <a:r>
                  <a:rPr lang="en-US" altLang="zh-CN" sz="1600" dirty="0" err="1">
                    <a:latin typeface="Times New Roman" panose="02020603050405020304" pitchFamily="18" charset="0"/>
                    <a:cs typeface="Times New Roman" panose="02020603050405020304" pitchFamily="18" charset="0"/>
                  </a:rPr>
                  <a:t>hyperparameters</a:t>
                </a:r>
                <a:endParaRPr lang="en-US" altLang="zh-CN" sz="1600" dirty="0">
                  <a:latin typeface="Times New Roman" panose="02020603050405020304" pitchFamily="18" charset="0"/>
                  <a:cs typeface="Times New Roman" panose="02020603050405020304" pitchFamily="18" charset="0"/>
                </a:endParaRPr>
              </a:p>
            </p:txBody>
          </p:sp>
          <p:sp>
            <p:nvSpPr>
              <p:cNvPr id="26" name="Rectangle 16"/>
              <p:cNvSpPr/>
              <p:nvPr/>
            </p:nvSpPr>
            <p:spPr>
              <a:xfrm>
                <a:off x="10239330" y="1615948"/>
                <a:ext cx="595035" cy="417422"/>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27" name="Rectangle 16"/>
              <p:cNvSpPr/>
              <p:nvPr/>
            </p:nvSpPr>
            <p:spPr>
              <a:xfrm>
                <a:off x="6661639" y="830608"/>
                <a:ext cx="790601" cy="414922"/>
              </a:xfrm>
              <a:prstGeom prst="rect">
                <a:avLst/>
              </a:prstGeom>
            </p:spPr>
            <p:txBody>
              <a:bodyPr wrap="none">
                <a:spAutoFit/>
              </a:bodyPr>
              <a:lstStyle/>
              <a:p>
                <a:pPr>
                  <a:lnSpc>
                    <a:spcPct val="150000"/>
                  </a:lnSpc>
                </a:pPr>
                <a:r>
                  <a:rPr lang="en-US" altLang="zh-CN" sz="1600" b="1" i="1" dirty="0" smtClean="0">
                    <a:latin typeface="Times New Roman" panose="02020603050405020304" pitchFamily="18" charset="0"/>
                    <a:cs typeface="Times New Roman" panose="02020603050405020304" pitchFamily="18" charset="0"/>
                  </a:rPr>
                  <a:t>Given</a:t>
                </a:r>
                <a:r>
                  <a:rPr lang="zh-CN" altLang="en-US" sz="1600" b="1" i="1" dirty="0" smtClean="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7653631" y="1580204"/>
              <a:ext cx="2268963" cy="833775"/>
              <a:chOff x="7653631" y="1580204"/>
              <a:chExt cx="2268963" cy="833775"/>
            </a:xfrm>
          </p:grpSpPr>
          <p:pic>
            <p:nvPicPr>
              <p:cNvPr id="21" name="图片 20"/>
              <p:cNvPicPr>
                <a:picLocks noChangeAspect="1"/>
              </p:cNvPicPr>
              <p:nvPr/>
            </p:nvPicPr>
            <p:blipFill>
              <a:blip r:embed="rId7"/>
              <a:stretch>
                <a:fillRect/>
              </a:stretch>
            </p:blipFill>
            <p:spPr>
              <a:xfrm>
                <a:off x="7653631" y="1587676"/>
                <a:ext cx="824474" cy="826303"/>
              </a:xfrm>
              <a:prstGeom prst="rect">
                <a:avLst/>
              </a:prstGeom>
            </p:spPr>
          </p:pic>
          <p:pic>
            <p:nvPicPr>
              <p:cNvPr id="22" name="图片 21"/>
              <p:cNvPicPr>
                <a:picLocks noChangeAspect="1"/>
              </p:cNvPicPr>
              <p:nvPr/>
            </p:nvPicPr>
            <p:blipFill>
              <a:blip r:embed="rId8"/>
              <a:stretch>
                <a:fillRect/>
              </a:stretch>
            </p:blipFill>
            <p:spPr>
              <a:xfrm>
                <a:off x="9092357" y="1580204"/>
                <a:ext cx="830237" cy="825792"/>
              </a:xfrm>
              <a:prstGeom prst="rect">
                <a:avLst/>
              </a:prstGeom>
            </p:spPr>
          </p:pic>
        </p:grpSp>
      </p:grpSp>
      <p:sp>
        <p:nvSpPr>
          <p:cNvPr id="30" name="Rectangle 16"/>
          <p:cNvSpPr/>
          <p:nvPr/>
        </p:nvSpPr>
        <p:spPr>
          <a:xfrm>
            <a:off x="6647702" y="5121873"/>
            <a:ext cx="4288353" cy="338554"/>
          </a:xfrm>
          <a:prstGeom prst="rect">
            <a:avLst/>
          </a:prstGeom>
          <a:solidFill>
            <a:schemeClr val="bg1"/>
          </a:solidFill>
        </p:spPr>
        <p:txBody>
          <a:bodyPr wrap="none">
            <a:spAutoFit/>
          </a:bodyPr>
          <a:lstStyle/>
          <a:p>
            <a:r>
              <a:rPr lang="en-US" altLang="zh-CN" sz="1600" b="1" dirty="0" smtClean="0">
                <a:latin typeface="Times New Roman" panose="02020603050405020304" pitchFamily="18" charset="0"/>
                <a:cs typeface="Times New Roman" panose="02020603050405020304" pitchFamily="18" charset="0"/>
              </a:rPr>
              <a:t>Schedule of tasks in graph on multiple FPGAs</a:t>
            </a:r>
            <a:endParaRPr lang="en-US" altLang="zh-CN" sz="1600" b="1" dirty="0">
              <a:latin typeface="Times New Roman" panose="02020603050405020304" pitchFamily="18" charset="0"/>
              <a:cs typeface="Times New Roman" panose="02020603050405020304" pitchFamily="18" charset="0"/>
            </a:endParaRPr>
          </a:p>
        </p:txBody>
      </p:sp>
      <p:sp>
        <p:nvSpPr>
          <p:cNvPr id="2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chemeClr val="tx1"/>
                </a:solidFill>
              </a:rPr>
              <a:t>FNAS: Schedule (off-chip design)</a:t>
            </a:r>
            <a:endParaRPr lang="zh-CN" altLang="en-US" sz="3200" dirty="0"/>
          </a:p>
        </p:txBody>
      </p:sp>
      <p:cxnSp>
        <p:nvCxnSpPr>
          <p:cNvPr id="29" name="直接箭头连接符 28"/>
          <p:cNvCxnSpPr/>
          <p:nvPr/>
        </p:nvCxnSpPr>
        <p:spPr>
          <a:xfrm>
            <a:off x="3013023" y="3335311"/>
            <a:ext cx="989351"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31" name="直接箭头连接符 30"/>
          <p:cNvCxnSpPr/>
          <p:nvPr/>
        </p:nvCxnSpPr>
        <p:spPr>
          <a:xfrm flipH="1">
            <a:off x="2975547" y="3742544"/>
            <a:ext cx="102183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323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3" y="1876576"/>
            <a:ext cx="6138164" cy="3657298"/>
          </a:xfrm>
          <a:prstGeom prst="rect">
            <a:avLst/>
          </a:prstGeom>
        </p:spPr>
      </p:pic>
      <p:sp>
        <p:nvSpPr>
          <p:cNvPr id="19" name="Rectangle 18"/>
          <p:cNvSpPr/>
          <p:nvPr/>
        </p:nvSpPr>
        <p:spPr bwMode="auto">
          <a:xfrm>
            <a:off x="6562726" y="3054141"/>
            <a:ext cx="5430077" cy="1251325"/>
          </a:xfrm>
          <a:prstGeom prst="rect">
            <a:avLst/>
          </a:prstGeom>
          <a:noFill/>
          <a:ln w="28575" cap="flat" cmpd="sng" algn="ctr">
            <a:solidFill>
              <a:srgbClr val="CDE1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20" name="Straight Connector 19"/>
          <p:cNvCxnSpPr>
            <a:endCxn id="19" idx="1"/>
          </p:cNvCxnSpPr>
          <p:nvPr/>
        </p:nvCxnSpPr>
        <p:spPr bwMode="auto">
          <a:xfrm flipV="1">
            <a:off x="6174295" y="3679804"/>
            <a:ext cx="388431" cy="396972"/>
          </a:xfrm>
          <a:prstGeom prst="line">
            <a:avLst/>
          </a:prstGeom>
          <a:solidFill>
            <a:schemeClr val="accent1"/>
          </a:solidFill>
          <a:ln w="28575" cap="flat" cmpd="sng" algn="ctr">
            <a:solidFill>
              <a:srgbClr val="CDE198"/>
            </a:solidFill>
            <a:prstDash val="solid"/>
            <a:round/>
            <a:headEnd type="none" w="med" len="med"/>
            <a:tailEnd type="none" w="med" len="med"/>
          </a:ln>
          <a:effectLst/>
        </p:spPr>
      </p:cxn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1287" y="3171304"/>
            <a:ext cx="3933902" cy="1081954"/>
          </a:xfrm>
          <a:prstGeom prst="rect">
            <a:avLst/>
          </a:prstGeom>
        </p:spPr>
      </p:pic>
      <p:sp>
        <p:nvSpPr>
          <p:cNvPr id="4" name="Rectangle 3"/>
          <p:cNvSpPr/>
          <p:nvPr/>
        </p:nvSpPr>
        <p:spPr bwMode="auto">
          <a:xfrm>
            <a:off x="6553200" y="4650693"/>
            <a:ext cx="5430077" cy="645774"/>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4" name="Straight Connector 13"/>
          <p:cNvCxnSpPr/>
          <p:nvPr/>
        </p:nvCxnSpPr>
        <p:spPr bwMode="auto">
          <a:xfrm>
            <a:off x="6233271" y="4601775"/>
            <a:ext cx="329455" cy="377026"/>
          </a:xfrm>
          <a:prstGeom prst="line">
            <a:avLst/>
          </a:prstGeom>
          <a:solidFill>
            <a:schemeClr val="accent1"/>
          </a:solidFill>
          <a:ln w="28575" cap="flat" cmpd="sng" algn="ctr">
            <a:solidFill>
              <a:srgbClr val="C00000"/>
            </a:solidFill>
            <a:prstDash val="solid"/>
            <a:round/>
            <a:headEnd type="none" w="med" len="med"/>
            <a:tailEnd type="none" w="med" len="med"/>
          </a:ln>
          <a:effectLst/>
        </p:spPr>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5934" y="4395934"/>
            <a:ext cx="1792076" cy="463258"/>
          </a:xfrm>
          <a:prstGeom prst="rect">
            <a:avLst/>
          </a:prstGeom>
        </p:spPr>
      </p:pic>
      <p:sp>
        <p:nvSpPr>
          <p:cNvPr id="24" name="Rectangle 23"/>
          <p:cNvSpPr/>
          <p:nvPr/>
        </p:nvSpPr>
        <p:spPr>
          <a:xfrm>
            <a:off x="6608885" y="4809524"/>
            <a:ext cx="5318706" cy="338554"/>
          </a:xfrm>
          <a:prstGeom prst="rect">
            <a:avLst/>
          </a:prstGeom>
        </p:spPr>
        <p:txBody>
          <a:bodyPr wrap="square">
            <a:spAutoFit/>
          </a:bodyPr>
          <a:lstStyle/>
          <a:p>
            <a:r>
              <a:rPr lang="en-US" altLang="zh-CN" sz="1600" b="1" dirty="0" smtClean="0">
                <a:latin typeface="Times New Roman" panose="02020603050405020304" pitchFamily="18" charset="0"/>
                <a:cs typeface="Times New Roman" panose="02020603050405020304" pitchFamily="18" charset="0"/>
              </a:rPr>
              <a:t>Latency = pipeline start time + processing time</a:t>
            </a:r>
            <a:endParaRPr lang="en-US" altLang="zh-CN" sz="1600" b="1" dirty="0">
              <a:latin typeface="Times New Roman" panose="02020603050405020304" pitchFamily="18" charset="0"/>
              <a:cs typeface="Times New Roman" panose="02020603050405020304" pitchFamily="18" charset="0"/>
            </a:endParaRPr>
          </a:p>
        </p:txBody>
      </p:sp>
      <p:grpSp>
        <p:nvGrpSpPr>
          <p:cNvPr id="25" name="组合 24"/>
          <p:cNvGrpSpPr/>
          <p:nvPr/>
        </p:nvGrpSpPr>
        <p:grpSpPr>
          <a:xfrm>
            <a:off x="6661639" y="830608"/>
            <a:ext cx="5089384" cy="1969356"/>
            <a:chOff x="6661639" y="830608"/>
            <a:chExt cx="5089384" cy="1969356"/>
          </a:xfrm>
        </p:grpSpPr>
        <p:grpSp>
          <p:nvGrpSpPr>
            <p:cNvPr id="28" name="组合 27"/>
            <p:cNvGrpSpPr/>
            <p:nvPr/>
          </p:nvGrpSpPr>
          <p:grpSpPr>
            <a:xfrm>
              <a:off x="6661639" y="830608"/>
              <a:ext cx="5089384" cy="1969356"/>
              <a:chOff x="6661639" y="830608"/>
              <a:chExt cx="5089384" cy="1969356"/>
            </a:xfrm>
          </p:grpSpPr>
          <p:sp>
            <p:nvSpPr>
              <p:cNvPr id="34" name="Rectangle 16"/>
              <p:cNvSpPr/>
              <p:nvPr/>
            </p:nvSpPr>
            <p:spPr>
              <a:xfrm>
                <a:off x="6828137" y="1175835"/>
                <a:ext cx="4714752" cy="461665"/>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1. FPGAs with attributes </a:t>
                </a:r>
                <a:r>
                  <a:rPr lang="en-US" altLang="zh-CN" sz="1600" dirty="0" smtClean="0">
                    <a:latin typeface="Times New Roman" panose="02020603050405020304" pitchFamily="18" charset="0"/>
                    <a:cs typeface="Times New Roman" panose="02020603050405020304" pitchFamily="18" charset="0"/>
                  </a:rPr>
                  <a:t>including </a:t>
                </a:r>
                <a:r>
                  <a:rPr lang="en-US" altLang="zh-CN" sz="1600" dirty="0" smtClean="0">
                    <a:latin typeface="Times New Roman" panose="02020603050405020304" pitchFamily="18" charset="0"/>
                    <a:cs typeface="Times New Roman" panose="02020603050405020304" pitchFamily="18" charset="0"/>
                  </a:rPr>
                  <a:t>DSPs, BRAM, etc.</a:t>
                </a:r>
                <a:endParaRPr lang="en-US" altLang="zh-CN" sz="1600" dirty="0">
                  <a:latin typeface="Times New Roman" panose="02020603050405020304" pitchFamily="18" charset="0"/>
                  <a:cs typeface="Times New Roman" panose="02020603050405020304" pitchFamily="18" charset="0"/>
                </a:endParaRPr>
              </a:p>
            </p:txBody>
          </p:sp>
          <p:sp>
            <p:nvSpPr>
              <p:cNvPr id="35" name="Rectangle 16"/>
              <p:cNvSpPr/>
              <p:nvPr/>
            </p:nvSpPr>
            <p:spPr>
              <a:xfrm>
                <a:off x="6828137" y="2338299"/>
                <a:ext cx="4922886"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2. A neural </a:t>
                </a:r>
                <a:r>
                  <a:rPr lang="en-US" altLang="zh-CN" sz="1600" dirty="0" smtClean="0">
                    <a:latin typeface="Times New Roman" panose="02020603050405020304" pitchFamily="18" charset="0"/>
                    <a:cs typeface="Times New Roman" panose="02020603050405020304" pitchFamily="18" charset="0"/>
                  </a:rPr>
                  <a:t>architecture </a:t>
                </a:r>
                <a:r>
                  <a:rPr lang="en-US" altLang="zh-CN" sz="1600" dirty="0">
                    <a:latin typeface="Times New Roman" panose="02020603050405020304" pitchFamily="18" charset="0"/>
                    <a:cs typeface="Times New Roman" panose="02020603050405020304" pitchFamily="18" charset="0"/>
                  </a:rPr>
                  <a:t>with determined </a:t>
                </a:r>
                <a:r>
                  <a:rPr lang="en-US" altLang="zh-CN" sz="1600" dirty="0" err="1">
                    <a:latin typeface="Times New Roman" panose="02020603050405020304" pitchFamily="18" charset="0"/>
                    <a:cs typeface="Times New Roman" panose="02020603050405020304" pitchFamily="18" charset="0"/>
                  </a:rPr>
                  <a:t>hyperparameters</a:t>
                </a:r>
                <a:endParaRPr lang="en-US" altLang="zh-CN" sz="1600" dirty="0">
                  <a:latin typeface="Times New Roman" panose="02020603050405020304" pitchFamily="18" charset="0"/>
                  <a:cs typeface="Times New Roman" panose="02020603050405020304" pitchFamily="18" charset="0"/>
                </a:endParaRPr>
              </a:p>
            </p:txBody>
          </p:sp>
          <p:sp>
            <p:nvSpPr>
              <p:cNvPr id="36" name="Rectangle 16"/>
              <p:cNvSpPr/>
              <p:nvPr/>
            </p:nvSpPr>
            <p:spPr>
              <a:xfrm>
                <a:off x="10239330" y="1615948"/>
                <a:ext cx="595035" cy="417422"/>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37" name="Rectangle 16"/>
              <p:cNvSpPr/>
              <p:nvPr/>
            </p:nvSpPr>
            <p:spPr>
              <a:xfrm>
                <a:off x="6661639" y="830608"/>
                <a:ext cx="790601" cy="414922"/>
              </a:xfrm>
              <a:prstGeom prst="rect">
                <a:avLst/>
              </a:prstGeom>
            </p:spPr>
            <p:txBody>
              <a:bodyPr wrap="none">
                <a:spAutoFit/>
              </a:bodyPr>
              <a:lstStyle/>
              <a:p>
                <a:pPr>
                  <a:lnSpc>
                    <a:spcPct val="150000"/>
                  </a:lnSpc>
                </a:pPr>
                <a:r>
                  <a:rPr lang="en-US" altLang="zh-CN" sz="1600" b="1" i="1" dirty="0" smtClean="0">
                    <a:latin typeface="Times New Roman" panose="02020603050405020304" pitchFamily="18" charset="0"/>
                    <a:cs typeface="Times New Roman" panose="02020603050405020304" pitchFamily="18" charset="0"/>
                  </a:rPr>
                  <a:t>Given</a:t>
                </a:r>
                <a:r>
                  <a:rPr lang="zh-CN" altLang="en-US" sz="1600" b="1" i="1" dirty="0" smtClean="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p:txBody>
          </p:sp>
        </p:grpSp>
        <p:grpSp>
          <p:nvGrpSpPr>
            <p:cNvPr id="30" name="组合 29"/>
            <p:cNvGrpSpPr/>
            <p:nvPr/>
          </p:nvGrpSpPr>
          <p:grpSpPr>
            <a:xfrm>
              <a:off x="7653631" y="1580204"/>
              <a:ext cx="2268963" cy="833775"/>
              <a:chOff x="7653631" y="1580204"/>
              <a:chExt cx="2268963" cy="833775"/>
            </a:xfrm>
          </p:grpSpPr>
          <p:pic>
            <p:nvPicPr>
              <p:cNvPr id="32" name="图片 31"/>
              <p:cNvPicPr>
                <a:picLocks noChangeAspect="1"/>
              </p:cNvPicPr>
              <p:nvPr/>
            </p:nvPicPr>
            <p:blipFill>
              <a:blip r:embed="rId6"/>
              <a:stretch>
                <a:fillRect/>
              </a:stretch>
            </p:blipFill>
            <p:spPr>
              <a:xfrm>
                <a:off x="7653631" y="1587676"/>
                <a:ext cx="824474" cy="826303"/>
              </a:xfrm>
              <a:prstGeom prst="rect">
                <a:avLst/>
              </a:prstGeom>
            </p:spPr>
          </p:pic>
          <p:pic>
            <p:nvPicPr>
              <p:cNvPr id="33" name="图片 32"/>
              <p:cNvPicPr>
                <a:picLocks noChangeAspect="1"/>
              </p:cNvPicPr>
              <p:nvPr/>
            </p:nvPicPr>
            <p:blipFill>
              <a:blip r:embed="rId7"/>
              <a:stretch>
                <a:fillRect/>
              </a:stretch>
            </p:blipFill>
            <p:spPr>
              <a:xfrm>
                <a:off x="9092357" y="1580204"/>
                <a:ext cx="830237" cy="825792"/>
              </a:xfrm>
              <a:prstGeom prst="rect">
                <a:avLst/>
              </a:prstGeom>
            </p:spPr>
          </p:pic>
        </p:grpSp>
      </p:grpSp>
      <p:grpSp>
        <p:nvGrpSpPr>
          <p:cNvPr id="39" name="组合 38"/>
          <p:cNvGrpSpPr/>
          <p:nvPr/>
        </p:nvGrpSpPr>
        <p:grpSpPr>
          <a:xfrm>
            <a:off x="6661639" y="5533874"/>
            <a:ext cx="2558115" cy="1175182"/>
            <a:chOff x="6661639" y="830608"/>
            <a:chExt cx="2558115" cy="1175182"/>
          </a:xfrm>
        </p:grpSpPr>
        <p:sp>
          <p:nvSpPr>
            <p:cNvPr id="43" name="Rectangle 16"/>
            <p:cNvSpPr/>
            <p:nvPr/>
          </p:nvSpPr>
          <p:spPr>
            <a:xfrm>
              <a:off x="6828137" y="1175835"/>
              <a:ext cx="2391617" cy="461665"/>
            </a:xfrm>
            <a:prstGeom prst="rect">
              <a:avLst/>
            </a:prstGeom>
          </p:spPr>
          <p:txBody>
            <a:bodyPr wrap="none">
              <a:spAutoFit/>
            </a:bodyPr>
            <a:lstStyle/>
            <a:p>
              <a:pPr>
                <a:lnSpc>
                  <a:spcPct val="150000"/>
                </a:lnSpc>
              </a:pPr>
              <a:r>
                <a:rPr lang="en-US" altLang="zh-CN" sz="1600" dirty="0" smtClean="0">
                  <a:latin typeface="Times New Roman" panose="02020603050405020304" pitchFamily="18" charset="0"/>
                  <a:cs typeface="Times New Roman" panose="02020603050405020304" pitchFamily="18" charset="0"/>
                </a:rPr>
                <a:t>1. A tailored FPGA Design</a:t>
              </a:r>
              <a:endParaRPr lang="en-US" altLang="zh-CN" sz="1600" dirty="0">
                <a:latin typeface="Times New Roman" panose="02020603050405020304" pitchFamily="18" charset="0"/>
                <a:cs typeface="Times New Roman" panose="02020603050405020304" pitchFamily="18" charset="0"/>
              </a:endParaRPr>
            </a:p>
          </p:txBody>
        </p:sp>
        <p:sp>
          <p:nvSpPr>
            <p:cNvPr id="44" name="Rectangle 16"/>
            <p:cNvSpPr/>
            <p:nvPr/>
          </p:nvSpPr>
          <p:spPr>
            <a:xfrm>
              <a:off x="6828137" y="1544125"/>
              <a:ext cx="1974708"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2. </a:t>
              </a:r>
              <a:r>
                <a:rPr lang="en-US" altLang="zh-CN" sz="1600" dirty="0" smtClean="0">
                  <a:latin typeface="Times New Roman" panose="02020603050405020304" pitchFamily="18" charset="0"/>
                  <a:cs typeface="Times New Roman" panose="02020603050405020304" pitchFamily="18" charset="0"/>
                </a:rPr>
                <a:t>The system latency</a:t>
              </a:r>
              <a:endParaRPr lang="en-US" altLang="zh-CN" sz="1600" dirty="0">
                <a:latin typeface="Times New Roman" panose="02020603050405020304" pitchFamily="18" charset="0"/>
                <a:cs typeface="Times New Roman" panose="02020603050405020304" pitchFamily="18" charset="0"/>
              </a:endParaRPr>
            </a:p>
          </p:txBody>
        </p:sp>
        <p:sp>
          <p:nvSpPr>
            <p:cNvPr id="46" name="Rectangle 16"/>
            <p:cNvSpPr/>
            <p:nvPr/>
          </p:nvSpPr>
          <p:spPr>
            <a:xfrm>
              <a:off x="6661639" y="830608"/>
              <a:ext cx="881973" cy="414922"/>
            </a:xfrm>
            <a:prstGeom prst="rect">
              <a:avLst/>
            </a:prstGeom>
          </p:spPr>
          <p:txBody>
            <a:bodyPr wrap="none">
              <a:spAutoFit/>
            </a:bodyPr>
            <a:lstStyle/>
            <a:p>
              <a:pPr>
                <a:lnSpc>
                  <a:spcPct val="150000"/>
                </a:lnSpc>
              </a:pPr>
              <a:r>
                <a:rPr lang="en-US" altLang="zh-CN" sz="1600" b="1" i="1" dirty="0" smtClean="0">
                  <a:latin typeface="Times New Roman" panose="02020603050405020304" pitchFamily="18" charset="0"/>
                  <a:cs typeface="Times New Roman" panose="02020603050405020304" pitchFamily="18" charset="0"/>
                </a:rPr>
                <a:t>Output</a:t>
              </a:r>
              <a:r>
                <a:rPr lang="zh-CN" altLang="en-US" sz="1600" b="1" i="1" dirty="0" smtClean="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p:txBody>
        </p:sp>
      </p:grpSp>
      <p:sp>
        <p:nvSpPr>
          <p:cNvPr id="2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chemeClr val="tx1"/>
                </a:solidFill>
              </a:rPr>
              <a:t>FNAS: Analyzer</a:t>
            </a:r>
            <a:endParaRPr lang="zh-CN" altLang="en-US" sz="3200" dirty="0"/>
          </a:p>
        </p:txBody>
      </p:sp>
      <p:cxnSp>
        <p:nvCxnSpPr>
          <p:cNvPr id="27" name="直接箭头连接符 26"/>
          <p:cNvCxnSpPr/>
          <p:nvPr/>
        </p:nvCxnSpPr>
        <p:spPr>
          <a:xfrm>
            <a:off x="3013023" y="3335311"/>
            <a:ext cx="989351"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flipH="1">
            <a:off x="2975547" y="3742544"/>
            <a:ext cx="102183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68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0"/>
            <a:ext cx="12191999" cy="5633357"/>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smtClean="0">
                <a:solidFill>
                  <a:srgbClr val="002142"/>
                </a:solidFill>
              </a:rPr>
              <a:t>Experimental R</a:t>
            </a:r>
            <a:r>
              <a:rPr lang="en-US" altLang="zh-CN" sz="4000" dirty="0" smtClean="0">
                <a:solidFill>
                  <a:srgbClr val="002142"/>
                </a:solidFill>
              </a:rPr>
              <a:t>esults</a:t>
            </a:r>
            <a:endParaRPr lang="en-US" sz="3200" dirty="0">
              <a:solidFill>
                <a:srgbClr val="002142"/>
              </a:solidFill>
            </a:endParaRPr>
          </a:p>
        </p:txBody>
      </p:sp>
    </p:spTree>
    <p:extLst>
      <p:ext uri="{BB962C8B-B14F-4D97-AF65-F5344CB8AC3E}">
        <p14:creationId xmlns:p14="http://schemas.microsoft.com/office/powerpoint/2010/main" val="9985990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8" descr="Image result for cifar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881" y="2528478"/>
            <a:ext cx="1126590" cy="112659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MNIST sample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325" y="2540082"/>
            <a:ext cx="1416350" cy="11044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Image result for Image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7310" y="2560487"/>
            <a:ext cx="1174004" cy="1104468"/>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10"/>
          <p:cNvSpPr/>
          <p:nvPr/>
        </p:nvSpPr>
        <p:spPr>
          <a:xfrm>
            <a:off x="4630172" y="3717955"/>
            <a:ext cx="822661" cy="338554"/>
          </a:xfrm>
          <a:prstGeom prst="rect">
            <a:avLst/>
          </a:prstGeom>
        </p:spPr>
        <p:txBody>
          <a:bodyPr wrap="none">
            <a:spAutoFit/>
          </a:bodyPr>
          <a:lstStyle/>
          <a:p>
            <a:pPr algn="ctr"/>
            <a:r>
              <a:rPr lang="en-US" sz="1600" dirty="0" smtClean="0">
                <a:latin typeface="Times New Roman" panose="02020603050405020304" pitchFamily="18" charset="0"/>
                <a:ea typeface="ＭＳ Ｐゴシック" pitchFamily="-108" charset="-128"/>
                <a:cs typeface="Times New Roman" panose="02020603050405020304" pitchFamily="18" charset="0"/>
              </a:rPr>
              <a:t>MNIST</a:t>
            </a:r>
            <a:endParaRPr lang="en-US" sz="1600" dirty="0">
              <a:latin typeface="Times New Roman" panose="02020603050405020304" pitchFamily="18" charset="0"/>
              <a:ea typeface="ＭＳ Ｐゴシック" pitchFamily="-108" charset="-128"/>
              <a:cs typeface="Times New Roman" panose="02020603050405020304" pitchFamily="18" charset="0"/>
            </a:endParaRPr>
          </a:p>
        </p:txBody>
      </p:sp>
      <p:sp>
        <p:nvSpPr>
          <p:cNvPr id="40" name="矩形 34"/>
          <p:cNvSpPr/>
          <p:nvPr/>
        </p:nvSpPr>
        <p:spPr>
          <a:xfrm>
            <a:off x="7120857" y="3719682"/>
            <a:ext cx="1083823" cy="338554"/>
          </a:xfrm>
          <a:prstGeom prst="rect">
            <a:avLst/>
          </a:prstGeom>
        </p:spPr>
        <p:txBody>
          <a:bodyPr wrap="none">
            <a:spAutoFit/>
          </a:bodyPr>
          <a:lstStyle/>
          <a:p>
            <a:pPr algn="ctr"/>
            <a:r>
              <a:rPr lang="en-US" sz="1600" dirty="0" smtClean="0">
                <a:latin typeface="Times New Roman" panose="02020603050405020304" pitchFamily="18" charset="0"/>
                <a:ea typeface="ＭＳ Ｐゴシック" pitchFamily="-108" charset="-128"/>
                <a:cs typeface="Times New Roman" panose="02020603050405020304" pitchFamily="18" charset="0"/>
              </a:rPr>
              <a:t>CIFAR-10</a:t>
            </a:r>
            <a:endParaRPr lang="en-US" sz="1600" dirty="0">
              <a:latin typeface="Times New Roman" panose="02020603050405020304" pitchFamily="18" charset="0"/>
              <a:ea typeface="ＭＳ Ｐゴシック" pitchFamily="-108" charset="-128"/>
              <a:cs typeface="Times New Roman" panose="02020603050405020304" pitchFamily="18" charset="0"/>
            </a:endParaRPr>
          </a:p>
        </p:txBody>
      </p:sp>
      <p:sp>
        <p:nvSpPr>
          <p:cNvPr id="41" name="矩形 35"/>
          <p:cNvSpPr/>
          <p:nvPr/>
        </p:nvSpPr>
        <p:spPr>
          <a:xfrm>
            <a:off x="9879738" y="3717955"/>
            <a:ext cx="995785" cy="338554"/>
          </a:xfrm>
          <a:prstGeom prst="rect">
            <a:avLst/>
          </a:prstGeom>
        </p:spPr>
        <p:txBody>
          <a:bodyPr wrap="none">
            <a:spAutoFit/>
          </a:bodyPr>
          <a:lstStyle/>
          <a:p>
            <a:pPr algn="ctr"/>
            <a:r>
              <a:rPr lang="en-US" sz="1600" dirty="0" smtClean="0">
                <a:latin typeface="Times New Roman" panose="02020603050405020304" pitchFamily="18" charset="0"/>
                <a:ea typeface="ＭＳ Ｐゴシック" pitchFamily="-108" charset="-128"/>
                <a:cs typeface="Times New Roman" panose="02020603050405020304" pitchFamily="18" charset="0"/>
              </a:rPr>
              <a:t>I</a:t>
            </a:r>
            <a:r>
              <a:rPr lang="en-US" altLang="zh-CN" sz="1600" dirty="0" smtClean="0">
                <a:latin typeface="Times New Roman" panose="02020603050405020304" pitchFamily="18" charset="0"/>
                <a:ea typeface="ＭＳ Ｐゴシック" pitchFamily="-108" charset="-128"/>
                <a:cs typeface="Times New Roman" panose="02020603050405020304" pitchFamily="18" charset="0"/>
              </a:rPr>
              <a:t>mageNet</a:t>
            </a:r>
            <a:endParaRPr lang="en-US" sz="1600" dirty="0">
              <a:latin typeface="Times New Roman" panose="02020603050405020304" pitchFamily="18" charset="0"/>
              <a:ea typeface="ＭＳ Ｐゴシック" pitchFamily="-108" charset="-128"/>
              <a:cs typeface="Times New Roman" panose="02020603050405020304" pitchFamily="18" charset="0"/>
            </a:endParaRPr>
          </a:p>
        </p:txBody>
      </p:sp>
      <p:sp>
        <p:nvSpPr>
          <p:cNvPr id="5" name="Rectangle 4"/>
          <p:cNvSpPr/>
          <p:nvPr/>
        </p:nvSpPr>
        <p:spPr>
          <a:xfrm>
            <a:off x="1596042" y="3069239"/>
            <a:ext cx="1109599"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Datasets</a:t>
            </a:r>
            <a:endParaRPr lang="zh-CN" altLang="en-US" sz="2000" b="1" dirty="0">
              <a:latin typeface="Times New Roman" panose="02020603050405020304" pitchFamily="18" charset="0"/>
              <a:cs typeface="Times New Roman" panose="02020603050405020304" pitchFamily="18" charset="0"/>
            </a:endParaRPr>
          </a:p>
        </p:txBody>
      </p:sp>
      <p:sp>
        <p:nvSpPr>
          <p:cNvPr id="42" name="Rectangle 41"/>
          <p:cNvSpPr/>
          <p:nvPr/>
        </p:nvSpPr>
        <p:spPr>
          <a:xfrm>
            <a:off x="240631" y="4643670"/>
            <a:ext cx="2219069"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NAS Search Space</a:t>
            </a:r>
            <a:endParaRPr lang="zh-CN" altLang="en-US" sz="2000" b="1" dirty="0">
              <a:latin typeface="Times New Roman" panose="02020603050405020304" pitchFamily="18" charset="0"/>
              <a:cs typeface="Times New Roman" panose="02020603050405020304" pitchFamily="18" charset="0"/>
            </a:endParaRPr>
          </a:p>
        </p:txBody>
      </p:sp>
      <p:sp>
        <p:nvSpPr>
          <p:cNvPr id="48" name="Rectangle 47"/>
          <p:cNvSpPr/>
          <p:nvPr/>
        </p:nvSpPr>
        <p:spPr>
          <a:xfrm>
            <a:off x="2705641" y="4194743"/>
            <a:ext cx="1423788" cy="400110"/>
          </a:xfrm>
          <a:prstGeom prst="rect">
            <a:avLst/>
          </a:prstGeom>
        </p:spPr>
        <p:txBody>
          <a:bodyPr wrap="none">
            <a:spAutoFit/>
          </a:bodyPr>
          <a:lstStyle/>
          <a:p>
            <a:r>
              <a:rPr lang="en-US" altLang="zh-CN" sz="2000" dirty="0" smtClean="0">
                <a:latin typeface="Times New Roman" panose="02020603050405020304" pitchFamily="18" charset="0"/>
                <a:cs typeface="Times New Roman" panose="02020603050405020304" pitchFamily="18" charset="0"/>
              </a:rPr>
              <a:t>Layer Num.</a:t>
            </a:r>
            <a:endParaRPr lang="zh-CN" altLang="en-US" sz="2000" dirty="0">
              <a:latin typeface="Times New Roman" panose="02020603050405020304" pitchFamily="18" charset="0"/>
              <a:cs typeface="Times New Roman" panose="02020603050405020304" pitchFamily="18" charset="0"/>
            </a:endParaRPr>
          </a:p>
        </p:txBody>
      </p:sp>
      <p:sp>
        <p:nvSpPr>
          <p:cNvPr id="49" name="Rectangle 48"/>
          <p:cNvSpPr/>
          <p:nvPr/>
        </p:nvSpPr>
        <p:spPr>
          <a:xfrm>
            <a:off x="2705641" y="4631518"/>
            <a:ext cx="1242648" cy="400110"/>
          </a:xfrm>
          <a:prstGeom prst="rect">
            <a:avLst/>
          </a:prstGeom>
        </p:spPr>
        <p:txBody>
          <a:bodyPr wrap="none">
            <a:spAutoFit/>
          </a:bodyPr>
          <a:lstStyle/>
          <a:p>
            <a:r>
              <a:rPr lang="en-US" altLang="zh-CN" sz="2000" dirty="0" smtClean="0">
                <a:latin typeface="Times New Roman" panose="02020603050405020304" pitchFamily="18" charset="0"/>
                <a:cs typeface="Times New Roman" panose="02020603050405020304" pitchFamily="18" charset="0"/>
              </a:rPr>
              <a:t>Filter Size</a:t>
            </a:r>
            <a:endParaRPr lang="zh-CN" altLang="en-US" sz="2000" dirty="0">
              <a:latin typeface="Times New Roman" panose="02020603050405020304" pitchFamily="18" charset="0"/>
              <a:cs typeface="Times New Roman" panose="02020603050405020304" pitchFamily="18" charset="0"/>
            </a:endParaRPr>
          </a:p>
        </p:txBody>
      </p:sp>
      <p:sp>
        <p:nvSpPr>
          <p:cNvPr id="50" name="Rectangle 49"/>
          <p:cNvSpPr/>
          <p:nvPr/>
        </p:nvSpPr>
        <p:spPr>
          <a:xfrm>
            <a:off x="2705641" y="5091909"/>
            <a:ext cx="1378904" cy="400110"/>
          </a:xfrm>
          <a:prstGeom prst="rect">
            <a:avLst/>
          </a:prstGeom>
        </p:spPr>
        <p:txBody>
          <a:bodyPr wrap="none">
            <a:spAutoFit/>
          </a:bodyPr>
          <a:lstStyle/>
          <a:p>
            <a:r>
              <a:rPr lang="en-US" altLang="zh-CN" sz="2000" dirty="0" smtClean="0">
                <a:latin typeface="Times New Roman" panose="02020603050405020304" pitchFamily="18" charset="0"/>
                <a:cs typeface="Times New Roman" panose="02020603050405020304" pitchFamily="18" charset="0"/>
              </a:rPr>
              <a:t>Filter Num.</a:t>
            </a:r>
            <a:endParaRPr lang="zh-CN" altLang="en-US" sz="2000" dirty="0">
              <a:latin typeface="Times New Roman" panose="02020603050405020304" pitchFamily="18" charset="0"/>
              <a:cs typeface="Times New Roman" panose="02020603050405020304" pitchFamily="18" charset="0"/>
            </a:endParaRPr>
          </a:p>
        </p:txBody>
      </p:sp>
      <p:sp>
        <p:nvSpPr>
          <p:cNvPr id="51" name="Rectangle 50"/>
          <p:cNvSpPr/>
          <p:nvPr/>
        </p:nvSpPr>
        <p:spPr>
          <a:xfrm>
            <a:off x="2642321" y="5729062"/>
            <a:ext cx="9003008" cy="400110"/>
          </a:xfrm>
          <a:prstGeom prst="rect">
            <a:avLst/>
          </a:prstGeom>
        </p:spPr>
        <p:txBody>
          <a:bodyPr wrap="square">
            <a:spAutoFit/>
          </a:bodyPr>
          <a:lstStyle/>
          <a:p>
            <a:pPr algn="ctr"/>
            <a:r>
              <a:rPr lang="en-US" altLang="zh-CN" sz="2000" dirty="0">
                <a:latin typeface="Times New Roman" panose="02020603050405020304" pitchFamily="18" charset="0"/>
                <a:cs typeface="Times New Roman" panose="02020603050405020304" pitchFamily="18" charset="0"/>
              </a:rPr>
              <a:t>Channel Tiling Para. (</a:t>
            </a:r>
            <a:r>
              <a:rPr lang="en-US" altLang="zh-CN" sz="2000" dirty="0" err="1">
                <a:latin typeface="Times New Roman" panose="02020603050405020304" pitchFamily="18" charset="0"/>
                <a:cs typeface="Times New Roman" panose="02020603050405020304" pitchFamily="18" charset="0"/>
              </a:rPr>
              <a:t>Tm,Tn</a:t>
            </a:r>
            <a:r>
              <a:rPr lang="en-US" altLang="zh-CN" sz="2000" dirty="0" smtClean="0">
                <a:latin typeface="Times New Roman" panose="02020603050405020304" pitchFamily="18" charset="0"/>
                <a:cs typeface="Times New Roman" panose="02020603050405020304" pitchFamily="18" charset="0"/>
              </a:rPr>
              <a:t>); Row Tiling Para. (</a:t>
            </a:r>
            <a:r>
              <a:rPr lang="en-US" altLang="zh-CN" sz="2000" dirty="0" err="1" smtClean="0">
                <a:latin typeface="Times New Roman" panose="02020603050405020304" pitchFamily="18" charset="0"/>
                <a:cs typeface="Times New Roman" panose="02020603050405020304" pitchFamily="18" charset="0"/>
              </a:rPr>
              <a:t>Tr</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Col </a:t>
            </a:r>
            <a:r>
              <a:rPr lang="en-US" altLang="zh-CN" sz="2000" dirty="0">
                <a:latin typeface="Times New Roman" panose="02020603050405020304" pitchFamily="18" charset="0"/>
                <a:cs typeface="Times New Roman" panose="02020603050405020304" pitchFamily="18" charset="0"/>
              </a:rPr>
              <a:t>Tiling Para. (</a:t>
            </a:r>
            <a:r>
              <a:rPr lang="en-US" altLang="zh-CN" sz="2000" dirty="0" smtClean="0">
                <a:latin typeface="Times New Roman" panose="02020603050405020304" pitchFamily="18" charset="0"/>
                <a:cs typeface="Times New Roman" panose="02020603050405020304" pitchFamily="18" charset="0"/>
              </a:rPr>
              <a:t>Tc); Schedule</a:t>
            </a:r>
            <a:endParaRPr lang="zh-CN" altLang="en-US" sz="2000" dirty="0">
              <a:latin typeface="Times New Roman" panose="02020603050405020304" pitchFamily="18" charset="0"/>
              <a:cs typeface="Times New Roman" panose="02020603050405020304" pitchFamily="18" charset="0"/>
            </a:endParaRPr>
          </a:p>
        </p:txBody>
      </p:sp>
      <p:cxnSp>
        <p:nvCxnSpPr>
          <p:cNvPr id="7" name="Straight Connector 6"/>
          <p:cNvCxnSpPr/>
          <p:nvPr/>
        </p:nvCxnSpPr>
        <p:spPr bwMode="auto">
          <a:xfrm>
            <a:off x="219672" y="4056509"/>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219672" y="5615154"/>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207091" y="1018531"/>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4" name="Rectangle 53"/>
          <p:cNvSpPr/>
          <p:nvPr/>
        </p:nvSpPr>
        <p:spPr>
          <a:xfrm>
            <a:off x="4880420" y="4194743"/>
            <a:ext cx="896399" cy="400110"/>
          </a:xfrm>
          <a:prstGeom prst="rect">
            <a:avLst/>
          </a:prstGeom>
        </p:spPr>
        <p:txBody>
          <a:bodyPr wrap="none">
            <a:spAutoFit/>
          </a:bodyPr>
          <a:lstStyle/>
          <a:p>
            <a:r>
              <a:rPr lang="en-US" altLang="zh-CN" sz="2000" dirty="0" smtClean="0">
                <a:latin typeface="Times New Roman" panose="02020603050405020304" pitchFamily="18" charset="0"/>
                <a:cs typeface="Times New Roman" panose="02020603050405020304" pitchFamily="18" charset="0"/>
              </a:rPr>
              <a:t>up to 5</a:t>
            </a:r>
            <a:endParaRPr lang="zh-CN" altLang="en-US" sz="2000" dirty="0">
              <a:latin typeface="Times New Roman" panose="02020603050405020304" pitchFamily="18" charset="0"/>
              <a:cs typeface="Times New Roman" panose="02020603050405020304" pitchFamily="18" charset="0"/>
            </a:endParaRPr>
          </a:p>
        </p:txBody>
      </p:sp>
      <p:sp>
        <p:nvSpPr>
          <p:cNvPr id="55" name="Rectangle 54"/>
          <p:cNvSpPr/>
          <p:nvPr/>
        </p:nvSpPr>
        <p:spPr>
          <a:xfrm>
            <a:off x="7437567" y="4194743"/>
            <a:ext cx="1024639" cy="400110"/>
          </a:xfrm>
          <a:prstGeom prst="rect">
            <a:avLst/>
          </a:prstGeom>
        </p:spPr>
        <p:txBody>
          <a:bodyPr wrap="none">
            <a:spAutoFit/>
          </a:bodyPr>
          <a:lstStyle/>
          <a:p>
            <a:r>
              <a:rPr lang="en-US" altLang="zh-CN" sz="2000" dirty="0" smtClean="0">
                <a:latin typeface="Times New Roman" panose="02020603050405020304" pitchFamily="18" charset="0"/>
                <a:cs typeface="Times New Roman" panose="02020603050405020304" pitchFamily="18" charset="0"/>
              </a:rPr>
              <a:t>up to 10</a:t>
            </a:r>
            <a:endParaRPr lang="zh-CN" altLang="en-US" sz="2000" dirty="0">
              <a:latin typeface="Times New Roman" panose="02020603050405020304" pitchFamily="18" charset="0"/>
              <a:cs typeface="Times New Roman" panose="02020603050405020304" pitchFamily="18" charset="0"/>
            </a:endParaRPr>
          </a:p>
        </p:txBody>
      </p:sp>
      <p:sp>
        <p:nvSpPr>
          <p:cNvPr id="56" name="Rectangle 55"/>
          <p:cNvSpPr/>
          <p:nvPr/>
        </p:nvSpPr>
        <p:spPr>
          <a:xfrm>
            <a:off x="10208576" y="4194743"/>
            <a:ext cx="1024639" cy="400110"/>
          </a:xfrm>
          <a:prstGeom prst="rect">
            <a:avLst/>
          </a:prstGeom>
        </p:spPr>
        <p:txBody>
          <a:bodyPr wrap="none">
            <a:spAutoFit/>
          </a:bodyPr>
          <a:lstStyle/>
          <a:p>
            <a:r>
              <a:rPr lang="en-US" altLang="zh-CN" sz="2000" dirty="0" smtClean="0">
                <a:latin typeface="Times New Roman" panose="02020603050405020304" pitchFamily="18" charset="0"/>
                <a:cs typeface="Times New Roman" panose="02020603050405020304" pitchFamily="18" charset="0"/>
              </a:rPr>
              <a:t>up to 15</a:t>
            </a:r>
            <a:endParaRPr lang="zh-CN" altLang="en-US" sz="2000" dirty="0">
              <a:latin typeface="Times New Roman" panose="02020603050405020304" pitchFamily="18" charset="0"/>
              <a:cs typeface="Times New Roman" panose="02020603050405020304" pitchFamily="18" charset="0"/>
            </a:endParaRPr>
          </a:p>
        </p:txBody>
      </p:sp>
      <p:sp>
        <p:nvSpPr>
          <p:cNvPr id="57" name="Rectangle 56"/>
          <p:cNvSpPr/>
          <p:nvPr/>
        </p:nvSpPr>
        <p:spPr>
          <a:xfrm>
            <a:off x="4766606" y="4652348"/>
            <a:ext cx="1124026" cy="400110"/>
          </a:xfrm>
          <a:prstGeom prst="rect">
            <a:avLst/>
          </a:prstGeom>
        </p:spPr>
        <p:txBody>
          <a:bodyPr wrap="none">
            <a:spAutoFit/>
          </a:bodyPr>
          <a:lstStyle/>
          <a:p>
            <a:r>
              <a:rPr lang="en-US" altLang="zh-CN" sz="2000" dirty="0" smtClean="0">
                <a:latin typeface="Times New Roman" panose="02020603050405020304" pitchFamily="18" charset="0"/>
                <a:cs typeface="Times New Roman" panose="02020603050405020304" pitchFamily="18" charset="0"/>
              </a:rPr>
              <a:t>[5, 7, 14]</a:t>
            </a:r>
            <a:endParaRPr lang="zh-CN" altLang="en-US" sz="2000" dirty="0">
              <a:latin typeface="Times New Roman" panose="02020603050405020304" pitchFamily="18" charset="0"/>
              <a:cs typeface="Times New Roman" panose="02020603050405020304" pitchFamily="18" charset="0"/>
            </a:endParaRPr>
          </a:p>
        </p:txBody>
      </p:sp>
      <p:sp>
        <p:nvSpPr>
          <p:cNvPr id="58" name="Rectangle 57"/>
          <p:cNvSpPr/>
          <p:nvPr/>
        </p:nvSpPr>
        <p:spPr>
          <a:xfrm>
            <a:off x="7394382" y="4652348"/>
            <a:ext cx="1252266" cy="400110"/>
          </a:xfrm>
          <a:prstGeom prst="rect">
            <a:avLst/>
          </a:prstGeom>
        </p:spPr>
        <p:txBody>
          <a:bodyPr wrap="none">
            <a:spAutoFit/>
          </a:bodyPr>
          <a:lstStyle/>
          <a:p>
            <a:r>
              <a:rPr lang="en-US" altLang="zh-CN" sz="2000" smtClean="0">
                <a:latin typeface="Times New Roman" panose="02020603050405020304" pitchFamily="18" charset="0"/>
                <a:cs typeface="Times New Roman" panose="02020603050405020304" pitchFamily="18" charset="0"/>
              </a:rPr>
              <a:t>[1, 3, 5, 7]</a:t>
            </a:r>
            <a:endParaRPr lang="zh-CN" altLang="en-US" sz="2000" dirty="0">
              <a:latin typeface="Times New Roman" panose="02020603050405020304" pitchFamily="18" charset="0"/>
              <a:cs typeface="Times New Roman" panose="02020603050405020304" pitchFamily="18" charset="0"/>
            </a:endParaRPr>
          </a:p>
        </p:txBody>
      </p:sp>
      <p:sp>
        <p:nvSpPr>
          <p:cNvPr id="59" name="Rectangle 58"/>
          <p:cNvSpPr/>
          <p:nvPr/>
        </p:nvSpPr>
        <p:spPr>
          <a:xfrm>
            <a:off x="10094762" y="4637024"/>
            <a:ext cx="1252266" cy="400110"/>
          </a:xfrm>
          <a:prstGeom prst="rect">
            <a:avLst/>
          </a:prstGeom>
        </p:spPr>
        <p:txBody>
          <a:bodyPr wrap="none">
            <a:spAutoFit/>
          </a:bodyPr>
          <a:lstStyle/>
          <a:p>
            <a:r>
              <a:rPr lang="en-US" altLang="zh-CN" sz="2000" smtClean="0">
                <a:latin typeface="Times New Roman" panose="02020603050405020304" pitchFamily="18" charset="0"/>
                <a:cs typeface="Times New Roman" panose="02020603050405020304" pitchFamily="18" charset="0"/>
              </a:rPr>
              <a:t>[1, 3, 5, 7]</a:t>
            </a:r>
            <a:endParaRPr lang="zh-CN" altLang="en-US" sz="2000" dirty="0">
              <a:latin typeface="Times New Roman" panose="02020603050405020304" pitchFamily="18" charset="0"/>
              <a:cs typeface="Times New Roman" panose="02020603050405020304" pitchFamily="18" charset="0"/>
            </a:endParaRPr>
          </a:p>
        </p:txBody>
      </p:sp>
      <p:sp>
        <p:nvSpPr>
          <p:cNvPr id="60" name="Rectangle 59"/>
          <p:cNvSpPr/>
          <p:nvPr/>
        </p:nvSpPr>
        <p:spPr>
          <a:xfrm>
            <a:off x="4703106" y="5135100"/>
            <a:ext cx="1252266" cy="400110"/>
          </a:xfrm>
          <a:prstGeom prst="rect">
            <a:avLst/>
          </a:prstGeom>
        </p:spPr>
        <p:txBody>
          <a:bodyPr wrap="none">
            <a:spAutoFit/>
          </a:bodyPr>
          <a:lstStyle/>
          <a:p>
            <a:r>
              <a:rPr lang="en-US" altLang="zh-CN" sz="2000" smtClean="0">
                <a:latin typeface="Times New Roman" panose="02020603050405020304" pitchFamily="18" charset="0"/>
                <a:cs typeface="Times New Roman" panose="02020603050405020304" pitchFamily="18" charset="0"/>
              </a:rPr>
              <a:t>[9, 18, 36]</a:t>
            </a:r>
            <a:endParaRPr lang="zh-CN" altLang="en-US" sz="2000" dirty="0">
              <a:latin typeface="Times New Roman" panose="02020603050405020304" pitchFamily="18" charset="0"/>
              <a:cs typeface="Times New Roman" panose="02020603050405020304" pitchFamily="18" charset="0"/>
            </a:endParaRPr>
          </a:p>
        </p:txBody>
      </p:sp>
      <p:sp>
        <p:nvSpPr>
          <p:cNvPr id="61" name="Rectangle 60"/>
          <p:cNvSpPr/>
          <p:nvPr/>
        </p:nvSpPr>
        <p:spPr>
          <a:xfrm>
            <a:off x="7127682" y="5135100"/>
            <a:ext cx="1765227" cy="400110"/>
          </a:xfrm>
          <a:prstGeom prst="rect">
            <a:avLst/>
          </a:prstGeom>
        </p:spPr>
        <p:txBody>
          <a:bodyPr wrap="none">
            <a:spAutoFit/>
          </a:bodyPr>
          <a:lstStyle/>
          <a:p>
            <a:r>
              <a:rPr lang="en-US" altLang="zh-CN" sz="2000" dirty="0" smtClean="0">
                <a:latin typeface="Times New Roman" panose="02020603050405020304" pitchFamily="18" charset="0"/>
                <a:cs typeface="Times New Roman" panose="02020603050405020304" pitchFamily="18" charset="0"/>
              </a:rPr>
              <a:t>[24, 36, 48, 64]</a:t>
            </a:r>
            <a:endParaRPr lang="zh-CN" altLang="en-US" sz="2000" dirty="0">
              <a:latin typeface="Times New Roman" panose="02020603050405020304" pitchFamily="18" charset="0"/>
              <a:cs typeface="Times New Roman" panose="02020603050405020304" pitchFamily="18" charset="0"/>
            </a:endParaRPr>
          </a:p>
        </p:txBody>
      </p:sp>
      <p:sp>
        <p:nvSpPr>
          <p:cNvPr id="62" name="Rectangle 61"/>
          <p:cNvSpPr/>
          <p:nvPr/>
        </p:nvSpPr>
        <p:spPr>
          <a:xfrm>
            <a:off x="9751862" y="5119776"/>
            <a:ext cx="1893467" cy="400110"/>
          </a:xfrm>
          <a:prstGeom prst="rect">
            <a:avLst/>
          </a:prstGeom>
        </p:spPr>
        <p:txBody>
          <a:bodyPr wrap="none">
            <a:spAutoFit/>
          </a:bodyPr>
          <a:lstStyle/>
          <a:p>
            <a:r>
              <a:rPr lang="en-US" altLang="zh-CN" sz="2000" smtClean="0">
                <a:latin typeface="Times New Roman" panose="02020603050405020304" pitchFamily="18" charset="0"/>
                <a:cs typeface="Times New Roman" panose="02020603050405020304" pitchFamily="18" charset="0"/>
              </a:rPr>
              <a:t>[16, 32, 64, 128]</a:t>
            </a:r>
            <a:endParaRPr lang="zh-CN" altLang="en-US" sz="2000" dirty="0">
              <a:latin typeface="Times New Roman" panose="02020603050405020304" pitchFamily="18" charset="0"/>
              <a:cs typeface="Times New Roman" panose="02020603050405020304" pitchFamily="18" charset="0"/>
            </a:endParaRPr>
          </a:p>
        </p:txBody>
      </p:sp>
      <p:sp>
        <p:nvSpPr>
          <p:cNvPr id="63" name="Rectangle 62"/>
          <p:cNvSpPr/>
          <p:nvPr/>
        </p:nvSpPr>
        <p:spPr>
          <a:xfrm>
            <a:off x="4588806" y="6325294"/>
            <a:ext cx="1508746" cy="400110"/>
          </a:xfrm>
          <a:prstGeom prst="rect">
            <a:avLst/>
          </a:prstGeom>
        </p:spPr>
        <p:txBody>
          <a:bodyPr wrap="none">
            <a:spAutoFit/>
          </a:bodyPr>
          <a:lstStyle/>
          <a:p>
            <a:r>
              <a:rPr lang="en-US" altLang="zh-CN" sz="2000" dirty="0" smtClean="0">
                <a:latin typeface="Times New Roman" panose="02020603050405020304" pitchFamily="18" charset="0"/>
                <a:cs typeface="Times New Roman" panose="02020603050405020304" pitchFamily="18" charset="0"/>
              </a:rPr>
              <a:t>[2, 5, 10, 20]</a:t>
            </a:r>
            <a:endParaRPr lang="zh-CN" altLang="en-US" sz="2000" dirty="0">
              <a:latin typeface="Times New Roman" panose="02020603050405020304" pitchFamily="18" charset="0"/>
              <a:cs typeface="Times New Roman" panose="02020603050405020304" pitchFamily="18" charset="0"/>
            </a:endParaRPr>
          </a:p>
        </p:txBody>
      </p:sp>
      <p:sp>
        <p:nvSpPr>
          <p:cNvPr id="64" name="Rectangle 63"/>
          <p:cNvSpPr/>
          <p:nvPr/>
        </p:nvSpPr>
        <p:spPr>
          <a:xfrm>
            <a:off x="7127682" y="6338736"/>
            <a:ext cx="1765227" cy="400110"/>
          </a:xfrm>
          <a:prstGeom prst="rect">
            <a:avLst/>
          </a:prstGeom>
        </p:spPr>
        <p:txBody>
          <a:bodyPr wrap="none">
            <a:spAutoFit/>
          </a:bodyPr>
          <a:lstStyle/>
          <a:p>
            <a:r>
              <a:rPr lang="en-US" altLang="zh-CN" sz="2000" dirty="0" smtClean="0">
                <a:latin typeface="Times New Roman" panose="02020603050405020304" pitchFamily="18" charset="0"/>
                <a:cs typeface="Times New Roman" panose="02020603050405020304" pitchFamily="18" charset="0"/>
              </a:rPr>
              <a:t>[1.5, 2, 2.5, 10]</a:t>
            </a:r>
            <a:endParaRPr lang="zh-CN" altLang="en-US" sz="2000" dirty="0">
              <a:latin typeface="Times New Roman" panose="02020603050405020304" pitchFamily="18" charset="0"/>
              <a:cs typeface="Times New Roman" panose="02020603050405020304" pitchFamily="18" charset="0"/>
            </a:endParaRPr>
          </a:p>
        </p:txBody>
      </p:sp>
      <p:sp>
        <p:nvSpPr>
          <p:cNvPr id="65" name="Rectangle 64"/>
          <p:cNvSpPr/>
          <p:nvPr/>
        </p:nvSpPr>
        <p:spPr>
          <a:xfrm>
            <a:off x="9828062" y="6323412"/>
            <a:ext cx="1765227" cy="400110"/>
          </a:xfrm>
          <a:prstGeom prst="rect">
            <a:avLst/>
          </a:prstGeom>
        </p:spPr>
        <p:txBody>
          <a:bodyPr wrap="none">
            <a:spAutoFit/>
          </a:bodyPr>
          <a:lstStyle/>
          <a:p>
            <a:r>
              <a:rPr lang="en-US" altLang="zh-CN" sz="2000" dirty="0" smtClean="0">
                <a:latin typeface="Times New Roman" panose="02020603050405020304" pitchFamily="18" charset="0"/>
                <a:cs typeface="Times New Roman" panose="02020603050405020304" pitchFamily="18" charset="0"/>
              </a:rPr>
              <a:t>[2.5, 5, 7.5, 10]</a:t>
            </a:r>
            <a:endParaRPr lang="zh-CN" altLang="en-US" sz="2000" dirty="0">
              <a:latin typeface="Times New Roman" panose="02020603050405020304" pitchFamily="18" charset="0"/>
              <a:cs typeface="Times New Roman" panose="02020603050405020304" pitchFamily="18" charset="0"/>
            </a:endParaRPr>
          </a:p>
        </p:txBody>
      </p:sp>
      <p:sp>
        <p:nvSpPr>
          <p:cNvPr id="30" name="Rectangle 29"/>
          <p:cNvSpPr/>
          <p:nvPr/>
        </p:nvSpPr>
        <p:spPr>
          <a:xfrm>
            <a:off x="1659360" y="1543928"/>
            <a:ext cx="982961"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FPGAs</a:t>
            </a:r>
            <a:endParaRPr lang="zh-CN" altLang="en-US" sz="2000" b="1" dirty="0">
              <a:latin typeface="Times New Roman" panose="02020603050405020304" pitchFamily="18" charset="0"/>
              <a:cs typeface="Times New Roman" panose="02020603050405020304" pitchFamily="18" charset="0"/>
            </a:endParaRPr>
          </a:p>
        </p:txBody>
      </p:sp>
      <p:cxnSp>
        <p:nvCxnSpPr>
          <p:cNvPr id="31" name="Straight Connector 30"/>
          <p:cNvCxnSpPr/>
          <p:nvPr/>
        </p:nvCxnSpPr>
        <p:spPr bwMode="auto">
          <a:xfrm>
            <a:off x="219672" y="6758045"/>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Picture 7"/>
          <p:cNvPicPr>
            <a:picLocks noChangeAspect="1"/>
          </p:cNvPicPr>
          <p:nvPr/>
        </p:nvPicPr>
        <p:blipFill>
          <a:blip r:embed="rId6"/>
          <a:stretch>
            <a:fillRect/>
          </a:stretch>
        </p:blipFill>
        <p:spPr>
          <a:xfrm>
            <a:off x="4044000" y="1146196"/>
            <a:ext cx="1721180" cy="1286215"/>
          </a:xfrm>
          <a:prstGeom prst="rect">
            <a:avLst/>
          </a:prstGeom>
        </p:spPr>
      </p:pic>
      <p:sp>
        <p:nvSpPr>
          <p:cNvPr id="36" name="矩形 10"/>
          <p:cNvSpPr/>
          <p:nvPr/>
        </p:nvSpPr>
        <p:spPr>
          <a:xfrm>
            <a:off x="5987132" y="1543928"/>
            <a:ext cx="1342034" cy="338554"/>
          </a:xfrm>
          <a:prstGeom prst="rect">
            <a:avLst/>
          </a:prstGeom>
        </p:spPr>
        <p:txBody>
          <a:bodyPr wrap="none">
            <a:spAutoFit/>
          </a:bodyPr>
          <a:lstStyle/>
          <a:p>
            <a:pPr algn="ctr"/>
            <a:r>
              <a:rPr lang="en-US" sz="1600" dirty="0">
                <a:latin typeface="Times New Roman" panose="02020603050405020304" pitchFamily="18" charset="0"/>
                <a:ea typeface="ＭＳ Ｐゴシック" pitchFamily="-108" charset="-128"/>
                <a:cs typeface="Times New Roman" panose="02020603050405020304" pitchFamily="18" charset="0"/>
              </a:rPr>
              <a:t>Xilinx </a:t>
            </a:r>
            <a:r>
              <a:rPr lang="en-US" sz="1600" dirty="0" smtClean="0">
                <a:latin typeface="Times New Roman" panose="02020603050405020304" pitchFamily="18" charset="0"/>
                <a:ea typeface="ＭＳ Ｐゴシック" pitchFamily="-108" charset="-128"/>
                <a:cs typeface="Times New Roman" panose="02020603050405020304" pitchFamily="18" charset="0"/>
              </a:rPr>
              <a:t>7A50T</a:t>
            </a:r>
            <a:endParaRPr lang="en-US" sz="1600" dirty="0">
              <a:latin typeface="Times New Roman" panose="02020603050405020304" pitchFamily="18" charset="0"/>
              <a:ea typeface="ＭＳ Ｐゴシック" pitchFamily="-108" charset="-128"/>
              <a:cs typeface="Times New Roman" panose="02020603050405020304" pitchFamily="18" charset="0"/>
            </a:endParaRPr>
          </a:p>
        </p:txBody>
      </p:sp>
      <p:pic>
        <p:nvPicPr>
          <p:cNvPr id="3080" name="Picture 8"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5268" y="1026004"/>
            <a:ext cx="1600511" cy="1372204"/>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10"/>
          <p:cNvSpPr/>
          <p:nvPr/>
        </p:nvSpPr>
        <p:spPr>
          <a:xfrm>
            <a:off x="9953346" y="1517683"/>
            <a:ext cx="1297150" cy="338554"/>
          </a:xfrm>
          <a:prstGeom prst="rect">
            <a:avLst/>
          </a:prstGeom>
        </p:spPr>
        <p:txBody>
          <a:bodyPr wrap="none">
            <a:spAutoFit/>
          </a:bodyPr>
          <a:lstStyle/>
          <a:p>
            <a:pPr algn="ctr"/>
            <a:r>
              <a:rPr lang="en-US" sz="1600" dirty="0">
                <a:latin typeface="Times New Roman" panose="02020603050405020304" pitchFamily="18" charset="0"/>
                <a:ea typeface="ＭＳ Ｐゴシック" pitchFamily="-108" charset="-128"/>
                <a:cs typeface="Times New Roman" panose="02020603050405020304" pitchFamily="18" charset="0"/>
              </a:rPr>
              <a:t>Xilinx </a:t>
            </a:r>
            <a:r>
              <a:rPr lang="en-US" sz="1600" dirty="0" smtClean="0">
                <a:latin typeface="Times New Roman" panose="02020603050405020304" pitchFamily="18" charset="0"/>
                <a:ea typeface="ＭＳ Ｐゴシック" pitchFamily="-108" charset="-128"/>
                <a:cs typeface="Times New Roman" panose="02020603050405020304" pitchFamily="18" charset="0"/>
              </a:rPr>
              <a:t>7Z020</a:t>
            </a:r>
            <a:endParaRPr lang="en-US" sz="1600" dirty="0">
              <a:latin typeface="Times New Roman" panose="02020603050405020304" pitchFamily="18" charset="0"/>
              <a:ea typeface="ＭＳ Ｐゴシック" pitchFamily="-108" charset="-128"/>
              <a:cs typeface="Times New Roman" panose="02020603050405020304" pitchFamily="18" charset="0"/>
            </a:endParaRPr>
          </a:p>
        </p:txBody>
      </p:sp>
      <p:cxnSp>
        <p:nvCxnSpPr>
          <p:cNvPr id="44" name="Straight Connector 52"/>
          <p:cNvCxnSpPr/>
          <p:nvPr/>
        </p:nvCxnSpPr>
        <p:spPr bwMode="auto">
          <a:xfrm>
            <a:off x="240631" y="2432411"/>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5" name="Rectangle 41"/>
          <p:cNvSpPr/>
          <p:nvPr/>
        </p:nvSpPr>
        <p:spPr>
          <a:xfrm>
            <a:off x="256211" y="5720740"/>
            <a:ext cx="2155142" cy="400110"/>
          </a:xfrm>
          <a:prstGeom prst="rect">
            <a:avLst/>
          </a:prstGeom>
        </p:spPr>
        <p:txBody>
          <a:bodyPr wrap="none">
            <a:spAutoFit/>
          </a:bodyPr>
          <a:lstStyle/>
          <a:p>
            <a:r>
              <a:rPr lang="en-US" altLang="zh-CN" sz="2000" b="1" dirty="0" smtClean="0">
                <a:latin typeface="Times New Roman" panose="02020603050405020304" pitchFamily="18" charset="0"/>
                <a:cs typeface="Times New Roman" panose="02020603050405020304" pitchFamily="18" charset="0"/>
              </a:rPr>
              <a:t>HW Search Space</a:t>
            </a:r>
            <a:endParaRPr lang="zh-CN" altLang="en-US" sz="2000" b="1" dirty="0">
              <a:latin typeface="Times New Roman" panose="02020603050405020304" pitchFamily="18" charset="0"/>
              <a:cs typeface="Times New Roman" panose="02020603050405020304" pitchFamily="18" charset="0"/>
            </a:endParaRPr>
          </a:p>
        </p:txBody>
      </p:sp>
      <p:sp>
        <p:nvSpPr>
          <p:cNvPr id="68" name="Rectangle 50"/>
          <p:cNvSpPr/>
          <p:nvPr/>
        </p:nvSpPr>
        <p:spPr>
          <a:xfrm>
            <a:off x="256211" y="6338736"/>
            <a:ext cx="2203489" cy="400110"/>
          </a:xfrm>
          <a:prstGeom prst="rect">
            <a:avLst/>
          </a:prstGeom>
        </p:spPr>
        <p:txBody>
          <a:bodyPr wrap="square">
            <a:spAutoFit/>
          </a:bodyPr>
          <a:lstStyle/>
          <a:p>
            <a:r>
              <a:rPr lang="en-US" altLang="zh-CN" sz="2000" b="1" dirty="0" smtClean="0">
                <a:latin typeface="Times New Roman" panose="02020603050405020304" pitchFamily="18" charset="0"/>
                <a:cs typeface="Times New Roman" panose="02020603050405020304" pitchFamily="18" charset="0"/>
              </a:rPr>
              <a:t>Timing Spec. (</a:t>
            </a:r>
            <a:r>
              <a:rPr lang="en-US" altLang="zh-CN" sz="2000" b="1" dirty="0" err="1" smtClean="0">
                <a:latin typeface="Times New Roman" panose="02020603050405020304" pitchFamily="18" charset="0"/>
                <a:cs typeface="Times New Roman" panose="02020603050405020304" pitchFamily="18" charset="0"/>
              </a:rPr>
              <a:t>ms</a:t>
            </a:r>
            <a:r>
              <a:rPr lang="en-US" altLang="zh-CN" sz="2000" b="1" dirty="0" smtClean="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cxnSp>
        <p:nvCxnSpPr>
          <p:cNvPr id="69" name="Straight Connector 30"/>
          <p:cNvCxnSpPr/>
          <p:nvPr/>
        </p:nvCxnSpPr>
        <p:spPr bwMode="auto">
          <a:xfrm>
            <a:off x="249806" y="6271016"/>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标题 2"/>
          <p:cNvSpPr txBox="1">
            <a:spLocks/>
          </p:cNvSpPr>
          <p:nvPr/>
        </p:nvSpPr>
        <p:spPr>
          <a:xfrm>
            <a:off x="419099" y="207129"/>
            <a:ext cx="11455037"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Experimental Setting</a:t>
            </a:r>
          </a:p>
        </p:txBody>
      </p:sp>
    </p:spTree>
    <p:extLst>
      <p:ext uri="{BB962C8B-B14F-4D97-AF65-F5344CB8AC3E}">
        <p14:creationId xmlns:p14="http://schemas.microsoft.com/office/powerpoint/2010/main" val="31454882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9306" y="1572214"/>
            <a:ext cx="4002643" cy="5113066"/>
            <a:chOff x="310906" y="1572214"/>
            <a:chExt cx="4002643" cy="5113066"/>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06" y="1572214"/>
              <a:ext cx="3616402" cy="5113066"/>
            </a:xfrm>
            <a:prstGeom prst="rect">
              <a:avLst/>
            </a:prstGeom>
          </p:spPr>
        </p:pic>
        <p:sp>
          <p:nvSpPr>
            <p:cNvPr id="6" name="Rectangle 5"/>
            <p:cNvSpPr/>
            <p:nvPr/>
          </p:nvSpPr>
          <p:spPr>
            <a:xfrm>
              <a:off x="2000031" y="2460689"/>
              <a:ext cx="2313518" cy="646331"/>
            </a:xfrm>
            <a:prstGeom prst="rect">
              <a:avLst/>
            </a:prstGeom>
          </p:spPr>
          <p:txBody>
            <a:bodyPr wrap="none">
              <a:spAutoFit/>
            </a:bodyPr>
            <a:lstStyle/>
            <a:p>
              <a:pPr algn="ctr"/>
              <a:r>
                <a:rPr lang="en-US" altLang="zh-CN" sz="1800" dirty="0">
                  <a:latin typeface="Times New Roman" panose="02020603050405020304" pitchFamily="18" charset="0"/>
                  <a:cs typeface="Times New Roman" panose="02020603050405020304" pitchFamily="18" charset="0"/>
                </a:rPr>
                <a:t>u</a:t>
              </a:r>
              <a:r>
                <a:rPr lang="en-US" altLang="zh-CN" sz="1800" dirty="0" smtClean="0">
                  <a:latin typeface="Times New Roman" panose="02020603050405020304" pitchFamily="18" charset="0"/>
                  <a:cs typeface="Times New Roman" panose="02020603050405020304" pitchFamily="18" charset="0"/>
                </a:rPr>
                <a:t>p to </a:t>
              </a:r>
              <a:r>
                <a:rPr lang="zh-CN" altLang="en-US" sz="1800" b="1" dirty="0" smtClean="0">
                  <a:solidFill>
                    <a:srgbClr val="C00000"/>
                  </a:solidFill>
                  <a:latin typeface="Times New Roman" panose="02020603050405020304" pitchFamily="18" charset="0"/>
                  <a:cs typeface="Times New Roman" panose="02020603050405020304" pitchFamily="18" charset="0"/>
                </a:rPr>
                <a:t>1</a:t>
              </a:r>
              <a:r>
                <a:rPr lang="zh-CN" altLang="en-US" sz="1800" b="1" dirty="0">
                  <a:solidFill>
                    <a:srgbClr val="C00000"/>
                  </a:solidFill>
                  <a:latin typeface="Times New Roman" panose="02020603050405020304" pitchFamily="18" charset="0"/>
                  <a:cs typeface="Times New Roman" panose="02020603050405020304" pitchFamily="18" charset="0"/>
                </a:rPr>
                <a:t>1.1</a:t>
              </a:r>
              <a:r>
                <a:rPr lang="zh-CN" altLang="en-US" sz="1800" b="1" dirty="0" smtClean="0">
                  <a:solidFill>
                    <a:srgbClr val="C00000"/>
                  </a:solidFill>
                  <a:latin typeface="Times New Roman" panose="02020603050405020304" pitchFamily="18" charset="0"/>
                  <a:cs typeface="Times New Roman" panose="02020603050405020304" pitchFamily="18" charset="0"/>
                </a:rPr>
                <a:t>3</a:t>
              </a:r>
              <a:r>
                <a:rPr lang="en-US" altLang="zh-CN" sz="1800" b="1" dirty="0" smtClean="0">
                  <a:solidFill>
                    <a:srgbClr val="C00000"/>
                  </a:solidFill>
                  <a:latin typeface="Times New Roman" panose="02020603050405020304" pitchFamily="18" charset="0"/>
                  <a:cs typeface="Times New Roman" panose="02020603050405020304" pitchFamily="18" charset="0"/>
                </a:rPr>
                <a:t>X </a:t>
              </a:r>
              <a:r>
                <a:rPr lang="zh-CN" altLang="en-US" sz="1800" dirty="0" smtClean="0">
                  <a:latin typeface="Times New Roman" panose="02020603050405020304" pitchFamily="18" charset="0"/>
                  <a:cs typeface="Times New Roman" panose="02020603050405020304" pitchFamily="18" charset="0"/>
                </a:rPr>
                <a:t>r</a:t>
              </a:r>
              <a:r>
                <a:rPr lang="zh-CN" altLang="en-US" sz="1800" dirty="0">
                  <a:latin typeface="Times New Roman" panose="02020603050405020304" pitchFamily="18" charset="0"/>
                  <a:cs typeface="Times New Roman" panose="02020603050405020304" pitchFamily="18" charset="0"/>
                </a:rPr>
                <a:t>eductio</a:t>
              </a:r>
              <a:r>
                <a:rPr lang="zh-CN" altLang="en-US" sz="1800" dirty="0" smtClean="0">
                  <a:latin typeface="Times New Roman" panose="02020603050405020304" pitchFamily="18" charset="0"/>
                  <a:cs typeface="Times New Roman" panose="02020603050405020304" pitchFamily="18" charset="0"/>
                </a:rPr>
                <a:t>n</a:t>
              </a:r>
              <a:r>
                <a:rPr lang="en-US" altLang="zh-CN" sz="1800" dirty="0" smtClean="0">
                  <a:latin typeface="Times New Roman" panose="02020603050405020304" pitchFamily="18" charset="0"/>
                  <a:cs typeface="Times New Roman" panose="02020603050405020304" pitchFamily="18" charset="0"/>
                </a:rPr>
                <a:t/>
              </a:r>
              <a:br>
                <a:rPr lang="en-US" altLang="zh-CN" sz="1800" dirty="0" smtClean="0">
                  <a:latin typeface="Times New Roman" panose="02020603050405020304" pitchFamily="18" charset="0"/>
                  <a:cs typeface="Times New Roman" panose="02020603050405020304" pitchFamily="18" charset="0"/>
                </a:rPr>
              </a:br>
              <a:r>
                <a:rPr lang="en-US" altLang="zh-CN" sz="1800" dirty="0" smtClean="0">
                  <a:latin typeface="Times New Roman" panose="02020603050405020304" pitchFamily="18" charset="0"/>
                  <a:cs typeface="Times New Roman" panose="02020603050405020304" pitchFamily="18" charset="0"/>
                </a:rPr>
                <a:t>in search time</a:t>
              </a:r>
              <a:endParaRPr lang="zh-CN" altLang="en-US" sz="1800" dirty="0">
                <a:latin typeface="Times New Roman" panose="02020603050405020304" pitchFamily="18" charset="0"/>
                <a:cs typeface="Times New Roman" panose="02020603050405020304" pitchFamily="18" charset="0"/>
              </a:endParaRPr>
            </a:p>
          </p:txBody>
        </p:sp>
        <p:sp>
          <p:nvSpPr>
            <p:cNvPr id="33" name="Rectangle 32"/>
            <p:cNvSpPr/>
            <p:nvPr/>
          </p:nvSpPr>
          <p:spPr>
            <a:xfrm>
              <a:off x="2035585" y="4003847"/>
              <a:ext cx="2210862" cy="646331"/>
            </a:xfrm>
            <a:prstGeom prst="rect">
              <a:avLst/>
            </a:prstGeom>
          </p:spPr>
          <p:txBody>
            <a:bodyPr wrap="none">
              <a:spAutoFit/>
            </a:bodyPr>
            <a:lstStyle/>
            <a:p>
              <a:pPr algn="ctr"/>
              <a:r>
                <a:rPr lang="en-US" altLang="zh-CN" sz="1800" dirty="0">
                  <a:latin typeface="Times New Roman" panose="02020603050405020304" pitchFamily="18" charset="0"/>
                  <a:cs typeface="Times New Roman" panose="02020603050405020304" pitchFamily="18" charset="0"/>
                </a:rPr>
                <a:t>u</a:t>
              </a:r>
              <a:r>
                <a:rPr lang="en-US" altLang="zh-CN" sz="1800" dirty="0" smtClean="0">
                  <a:latin typeface="Times New Roman" panose="02020603050405020304" pitchFamily="18" charset="0"/>
                  <a:cs typeface="Times New Roman" panose="02020603050405020304" pitchFamily="18" charset="0"/>
                </a:rPr>
                <a:t>p to </a:t>
              </a:r>
              <a:r>
                <a:rPr lang="en-US" altLang="zh-CN" sz="1800" b="1" dirty="0" smtClean="0">
                  <a:solidFill>
                    <a:srgbClr val="C00000"/>
                  </a:solidFill>
                  <a:latin typeface="Times New Roman" panose="02020603050405020304" pitchFamily="18" charset="0"/>
                  <a:cs typeface="Times New Roman" panose="02020603050405020304" pitchFamily="18" charset="0"/>
                </a:rPr>
                <a:t>7.81X </a:t>
              </a:r>
              <a:r>
                <a:rPr lang="zh-CN" altLang="en-US" sz="1800" dirty="0" smtClean="0">
                  <a:latin typeface="Times New Roman" panose="02020603050405020304" pitchFamily="18" charset="0"/>
                  <a:cs typeface="Times New Roman" panose="02020603050405020304" pitchFamily="18" charset="0"/>
                </a:rPr>
                <a:t>r</a:t>
              </a:r>
              <a:r>
                <a:rPr lang="zh-CN" altLang="en-US" sz="1800" dirty="0">
                  <a:latin typeface="Times New Roman" panose="02020603050405020304" pitchFamily="18" charset="0"/>
                  <a:cs typeface="Times New Roman" panose="02020603050405020304" pitchFamily="18" charset="0"/>
                </a:rPr>
                <a:t>eductio</a:t>
              </a:r>
              <a:r>
                <a:rPr lang="zh-CN" altLang="en-US" sz="1800" dirty="0" smtClean="0">
                  <a:latin typeface="Times New Roman" panose="02020603050405020304" pitchFamily="18" charset="0"/>
                  <a:cs typeface="Times New Roman" panose="02020603050405020304" pitchFamily="18" charset="0"/>
                </a:rPr>
                <a:t>n</a:t>
              </a:r>
              <a:r>
                <a:rPr lang="en-US" altLang="zh-CN" sz="1800" dirty="0" smtClean="0">
                  <a:latin typeface="Times New Roman" panose="02020603050405020304" pitchFamily="18" charset="0"/>
                  <a:cs typeface="Times New Roman" panose="02020603050405020304" pitchFamily="18" charset="0"/>
                </a:rPr>
                <a:t/>
              </a:r>
              <a:br>
                <a:rPr lang="en-US" altLang="zh-CN" sz="1800" dirty="0" smtClean="0">
                  <a:latin typeface="Times New Roman" panose="02020603050405020304" pitchFamily="18" charset="0"/>
                  <a:cs typeface="Times New Roman" panose="02020603050405020304" pitchFamily="18" charset="0"/>
                </a:rPr>
              </a:br>
              <a:r>
                <a:rPr lang="en-US" altLang="zh-CN" sz="1800" dirty="0" smtClean="0">
                  <a:latin typeface="Times New Roman" panose="02020603050405020304" pitchFamily="18" charset="0"/>
                  <a:cs typeface="Times New Roman" panose="02020603050405020304" pitchFamily="18" charset="0"/>
                </a:rPr>
                <a:t>in inference latency</a:t>
              </a:r>
              <a:endParaRPr lang="zh-CN" altLang="en-US" sz="1800" dirty="0">
                <a:latin typeface="Times New Roman" panose="02020603050405020304" pitchFamily="18" charset="0"/>
                <a:cs typeface="Times New Roman" panose="02020603050405020304" pitchFamily="18" charset="0"/>
              </a:endParaRPr>
            </a:p>
          </p:txBody>
        </p:sp>
        <p:sp>
          <p:nvSpPr>
            <p:cNvPr id="35" name="Rectangle 34"/>
            <p:cNvSpPr/>
            <p:nvPr/>
          </p:nvSpPr>
          <p:spPr>
            <a:xfrm>
              <a:off x="2250086" y="5547005"/>
              <a:ext cx="1742786" cy="646331"/>
            </a:xfrm>
            <a:prstGeom prst="rect">
              <a:avLst/>
            </a:prstGeom>
          </p:spPr>
          <p:txBody>
            <a:bodyPr wrap="none">
              <a:spAutoFit/>
            </a:bodyPr>
            <a:lstStyle/>
            <a:p>
              <a:pPr algn="ctr"/>
              <a:r>
                <a:rPr lang="en-US" altLang="zh-CN" sz="1800" dirty="0" smtClean="0">
                  <a:latin typeface="Times New Roman" panose="02020603050405020304" pitchFamily="18" charset="0"/>
                  <a:cs typeface="Times New Roman" panose="02020603050405020304" pitchFamily="18" charset="0"/>
                </a:rPr>
                <a:t>below </a:t>
              </a:r>
              <a:r>
                <a:rPr lang="en-US" altLang="zh-CN" sz="1800" b="1" dirty="0" smtClean="0">
                  <a:solidFill>
                    <a:srgbClr val="C00000"/>
                  </a:solidFill>
                  <a:latin typeface="Times New Roman" panose="02020603050405020304" pitchFamily="18" charset="0"/>
                  <a:cs typeface="Times New Roman" panose="02020603050405020304" pitchFamily="18" charset="0"/>
                </a:rPr>
                <a:t>0.9%</a:t>
              </a:r>
              <a:r>
                <a:rPr lang="en-US" altLang="zh-CN" sz="1800" dirty="0" smtClean="0">
                  <a:latin typeface="Times New Roman" panose="02020603050405020304" pitchFamily="18" charset="0"/>
                  <a:cs typeface="Times New Roman" panose="02020603050405020304" pitchFamily="18" charset="0"/>
                </a:rPr>
                <a:t> loss</a:t>
              </a:r>
              <a:br>
                <a:rPr lang="en-US" altLang="zh-CN" sz="1800" dirty="0" smtClean="0">
                  <a:latin typeface="Times New Roman" panose="02020603050405020304" pitchFamily="18" charset="0"/>
                  <a:cs typeface="Times New Roman" panose="02020603050405020304" pitchFamily="18" charset="0"/>
                </a:rPr>
              </a:br>
              <a:r>
                <a:rPr lang="en-US" altLang="zh-CN" sz="1800" dirty="0" smtClean="0">
                  <a:latin typeface="Times New Roman" panose="02020603050405020304" pitchFamily="18" charset="0"/>
                  <a:cs typeface="Times New Roman" panose="02020603050405020304" pitchFamily="18" charset="0"/>
                </a:rPr>
                <a:t>in accuracy</a:t>
              </a:r>
            </a:p>
          </p:txBody>
        </p:sp>
      </p:grpSp>
      <p:cxnSp>
        <p:nvCxnSpPr>
          <p:cNvPr id="12" name="Straight Connector 11"/>
          <p:cNvCxnSpPr/>
          <p:nvPr/>
        </p:nvCxnSpPr>
        <p:spPr bwMode="auto">
          <a:xfrm>
            <a:off x="4261483" y="1063256"/>
            <a:ext cx="0" cy="5622024"/>
          </a:xfrm>
          <a:prstGeom prst="line">
            <a:avLst/>
          </a:prstGeom>
          <a:solidFill>
            <a:schemeClr val="accent1"/>
          </a:solidFill>
          <a:ln w="9525" cap="flat" cmpd="sng" algn="ctr">
            <a:solidFill>
              <a:schemeClr val="tx1"/>
            </a:solidFill>
            <a:prstDash val="dashDot"/>
            <a:round/>
            <a:headEnd type="none" w="med" len="med"/>
            <a:tailEnd type="none" w="med" len="med"/>
          </a:ln>
          <a:effectLst/>
        </p:spPr>
      </p:cxnSp>
      <p:cxnSp>
        <p:nvCxnSpPr>
          <p:cNvPr id="66" name="Straight Connector 65"/>
          <p:cNvCxnSpPr/>
          <p:nvPr/>
        </p:nvCxnSpPr>
        <p:spPr bwMode="auto">
          <a:xfrm>
            <a:off x="8507415" y="1063256"/>
            <a:ext cx="0" cy="5622024"/>
          </a:xfrm>
          <a:prstGeom prst="line">
            <a:avLst/>
          </a:prstGeom>
          <a:solidFill>
            <a:schemeClr val="accent1"/>
          </a:solidFill>
          <a:ln w="9525" cap="flat" cmpd="sng" algn="ctr">
            <a:solidFill>
              <a:schemeClr val="tx1"/>
            </a:solidFill>
            <a:prstDash val="dashDot"/>
            <a:round/>
            <a:headEnd type="none" w="med" len="med"/>
            <a:tailEnd type="none" w="med" len="med"/>
          </a:ln>
          <a:effectLst/>
        </p:spPr>
      </p:cxnSp>
      <p:sp>
        <p:nvSpPr>
          <p:cNvPr id="67" name="Rectangle 66"/>
          <p:cNvSpPr/>
          <p:nvPr/>
        </p:nvSpPr>
        <p:spPr>
          <a:xfrm>
            <a:off x="575331" y="1030458"/>
            <a:ext cx="3113032" cy="369332"/>
          </a:xfrm>
          <a:prstGeom prst="rect">
            <a:avLst/>
          </a:prstGeom>
        </p:spPr>
        <p:txBody>
          <a:bodyPr wrap="none">
            <a:spAutoFit/>
          </a:bodyPr>
          <a:lstStyle/>
          <a:p>
            <a:r>
              <a:rPr lang="en-US" altLang="zh-CN" sz="1800" b="1" dirty="0" smtClean="0">
                <a:latin typeface="Times New Roman" panose="02020603050405020304" pitchFamily="18" charset="0"/>
                <a:cs typeface="Times New Roman" panose="02020603050405020304" pitchFamily="18" charset="0"/>
              </a:rPr>
              <a:t>Different Hardware </a:t>
            </a:r>
            <a:r>
              <a:rPr lang="en-US" altLang="zh-CN" sz="1800" b="1" dirty="0" smtClean="0">
                <a:latin typeface="Times New Roman" panose="02020603050405020304" pitchFamily="18" charset="0"/>
                <a:cs typeface="Times New Roman" panose="02020603050405020304" pitchFamily="18" charset="0"/>
              </a:rPr>
              <a:t>(MNIST)</a:t>
            </a:r>
            <a:endParaRPr lang="zh-CN" altLang="en-US" sz="1800" b="1" dirty="0">
              <a:latin typeface="Times New Roman" panose="02020603050405020304" pitchFamily="18" charset="0"/>
              <a:cs typeface="Times New Roman" panose="02020603050405020304" pitchFamily="18" charset="0"/>
            </a:endParaRPr>
          </a:p>
        </p:txBody>
      </p:sp>
      <p:sp>
        <p:nvSpPr>
          <p:cNvPr id="68" name="Rectangle 67"/>
          <p:cNvSpPr/>
          <p:nvPr/>
        </p:nvSpPr>
        <p:spPr>
          <a:xfrm>
            <a:off x="5017270" y="1030458"/>
            <a:ext cx="2796599" cy="369332"/>
          </a:xfrm>
          <a:prstGeom prst="rect">
            <a:avLst/>
          </a:prstGeom>
        </p:spPr>
        <p:txBody>
          <a:bodyPr wrap="none">
            <a:spAutoFit/>
          </a:bodyPr>
          <a:lstStyle/>
          <a:p>
            <a:pPr algn="ctr"/>
            <a:r>
              <a:rPr lang="en-US" altLang="zh-CN" sz="1800" b="1" dirty="0" smtClean="0">
                <a:latin typeface="Times New Roman" panose="02020603050405020304" pitchFamily="18" charset="0"/>
                <a:cs typeface="Times New Roman" panose="02020603050405020304" pitchFamily="18" charset="0"/>
              </a:rPr>
              <a:t>Different Datasets (7Z020)</a:t>
            </a:r>
            <a:endParaRPr lang="zh-CN" altLang="en-US" sz="1800" b="1" dirty="0">
              <a:latin typeface="Times New Roman" panose="02020603050405020304" pitchFamily="18" charset="0"/>
              <a:cs typeface="Times New Roman" panose="02020603050405020304" pitchFamily="18" charset="0"/>
            </a:endParaRPr>
          </a:p>
        </p:txBody>
      </p:sp>
      <p:sp>
        <p:nvSpPr>
          <p:cNvPr id="72" name="Rectangle 71"/>
          <p:cNvSpPr/>
          <p:nvPr/>
        </p:nvSpPr>
        <p:spPr>
          <a:xfrm>
            <a:off x="8819628" y="1034014"/>
            <a:ext cx="3042436" cy="646331"/>
          </a:xfrm>
          <a:prstGeom prst="rect">
            <a:avLst/>
          </a:prstGeom>
        </p:spPr>
        <p:txBody>
          <a:bodyPr wrap="none">
            <a:spAutoFit/>
          </a:bodyPr>
          <a:lstStyle/>
          <a:p>
            <a:pPr algn="ctr"/>
            <a:r>
              <a:rPr lang="en-US" altLang="zh-CN" sz="1800" b="1" dirty="0" smtClean="0">
                <a:latin typeface="Times New Roman" panose="02020603050405020304" pitchFamily="18" charset="0"/>
                <a:cs typeface="Times New Roman" panose="02020603050405020304" pitchFamily="18" charset="0"/>
              </a:rPr>
              <a:t>Compare to HW-Aware NAS</a:t>
            </a:r>
          </a:p>
          <a:p>
            <a:pPr algn="ctr"/>
            <a:r>
              <a:rPr lang="en-US" altLang="zh-CN" sz="1800" b="1" dirty="0" smtClean="0">
                <a:latin typeface="Times New Roman" panose="02020603050405020304" pitchFamily="18" charset="0"/>
                <a:cs typeface="Times New Roman" panose="02020603050405020304" pitchFamily="18" charset="0"/>
              </a:rPr>
              <a:t>(CIFAR-10 + 7Z020)</a:t>
            </a:r>
            <a:endParaRPr lang="zh-CN" altLang="en-US" sz="1800" b="1" dirty="0">
              <a:latin typeface="Times New Roman" panose="02020603050405020304" pitchFamily="18" charset="0"/>
              <a:cs typeface="Times New Roman" panose="02020603050405020304" pitchFamily="18" charset="0"/>
            </a:endParaRPr>
          </a:p>
        </p:txBody>
      </p:sp>
      <p:grpSp>
        <p:nvGrpSpPr>
          <p:cNvPr id="7" name="Group 6"/>
          <p:cNvGrpSpPr/>
          <p:nvPr/>
        </p:nvGrpSpPr>
        <p:grpSpPr>
          <a:xfrm>
            <a:off x="8587748" y="1984698"/>
            <a:ext cx="3456146" cy="4208638"/>
            <a:chOff x="8604374" y="1821659"/>
            <a:chExt cx="3456146" cy="420863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4374" y="1821659"/>
              <a:ext cx="3456146" cy="2182188"/>
            </a:xfrm>
            <a:prstGeom prst="rect">
              <a:avLst/>
            </a:prstGeom>
          </p:spPr>
        </p:pic>
        <p:sp>
          <p:nvSpPr>
            <p:cNvPr id="73" name="Rectangle 72"/>
            <p:cNvSpPr/>
            <p:nvPr/>
          </p:nvSpPr>
          <p:spPr>
            <a:xfrm>
              <a:off x="8924796" y="4552969"/>
              <a:ext cx="2832100" cy="1477328"/>
            </a:xfrm>
            <a:prstGeom prst="rect">
              <a:avLst/>
            </a:prstGeom>
          </p:spPr>
          <p:txBody>
            <a:bodyPr wrap="square">
              <a:spAutoFit/>
            </a:bodyPr>
            <a:lstStyle/>
            <a:p>
              <a:pPr algn="ctr"/>
              <a:r>
                <a:rPr lang="en-US" altLang="zh-CN" sz="1800" dirty="0" smtClean="0">
                  <a:latin typeface="Times New Roman" panose="02020603050405020304" pitchFamily="18" charset="0"/>
                  <a:cs typeface="Times New Roman" panose="02020603050405020304" pitchFamily="18" charset="0"/>
                </a:rPr>
                <a:t>FNAS can significantly </a:t>
              </a:r>
              <a:br>
                <a:rPr lang="en-US" altLang="zh-CN" sz="1800" dirty="0" smtClean="0">
                  <a:latin typeface="Times New Roman" panose="02020603050405020304" pitchFamily="18" charset="0"/>
                  <a:cs typeface="Times New Roman" panose="02020603050405020304" pitchFamily="18" charset="0"/>
                </a:rPr>
              </a:br>
              <a:r>
                <a:rPr lang="en-US" altLang="zh-CN" sz="1800" b="1" dirty="0" smtClean="0">
                  <a:solidFill>
                    <a:srgbClr val="C00000"/>
                  </a:solidFill>
                  <a:latin typeface="Times New Roman" panose="02020603050405020304" pitchFamily="18" charset="0"/>
                  <a:cs typeface="Times New Roman" panose="02020603050405020304" pitchFamily="18" charset="0"/>
                </a:rPr>
                <a:t>push forward</a:t>
              </a:r>
              <a:r>
                <a:rPr lang="en-US" altLang="zh-CN" sz="1800" dirty="0" smtClean="0">
                  <a:latin typeface="Times New Roman" panose="02020603050405020304" pitchFamily="18" charset="0"/>
                  <a:cs typeface="Times New Roman" panose="02020603050405020304" pitchFamily="18" charset="0"/>
                </a:rPr>
                <a:t/>
              </a:r>
              <a:br>
                <a:rPr lang="en-US" altLang="zh-CN" sz="1800" dirty="0" smtClean="0">
                  <a:latin typeface="Times New Roman" panose="02020603050405020304" pitchFamily="18" charset="0"/>
                  <a:cs typeface="Times New Roman" panose="02020603050405020304" pitchFamily="18" charset="0"/>
                </a:rPr>
              </a:br>
              <a:r>
                <a:rPr lang="en-US" altLang="zh-CN" sz="1800" dirty="0" smtClean="0">
                  <a:latin typeface="Times New Roman" panose="02020603050405020304" pitchFamily="18" charset="0"/>
                  <a:cs typeface="Times New Roman" panose="02020603050405020304" pitchFamily="18" charset="0"/>
                </a:rPr>
                <a:t>the Pareto frontiers between </a:t>
              </a:r>
              <a:r>
                <a:rPr lang="en-US" altLang="zh-CN" sz="1800" b="1" dirty="0" smtClean="0">
                  <a:solidFill>
                    <a:srgbClr val="C00000"/>
                  </a:solidFill>
                  <a:latin typeface="Times New Roman" panose="02020603050405020304" pitchFamily="18" charset="0"/>
                  <a:cs typeface="Times New Roman" panose="02020603050405020304" pitchFamily="18" charset="0"/>
                </a:rPr>
                <a:t>accuracy and efficiency</a:t>
              </a:r>
              <a:br>
                <a:rPr lang="en-US" altLang="zh-CN" sz="1800" b="1" dirty="0" smtClean="0">
                  <a:solidFill>
                    <a:srgbClr val="C00000"/>
                  </a:solidFill>
                  <a:latin typeface="Times New Roman" panose="02020603050405020304" pitchFamily="18" charset="0"/>
                  <a:cs typeface="Times New Roman" panose="02020603050405020304" pitchFamily="18" charset="0"/>
                </a:rPr>
              </a:br>
              <a:r>
                <a:rPr lang="en-US" altLang="zh-CN" sz="1800" dirty="0" smtClean="0">
                  <a:latin typeface="Times New Roman" panose="02020603050405020304" pitchFamily="18" charset="0"/>
                  <a:cs typeface="Times New Roman" panose="02020603050405020304" pitchFamily="18" charset="0"/>
                </a:rPr>
                <a:t>tradeoff</a:t>
              </a:r>
            </a:p>
          </p:txBody>
        </p:sp>
      </p:grpSp>
      <p:grpSp>
        <p:nvGrpSpPr>
          <p:cNvPr id="4" name="组合 3"/>
          <p:cNvGrpSpPr/>
          <p:nvPr/>
        </p:nvGrpSpPr>
        <p:grpSpPr>
          <a:xfrm>
            <a:off x="4382678" y="1691831"/>
            <a:ext cx="4186977" cy="4638672"/>
            <a:chOff x="4382678" y="1691831"/>
            <a:chExt cx="4186977" cy="4638672"/>
          </a:xfrm>
        </p:grpSpPr>
        <p:grpSp>
          <p:nvGrpSpPr>
            <p:cNvPr id="28" name="Group 27"/>
            <p:cNvGrpSpPr/>
            <p:nvPr/>
          </p:nvGrpSpPr>
          <p:grpSpPr>
            <a:xfrm>
              <a:off x="4404056" y="1691831"/>
              <a:ext cx="4165599" cy="4638672"/>
              <a:chOff x="4505656" y="1691831"/>
              <a:chExt cx="4165599" cy="4638672"/>
            </a:xfrm>
          </p:grpSpPr>
          <p:grpSp>
            <p:nvGrpSpPr>
              <p:cNvPr id="20" name="Group 19"/>
              <p:cNvGrpSpPr/>
              <p:nvPr/>
            </p:nvGrpSpPr>
            <p:grpSpPr>
              <a:xfrm>
                <a:off x="4505656" y="1691831"/>
                <a:ext cx="4165599" cy="4638672"/>
                <a:chOff x="4505656" y="1787528"/>
                <a:chExt cx="4165599" cy="4638672"/>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656" y="1787528"/>
                  <a:ext cx="4023027" cy="4638672"/>
                </a:xfrm>
                <a:prstGeom prst="rect">
                  <a:avLst/>
                </a:prstGeom>
              </p:spPr>
            </p:pic>
            <p:sp>
              <p:nvSpPr>
                <p:cNvPr id="69" name="Rectangle 68"/>
                <p:cNvSpPr/>
                <p:nvPr/>
              </p:nvSpPr>
              <p:spPr>
                <a:xfrm>
                  <a:off x="6727143" y="3453213"/>
                  <a:ext cx="1569660" cy="646331"/>
                </a:xfrm>
                <a:prstGeom prst="rect">
                  <a:avLst/>
                </a:prstGeom>
              </p:spPr>
              <p:txBody>
                <a:bodyPr wrap="none">
                  <a:spAutoFit/>
                </a:bodyPr>
                <a:lstStyle/>
                <a:p>
                  <a:pPr algn="ctr"/>
                  <a:r>
                    <a:rPr lang="en-US" altLang="zh-CN" sz="1800" dirty="0" smtClean="0">
                      <a:latin typeface="Times New Roman" panose="02020603050405020304" pitchFamily="18" charset="0"/>
                      <a:cs typeface="Times New Roman" panose="02020603050405020304" pitchFamily="18" charset="0"/>
                    </a:rPr>
                    <a:t>below </a:t>
                  </a:r>
                  <a:r>
                    <a:rPr lang="en-US" altLang="zh-CN" sz="1800" b="1" dirty="0">
                      <a:solidFill>
                        <a:srgbClr val="C00000"/>
                      </a:solidFill>
                      <a:latin typeface="Times New Roman" panose="02020603050405020304" pitchFamily="18" charset="0"/>
                      <a:cs typeface="Times New Roman" panose="02020603050405020304" pitchFamily="18" charset="0"/>
                    </a:rPr>
                    <a:t>1</a:t>
                  </a:r>
                  <a:r>
                    <a:rPr lang="en-US" altLang="zh-CN" sz="1800" b="1" dirty="0" smtClean="0">
                      <a:solidFill>
                        <a:srgbClr val="C00000"/>
                      </a:solidFill>
                      <a:latin typeface="Times New Roman" panose="02020603050405020304" pitchFamily="18" charset="0"/>
                      <a:cs typeface="Times New Roman" panose="02020603050405020304" pitchFamily="18" charset="0"/>
                    </a:rPr>
                    <a:t>%</a:t>
                  </a:r>
                  <a:r>
                    <a:rPr lang="en-US" altLang="zh-CN" sz="1800" dirty="0" smtClean="0">
                      <a:latin typeface="Times New Roman" panose="02020603050405020304" pitchFamily="18" charset="0"/>
                      <a:cs typeface="Times New Roman" panose="02020603050405020304" pitchFamily="18" charset="0"/>
                    </a:rPr>
                    <a:t> loss</a:t>
                  </a:r>
                  <a:br>
                    <a:rPr lang="en-US" altLang="zh-CN" sz="1800" dirty="0" smtClean="0">
                      <a:latin typeface="Times New Roman" panose="02020603050405020304" pitchFamily="18" charset="0"/>
                      <a:cs typeface="Times New Roman" panose="02020603050405020304" pitchFamily="18" charset="0"/>
                    </a:rPr>
                  </a:br>
                  <a:r>
                    <a:rPr lang="en-US" altLang="zh-CN" sz="1800" dirty="0" smtClean="0">
                      <a:latin typeface="Times New Roman" panose="02020603050405020304" pitchFamily="18" charset="0"/>
                      <a:cs typeface="Times New Roman" panose="02020603050405020304" pitchFamily="18" charset="0"/>
                    </a:rPr>
                    <a:t>in accuracy</a:t>
                  </a:r>
                </a:p>
              </p:txBody>
            </p:sp>
            <p:sp>
              <p:nvSpPr>
                <p:cNvPr id="70" name="Rectangle 69"/>
                <p:cNvSpPr/>
                <p:nvPr/>
              </p:nvSpPr>
              <p:spPr>
                <a:xfrm>
                  <a:off x="6641893" y="5319536"/>
                  <a:ext cx="2029362" cy="646331"/>
                </a:xfrm>
                <a:prstGeom prst="rect">
                  <a:avLst/>
                </a:prstGeom>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up to </a:t>
                  </a:r>
                  <a:r>
                    <a:rPr lang="en-US" altLang="zh-CN" sz="1800" b="1" dirty="0" smtClean="0">
                      <a:solidFill>
                        <a:srgbClr val="C00000"/>
                      </a:solidFill>
                      <a:latin typeface="Times New Roman" panose="02020603050405020304" pitchFamily="18" charset="0"/>
                      <a:cs typeface="Times New Roman" panose="02020603050405020304" pitchFamily="18" charset="0"/>
                    </a:rPr>
                    <a:t>10X </a:t>
                  </a:r>
                  <a:r>
                    <a:rPr lang="zh-CN" altLang="en-US" sz="1800" dirty="0">
                      <a:latin typeface="Times New Roman" panose="02020603050405020304" pitchFamily="18" charset="0"/>
                      <a:cs typeface="Times New Roman" panose="02020603050405020304" pitchFamily="18" charset="0"/>
                    </a:rPr>
                    <a:t>reduction</a:t>
                  </a:r>
                  <a:r>
                    <a:rPr lang="en-US" altLang="zh-CN" sz="1800" dirty="0">
                      <a:latin typeface="Times New Roman" panose="02020603050405020304" pitchFamily="18" charset="0"/>
                      <a:cs typeface="Times New Roman" panose="02020603050405020304" pitchFamily="18" charset="0"/>
                    </a:rPr>
                    <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in inference latency</a:t>
                  </a:r>
                  <a:endParaRPr lang="zh-CN" altLang="en-US" sz="1800" dirty="0">
                    <a:latin typeface="Times New Roman" panose="02020603050405020304" pitchFamily="18" charset="0"/>
                    <a:cs typeface="Times New Roman" panose="02020603050405020304" pitchFamily="18" charset="0"/>
                  </a:endParaRPr>
                </a:p>
              </p:txBody>
            </p:sp>
          </p:grpSp>
          <p:sp>
            <p:nvSpPr>
              <p:cNvPr id="71" name="Rectangle 70"/>
              <p:cNvSpPr/>
              <p:nvPr/>
            </p:nvSpPr>
            <p:spPr>
              <a:xfrm>
                <a:off x="6788044" y="2202829"/>
                <a:ext cx="1563248" cy="369332"/>
              </a:xfrm>
              <a:prstGeom prst="rect">
                <a:avLst/>
              </a:prstGeom>
            </p:spPr>
            <p:txBody>
              <a:bodyPr wrap="none">
                <a:spAutoFit/>
              </a:bodyPr>
              <a:lstStyle/>
              <a:p>
                <a:pPr algn="ctr"/>
                <a:r>
                  <a:rPr lang="en-US" altLang="zh-CN" sz="1800" dirty="0" smtClean="0">
                    <a:latin typeface="Times New Roman" panose="02020603050405020304" pitchFamily="18" charset="0"/>
                    <a:cs typeface="Times New Roman" panose="02020603050405020304" pitchFamily="18" charset="0"/>
                  </a:rPr>
                  <a:t>Baseline: NAS</a:t>
                </a:r>
              </a:p>
            </p:txBody>
          </p:sp>
        </p:grpSp>
        <p:sp>
          <p:nvSpPr>
            <p:cNvPr id="2" name="文本框 1"/>
            <p:cNvSpPr txBox="1"/>
            <p:nvPr/>
          </p:nvSpPr>
          <p:spPr>
            <a:xfrm>
              <a:off x="4382678" y="2470570"/>
              <a:ext cx="550151" cy="276999"/>
            </a:xfrm>
            <a:prstGeom prst="rect">
              <a:avLst/>
            </a:prstGeom>
            <a:solidFill>
              <a:schemeClr val="bg1"/>
            </a:solidFill>
          </p:spPr>
          <p:txBody>
            <a:bodyPr wrap="square" rtlCol="0">
              <a:spAutoFit/>
            </a:bodyPr>
            <a:lstStyle/>
            <a:p>
              <a:r>
                <a:rPr lang="en-US" altLang="zh-CN" sz="1200" dirty="0" smtClean="0"/>
                <a:t>loose</a:t>
              </a:r>
              <a:endParaRPr lang="zh-CN" altLang="en-US" sz="1200" dirty="0"/>
            </a:p>
          </p:txBody>
        </p:sp>
      </p:grpSp>
      <p:sp>
        <p:nvSpPr>
          <p:cNvPr id="24" name="标题 2"/>
          <p:cNvSpPr txBox="1">
            <a:spLocks/>
          </p:cNvSpPr>
          <p:nvPr/>
        </p:nvSpPr>
        <p:spPr>
          <a:xfrm>
            <a:off x="419099" y="162159"/>
            <a:ext cx="11455037"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Experimental Results</a:t>
            </a:r>
          </a:p>
        </p:txBody>
      </p:sp>
    </p:spTree>
    <p:extLst>
      <p:ext uri="{BB962C8B-B14F-4D97-AF65-F5344CB8AC3E}">
        <p14:creationId xmlns:p14="http://schemas.microsoft.com/office/powerpoint/2010/main" val="412743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57</a:t>
            </a:fld>
            <a:endParaRPr lang="en-US" dirty="0"/>
          </a:p>
        </p:txBody>
      </p:sp>
      <p:sp>
        <p:nvSpPr>
          <p:cNvPr id="7" name="标题 2"/>
          <p:cNvSpPr txBox="1">
            <a:spLocks/>
          </p:cNvSpPr>
          <p:nvPr/>
        </p:nvSpPr>
        <p:spPr>
          <a:xfrm>
            <a:off x="419099" y="207129"/>
            <a:ext cx="11455037"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Experimental </a:t>
            </a:r>
            <a:r>
              <a:rPr lang="en-US" altLang="zh-CN" sz="3200" dirty="0" smtClean="0"/>
              <a:t>Results: Importance of Co-Exploration</a:t>
            </a:r>
            <a:endParaRPr lang="en-US" altLang="zh-CN" sz="3200" dirty="0"/>
          </a:p>
        </p:txBody>
      </p:sp>
      <p:pic>
        <p:nvPicPr>
          <p:cNvPr id="11" name="图片 10"/>
          <p:cNvPicPr>
            <a:picLocks noChangeAspect="1"/>
          </p:cNvPicPr>
          <p:nvPr/>
        </p:nvPicPr>
        <p:blipFill>
          <a:blip r:embed="rId2"/>
          <a:stretch>
            <a:fillRect/>
          </a:stretch>
        </p:blipFill>
        <p:spPr>
          <a:xfrm>
            <a:off x="2292612" y="1622651"/>
            <a:ext cx="6516053" cy="3156364"/>
          </a:xfrm>
          <a:prstGeom prst="rect">
            <a:avLst/>
          </a:prstGeom>
        </p:spPr>
      </p:pic>
      <p:grpSp>
        <p:nvGrpSpPr>
          <p:cNvPr id="2" name="组合 1"/>
          <p:cNvGrpSpPr/>
          <p:nvPr/>
        </p:nvGrpSpPr>
        <p:grpSpPr>
          <a:xfrm>
            <a:off x="6206386" y="905659"/>
            <a:ext cx="4590759" cy="3350841"/>
            <a:chOff x="6206386" y="905659"/>
            <a:chExt cx="4590759" cy="3350841"/>
          </a:xfrm>
        </p:grpSpPr>
        <p:sp>
          <p:nvSpPr>
            <p:cNvPr id="12" name="矩形 11"/>
            <p:cNvSpPr/>
            <p:nvPr/>
          </p:nvSpPr>
          <p:spPr>
            <a:xfrm>
              <a:off x="6698724" y="1872529"/>
              <a:ext cx="81643" cy="2383971"/>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206386" y="905659"/>
              <a:ext cx="1066318" cy="966870"/>
              <a:chOff x="4433448" y="900030"/>
              <a:chExt cx="1066318" cy="966870"/>
            </a:xfrm>
          </p:grpSpPr>
          <p:sp>
            <p:nvSpPr>
              <p:cNvPr id="13" name="文本框 12"/>
              <p:cNvSpPr txBox="1"/>
              <p:nvPr/>
            </p:nvSpPr>
            <p:spPr>
              <a:xfrm>
                <a:off x="4433448" y="900030"/>
                <a:ext cx="1066318" cy="523220"/>
              </a:xfrm>
              <a:prstGeom prst="rect">
                <a:avLst/>
              </a:prstGeom>
              <a:noFill/>
            </p:spPr>
            <p:txBody>
              <a:bodyPr wrap="none" rtlCol="0">
                <a:spAutoFit/>
              </a:bodyPr>
              <a:lstStyle/>
              <a:p>
                <a:pPr algn="ctr"/>
                <a:r>
                  <a:rPr lang="en-US" altLang="zh-CN" sz="1400" dirty="0" smtClean="0">
                    <a:solidFill>
                      <a:srgbClr val="C00000"/>
                    </a:solidFill>
                  </a:rPr>
                  <a:t>Model Size</a:t>
                </a:r>
              </a:p>
              <a:p>
                <a:pPr algn="ctr"/>
                <a:r>
                  <a:rPr lang="en-US" altLang="zh-CN" sz="1400" dirty="0" smtClean="0">
                    <a:solidFill>
                      <a:srgbClr val="C00000"/>
                    </a:solidFill>
                  </a:rPr>
                  <a:t>149k ~ 150k</a:t>
                </a:r>
                <a:endParaRPr lang="zh-CN" altLang="en-US" sz="1400" dirty="0">
                  <a:solidFill>
                    <a:srgbClr val="C00000"/>
                  </a:solidFill>
                </a:endParaRPr>
              </a:p>
            </p:txBody>
          </p:sp>
          <p:cxnSp>
            <p:nvCxnSpPr>
              <p:cNvPr id="16" name="直接箭头连接符 15"/>
              <p:cNvCxnSpPr/>
              <p:nvPr/>
            </p:nvCxnSpPr>
            <p:spPr>
              <a:xfrm flipH="1" flipV="1">
                <a:off x="4966607" y="1434184"/>
                <a:ext cx="1" cy="43271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4" name="组合 23"/>
            <p:cNvGrpSpPr/>
            <p:nvPr/>
          </p:nvGrpSpPr>
          <p:grpSpPr>
            <a:xfrm>
              <a:off x="6780367" y="2808347"/>
              <a:ext cx="4016778" cy="523220"/>
              <a:chOff x="5007429" y="2802718"/>
              <a:chExt cx="4016778" cy="523220"/>
            </a:xfrm>
          </p:grpSpPr>
          <p:cxnSp>
            <p:nvCxnSpPr>
              <p:cNvPr id="19" name="直接箭头连接符 18"/>
              <p:cNvCxnSpPr/>
              <p:nvPr/>
            </p:nvCxnSpPr>
            <p:spPr>
              <a:xfrm flipV="1">
                <a:off x="5007429" y="3064327"/>
                <a:ext cx="2345871" cy="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7353300" y="2802718"/>
                <a:ext cx="1670907" cy="523220"/>
              </a:xfrm>
              <a:prstGeom prst="rect">
                <a:avLst/>
              </a:prstGeom>
              <a:noFill/>
            </p:spPr>
            <p:txBody>
              <a:bodyPr wrap="none" rtlCol="0">
                <a:spAutoFit/>
              </a:bodyPr>
              <a:lstStyle/>
              <a:p>
                <a:pPr algn="ctr"/>
                <a:r>
                  <a:rPr lang="en-US" altLang="zh-CN" sz="1400" dirty="0" smtClean="0">
                    <a:solidFill>
                      <a:srgbClr val="C00000"/>
                    </a:solidFill>
                  </a:rPr>
                  <a:t>Hardware Efficiency</a:t>
                </a:r>
              </a:p>
              <a:p>
                <a:pPr algn="ctr"/>
                <a:r>
                  <a:rPr lang="en-US" altLang="zh-CN" sz="1400" dirty="0" smtClean="0">
                    <a:solidFill>
                      <a:srgbClr val="C00000"/>
                    </a:solidFill>
                  </a:rPr>
                  <a:t>7.02% ~ 98.53%</a:t>
                </a:r>
                <a:endParaRPr lang="zh-CN" altLang="en-US" sz="1400" dirty="0">
                  <a:solidFill>
                    <a:srgbClr val="C00000"/>
                  </a:solidFill>
                </a:endParaRPr>
              </a:p>
            </p:txBody>
          </p:sp>
        </p:grpSp>
      </p:grpSp>
      <p:sp>
        <p:nvSpPr>
          <p:cNvPr id="25" name="Rectangle 72"/>
          <p:cNvSpPr/>
          <p:nvPr/>
        </p:nvSpPr>
        <p:spPr>
          <a:xfrm>
            <a:off x="1214502" y="5109258"/>
            <a:ext cx="8022771" cy="1338828"/>
          </a:xfrm>
          <a:prstGeom prst="rect">
            <a:avLst/>
          </a:prstGeom>
        </p:spPr>
        <p:txBody>
          <a:bodyPr wrap="square">
            <a:spAutoFit/>
          </a:bodyPr>
          <a:lstStyle/>
          <a:p>
            <a:pPr algn="just">
              <a:lnSpc>
                <a:spcPct val="150000"/>
              </a:lnSpc>
            </a:pPr>
            <a:r>
              <a:rPr lang="en-US" altLang="zh-CN" sz="1800" b="1" dirty="0" smtClean="0">
                <a:latin typeface="Times New Roman" panose="02020603050405020304" pitchFamily="18" charset="0"/>
                <a:cs typeface="Times New Roman" panose="02020603050405020304" pitchFamily="18" charset="0"/>
              </a:rPr>
              <a:t>In the design space:</a:t>
            </a:r>
          </a:p>
          <a:p>
            <a:pPr algn="just">
              <a:lnSpc>
                <a:spcPct val="150000"/>
              </a:lnSpc>
            </a:pPr>
            <a:r>
              <a:rPr lang="en-US" altLang="zh-CN" sz="1800" dirty="0" smtClean="0">
                <a:latin typeface="Times New Roman" panose="02020603050405020304" pitchFamily="18" charset="0"/>
                <a:cs typeface="Times New Roman" panose="02020603050405020304" pitchFamily="18" charset="0"/>
              </a:rPr>
              <a:t>Models with similar model sizes may have distinct hardware efficiency</a:t>
            </a:r>
          </a:p>
          <a:p>
            <a:pPr algn="just">
              <a:lnSpc>
                <a:spcPct val="150000"/>
              </a:lnSpc>
            </a:pPr>
            <a:r>
              <a:rPr lang="en-US" altLang="zh-CN" sz="1800" b="1" dirty="0" smtClean="0">
                <a:latin typeface="Times New Roman" panose="02020603050405020304" pitchFamily="18" charset="0"/>
                <a:cs typeface="Times New Roman" panose="02020603050405020304" pitchFamily="18" charset="0"/>
              </a:rPr>
              <a:t>=&gt;</a:t>
            </a:r>
            <a:r>
              <a:rPr lang="en-US" altLang="zh-CN" sz="1800" dirty="0" smtClean="0">
                <a:latin typeface="Times New Roman" panose="02020603050405020304" pitchFamily="18" charset="0"/>
                <a:cs typeface="Times New Roman" panose="02020603050405020304" pitchFamily="18" charset="0"/>
              </a:rPr>
              <a:t> </a:t>
            </a:r>
            <a:r>
              <a:rPr lang="en-US" altLang="zh-CN" sz="1800" b="1" dirty="0" smtClean="0">
                <a:solidFill>
                  <a:srgbClr val="C00000"/>
                </a:solidFill>
                <a:latin typeface="Times New Roman" panose="02020603050405020304" pitchFamily="18" charset="0"/>
                <a:cs typeface="Times New Roman" panose="02020603050405020304" pitchFamily="18" charset="0"/>
              </a:rPr>
              <a:t>Cannot</a:t>
            </a:r>
            <a:r>
              <a:rPr lang="en-US" altLang="zh-CN" sz="1800" dirty="0" smtClean="0">
                <a:solidFill>
                  <a:srgbClr val="C00000"/>
                </a:solidFill>
                <a:latin typeface="Times New Roman" panose="02020603050405020304" pitchFamily="18" charset="0"/>
                <a:cs typeface="Times New Roman" panose="02020603050405020304" pitchFamily="18" charset="0"/>
              </a:rPr>
              <a:t> </a:t>
            </a:r>
            <a:r>
              <a:rPr lang="en-US" altLang="zh-CN" sz="1800" b="1" dirty="0" smtClean="0">
                <a:solidFill>
                  <a:srgbClr val="C00000"/>
                </a:solidFill>
                <a:latin typeface="Times New Roman" panose="02020603050405020304" pitchFamily="18" charset="0"/>
                <a:cs typeface="Times New Roman" panose="02020603050405020304" pitchFamily="18" charset="0"/>
              </a:rPr>
              <a:t>restrict model size </a:t>
            </a:r>
            <a:r>
              <a:rPr lang="en-US" altLang="zh-CN" sz="1800" dirty="0" smtClean="0">
                <a:latin typeface="Times New Roman" panose="02020603050405020304" pitchFamily="18" charset="0"/>
                <a:cs typeface="Times New Roman" panose="02020603050405020304" pitchFamily="18" charset="0"/>
              </a:rPr>
              <a:t>to guarantee </a:t>
            </a:r>
            <a:r>
              <a:rPr lang="en-US" altLang="zh-CN" sz="1800" b="1" dirty="0" smtClean="0">
                <a:solidFill>
                  <a:srgbClr val="C00000"/>
                </a:solidFill>
                <a:latin typeface="Times New Roman" panose="02020603050405020304" pitchFamily="18" charset="0"/>
                <a:cs typeface="Times New Roman" panose="02020603050405020304" pitchFamily="18" charset="0"/>
              </a:rPr>
              <a:t>hardware efficiency</a:t>
            </a:r>
          </a:p>
        </p:txBody>
      </p:sp>
    </p:spTree>
    <p:extLst>
      <p:ext uri="{BB962C8B-B14F-4D97-AF65-F5344CB8AC3E}">
        <p14:creationId xmlns:p14="http://schemas.microsoft.com/office/powerpoint/2010/main" val="378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58</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58</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862076" y="918529"/>
            <a:ext cx="10816372" cy="38779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smtClean="0"/>
              <a:t>Introduction</a:t>
            </a:r>
            <a:endParaRPr lang="en-US" altLang="zh-CN" sz="2000" dirty="0"/>
          </a:p>
          <a:p>
            <a:pPr marL="342900" indent="-342900">
              <a:lnSpc>
                <a:spcPct val="150000"/>
              </a:lnSpc>
              <a:buFont typeface="Arial" panose="020B0604020202020204" pitchFamily="34" charset="0"/>
              <a:buChar char="•"/>
            </a:pPr>
            <a:r>
              <a:rPr lang="en-US" altLang="zh-CN" sz="2400" b="1" dirty="0"/>
              <a:t>XFER: Achieving Super-Linear Speedup across </a:t>
            </a:r>
            <a:r>
              <a:rPr lang="en-US" altLang="zh-CN" sz="2400" b="1" dirty="0" smtClean="0"/>
              <a:t>Multi-FPGA</a:t>
            </a:r>
          </a:p>
          <a:p>
            <a:pPr>
              <a:lnSpc>
                <a:spcPct val="150000"/>
              </a:lnSpc>
            </a:pPr>
            <a:r>
              <a:rPr lang="en-US" altLang="zh-CN" sz="2400" dirty="0" smtClean="0"/>
              <a:t>	</a:t>
            </a:r>
            <a:r>
              <a:rPr lang="en-US" altLang="zh-CN" sz="2000" dirty="0" smtClean="0"/>
              <a:t>- CODES+ISSS’19 (Best Paper Finalist)</a:t>
            </a:r>
          </a:p>
          <a:p>
            <a:pPr marL="342900" indent="-342900">
              <a:lnSpc>
                <a:spcPct val="150000"/>
              </a:lnSpc>
              <a:buFont typeface="Arial" panose="020B0604020202020204" pitchFamily="34" charset="0"/>
              <a:buChar char="•"/>
            </a:pPr>
            <a:r>
              <a:rPr lang="en-US" altLang="zh-CN" sz="2400" b="1" dirty="0" smtClean="0"/>
              <a:t>Co-Exploration </a:t>
            </a:r>
            <a:r>
              <a:rPr lang="en-US" altLang="zh-CN" sz="2400" b="1" dirty="0"/>
              <a:t>of Neural Architecture and FPGA Implementation</a:t>
            </a:r>
          </a:p>
          <a:p>
            <a:pPr>
              <a:lnSpc>
                <a:spcPct val="150000"/>
              </a:lnSpc>
            </a:pPr>
            <a:r>
              <a:rPr lang="en-US" altLang="zh-CN" sz="2000" dirty="0"/>
              <a:t>	</a:t>
            </a:r>
            <a:r>
              <a:rPr lang="en-US" altLang="zh-CN" dirty="0"/>
              <a:t>- </a:t>
            </a:r>
            <a:r>
              <a:rPr lang="en-US" altLang="zh-CN" sz="2000" dirty="0" smtClean="0"/>
              <a:t>DAC’19 </a:t>
            </a:r>
            <a:r>
              <a:rPr lang="en-US" altLang="zh-CN" sz="2000" dirty="0"/>
              <a:t>(Best Paper </a:t>
            </a:r>
            <a:r>
              <a:rPr lang="en-US" altLang="zh-CN" sz="2000" dirty="0" smtClean="0"/>
              <a:t>Finalist)</a:t>
            </a:r>
            <a:endParaRPr lang="en-US" altLang="zh-CN" sz="2400" dirty="0" smtClean="0"/>
          </a:p>
          <a:p>
            <a:pPr marL="342900" lvl="0" indent="-342900">
              <a:lnSpc>
                <a:spcPct val="150000"/>
              </a:lnSpc>
              <a:buFont typeface="Arial" panose="020B0604020202020204" pitchFamily="34" charset="0"/>
              <a:buChar char="•"/>
            </a:pPr>
            <a:r>
              <a:rPr lang="en-US" altLang="zh-CN" sz="2400" b="1" dirty="0" smtClean="0">
                <a:solidFill>
                  <a:prstClr val="black"/>
                </a:solidFill>
              </a:rPr>
              <a:t>Other Research Directions</a:t>
            </a:r>
          </a:p>
          <a:p>
            <a:pPr marL="342900" indent="-342900">
              <a:lnSpc>
                <a:spcPct val="150000"/>
              </a:lnSpc>
              <a:buFont typeface="Arial" panose="020B0604020202020204" pitchFamily="34" charset="0"/>
              <a:buChar char="•"/>
            </a:pPr>
            <a:r>
              <a:rPr lang="en-US" altLang="zh-CN" sz="2400" b="1" dirty="0" smtClean="0">
                <a:solidFill>
                  <a:prstClr val="black"/>
                </a:solidFill>
              </a:rPr>
              <a:t>Conclusion</a:t>
            </a:r>
            <a:endParaRPr lang="en-US" altLang="zh-CN" sz="2400" b="1" dirty="0">
              <a:solidFill>
                <a:prstClr val="black"/>
              </a:solidFill>
            </a:endParaRPr>
          </a:p>
        </p:txBody>
      </p:sp>
      <p:sp>
        <p:nvSpPr>
          <p:cNvPr id="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Outline</a:t>
            </a:r>
            <a:endParaRPr lang="zh-CN" altLang="en-US" sz="3200" dirty="0"/>
          </a:p>
        </p:txBody>
      </p:sp>
      <p:sp>
        <p:nvSpPr>
          <p:cNvPr id="3" name="矩形 2"/>
          <p:cNvSpPr/>
          <p:nvPr/>
        </p:nvSpPr>
        <p:spPr>
          <a:xfrm>
            <a:off x="707571" y="4209143"/>
            <a:ext cx="10712467" cy="685145"/>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矩形 8"/>
          <p:cNvSpPr/>
          <p:nvPr/>
        </p:nvSpPr>
        <p:spPr>
          <a:xfrm>
            <a:off x="965981" y="918529"/>
            <a:ext cx="10712467" cy="2663068"/>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2823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5</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5</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862076" y="918529"/>
            <a:ext cx="10816372" cy="38779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smtClean="0"/>
              <a:t>Introduction</a:t>
            </a:r>
            <a:endParaRPr lang="en-US" altLang="zh-CN" sz="2000" dirty="0"/>
          </a:p>
          <a:p>
            <a:pPr marL="342900" indent="-342900">
              <a:lnSpc>
                <a:spcPct val="150000"/>
              </a:lnSpc>
              <a:buFont typeface="Arial" panose="020B0604020202020204" pitchFamily="34" charset="0"/>
              <a:buChar char="•"/>
            </a:pPr>
            <a:r>
              <a:rPr lang="en-US" altLang="zh-CN" sz="2400" b="1" dirty="0"/>
              <a:t>XFER: Achieving Super-Linear Speedup across </a:t>
            </a:r>
            <a:r>
              <a:rPr lang="en-US" altLang="zh-CN" sz="2400" b="1" dirty="0" smtClean="0"/>
              <a:t>Multi-FPGA</a:t>
            </a:r>
          </a:p>
          <a:p>
            <a:pPr>
              <a:lnSpc>
                <a:spcPct val="150000"/>
              </a:lnSpc>
            </a:pPr>
            <a:r>
              <a:rPr lang="en-US" altLang="zh-CN" sz="2400" dirty="0" smtClean="0"/>
              <a:t>	</a:t>
            </a:r>
            <a:r>
              <a:rPr lang="en-US" altLang="zh-CN" sz="2000" dirty="0" smtClean="0"/>
              <a:t>- CODES+ISSS’19 (Best Paper Finalist)</a:t>
            </a:r>
          </a:p>
          <a:p>
            <a:pPr marL="342900" indent="-342900">
              <a:lnSpc>
                <a:spcPct val="150000"/>
              </a:lnSpc>
              <a:buFont typeface="Arial" panose="020B0604020202020204" pitchFamily="34" charset="0"/>
              <a:buChar char="•"/>
            </a:pPr>
            <a:r>
              <a:rPr lang="en-US" altLang="zh-CN" sz="2400" b="1" dirty="0" smtClean="0"/>
              <a:t>Co-Exploration </a:t>
            </a:r>
            <a:r>
              <a:rPr lang="en-US" altLang="zh-CN" sz="2400" b="1" dirty="0"/>
              <a:t>of Neural Architecture and FPGA Implementation</a:t>
            </a:r>
          </a:p>
          <a:p>
            <a:pPr>
              <a:lnSpc>
                <a:spcPct val="150000"/>
              </a:lnSpc>
            </a:pPr>
            <a:r>
              <a:rPr lang="en-US" altLang="zh-CN" sz="2000" dirty="0"/>
              <a:t>	</a:t>
            </a:r>
            <a:r>
              <a:rPr lang="en-US" altLang="zh-CN" dirty="0"/>
              <a:t>- </a:t>
            </a:r>
            <a:r>
              <a:rPr lang="en-US" altLang="zh-CN" sz="2000" dirty="0" smtClean="0"/>
              <a:t>DAC’19 </a:t>
            </a:r>
            <a:r>
              <a:rPr lang="en-US" altLang="zh-CN" sz="2000" dirty="0"/>
              <a:t>(Best Paper </a:t>
            </a:r>
            <a:r>
              <a:rPr lang="en-US" altLang="zh-CN" sz="2000" dirty="0" smtClean="0"/>
              <a:t>Finalist)</a:t>
            </a:r>
            <a:endParaRPr lang="en-US" altLang="zh-CN" sz="2400" dirty="0" smtClean="0"/>
          </a:p>
          <a:p>
            <a:pPr marL="342900" lvl="0" indent="-342900">
              <a:lnSpc>
                <a:spcPct val="150000"/>
              </a:lnSpc>
              <a:buFont typeface="Arial" panose="020B0604020202020204" pitchFamily="34" charset="0"/>
              <a:buChar char="•"/>
            </a:pPr>
            <a:r>
              <a:rPr lang="en-US" altLang="zh-CN" sz="2400" b="1" dirty="0" smtClean="0">
                <a:solidFill>
                  <a:prstClr val="black"/>
                </a:solidFill>
              </a:rPr>
              <a:t>Other Research Directions</a:t>
            </a:r>
          </a:p>
          <a:p>
            <a:pPr marL="342900" indent="-342900">
              <a:lnSpc>
                <a:spcPct val="150000"/>
              </a:lnSpc>
              <a:buFont typeface="Arial" panose="020B0604020202020204" pitchFamily="34" charset="0"/>
              <a:buChar char="•"/>
            </a:pPr>
            <a:r>
              <a:rPr lang="en-US" altLang="zh-CN" sz="2400" b="1" dirty="0" smtClean="0">
                <a:solidFill>
                  <a:prstClr val="black"/>
                </a:solidFill>
              </a:rPr>
              <a:t>Conclusion</a:t>
            </a:r>
            <a:endParaRPr lang="en-US" altLang="zh-CN" sz="2400" b="1" dirty="0">
              <a:solidFill>
                <a:prstClr val="black"/>
              </a:solidFill>
            </a:endParaRPr>
          </a:p>
        </p:txBody>
      </p:sp>
      <p:sp>
        <p:nvSpPr>
          <p:cNvPr id="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Outline</a:t>
            </a:r>
            <a:endParaRPr lang="zh-CN" altLang="en-US" sz="3200" dirty="0"/>
          </a:p>
        </p:txBody>
      </p:sp>
      <p:sp>
        <p:nvSpPr>
          <p:cNvPr id="3" name="矩形 2"/>
          <p:cNvSpPr/>
          <p:nvPr/>
        </p:nvSpPr>
        <p:spPr>
          <a:xfrm>
            <a:off x="707571" y="2690733"/>
            <a:ext cx="10712467" cy="2203555"/>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矩形 8"/>
          <p:cNvSpPr/>
          <p:nvPr/>
        </p:nvSpPr>
        <p:spPr>
          <a:xfrm>
            <a:off x="965981" y="918529"/>
            <a:ext cx="10712467" cy="606383"/>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1389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59</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59</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59</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Our Work on </a:t>
            </a:r>
            <a:r>
              <a:rPr lang="en-US" altLang="zh-CN" sz="3200" dirty="0" smtClean="0">
                <a:solidFill>
                  <a:srgbClr val="002142"/>
                </a:solidFill>
              </a:rPr>
              <a:t>Co-Exploring Neural </a:t>
            </a:r>
            <a:r>
              <a:rPr lang="en-US" altLang="zh-CN" sz="3200" dirty="0">
                <a:solidFill>
                  <a:srgbClr val="002142"/>
                </a:solidFill>
              </a:rPr>
              <a:t>Architecture </a:t>
            </a:r>
            <a:r>
              <a:rPr lang="en-US" altLang="zh-CN" sz="3200" dirty="0" smtClean="0">
                <a:solidFill>
                  <a:srgbClr val="002142"/>
                </a:solidFill>
              </a:rPr>
              <a:t>and Hardware</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smtClean="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cxnSp>
        <p:nvCxnSpPr>
          <p:cNvPr id="11" name="直接箭头连接符 10"/>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030071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60</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60</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60</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Our Work on </a:t>
            </a:r>
            <a:r>
              <a:rPr lang="en-US" altLang="zh-CN" sz="3200" dirty="0" smtClean="0">
                <a:solidFill>
                  <a:srgbClr val="002142"/>
                </a:solidFill>
              </a:rPr>
              <a:t>Co-Exploring Neural </a:t>
            </a:r>
            <a:r>
              <a:rPr lang="en-US" altLang="zh-CN" sz="3200" dirty="0">
                <a:solidFill>
                  <a:srgbClr val="002142"/>
                </a:solidFill>
              </a:rPr>
              <a:t>Architecture </a:t>
            </a:r>
            <a:r>
              <a:rPr lang="en-US" altLang="zh-CN" sz="3200" dirty="0" smtClean="0">
                <a:solidFill>
                  <a:srgbClr val="002142"/>
                </a:solidFill>
              </a:rPr>
              <a:t>and Hardware</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smtClean="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9967"/>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52432"/>
            </a:xfrm>
            <a:prstGeom prst="rect">
              <a:avLst/>
            </a:prstGeom>
          </p:spPr>
          <p:txBody>
            <a:bodyPr wrap="square">
              <a:spAutoFit/>
            </a:bodyPr>
            <a:lstStyle/>
            <a:p>
              <a:pPr>
                <a:lnSpc>
                  <a:spcPct val="130000"/>
                </a:lnSpc>
              </a:pPr>
              <a:r>
                <a:rPr lang="en-US" altLang="zh-CN" b="1" dirty="0"/>
                <a:t>Scalability</a:t>
              </a:r>
              <a:r>
                <a:rPr lang="en-US" altLang="zh-CN" dirty="0"/>
                <a:t> </a:t>
              </a:r>
              <a:r>
                <a:rPr lang="en-US" altLang="zh-CN" dirty="0" smtClean="0"/>
                <a:t>(multiple-FPGAs</a:t>
              </a:r>
              <a:r>
                <a:rPr lang="en-US" altLang="zh-CN" dirty="0"/>
                <a:t>, </a:t>
              </a:r>
              <a:r>
                <a:rPr lang="en-US" altLang="zh-CN" dirty="0" err="1"/>
                <a:t>NoCs</a:t>
              </a:r>
              <a:r>
                <a:rPr lang="en-US" altLang="zh-CN" dirty="0"/>
                <a:t>, etc.)</a:t>
              </a:r>
            </a:p>
          </p:txBody>
        </p:sp>
      </p:grpSp>
      <p:grpSp>
        <p:nvGrpSpPr>
          <p:cNvPr id="10" name="组合 9"/>
          <p:cNvGrpSpPr/>
          <p:nvPr/>
        </p:nvGrpSpPr>
        <p:grpSpPr>
          <a:xfrm>
            <a:off x="4022430" y="2310618"/>
            <a:ext cx="7985420" cy="665716"/>
            <a:chOff x="4022430" y="3450909"/>
            <a:chExt cx="7985420" cy="665716"/>
          </a:xfrm>
        </p:grpSpPr>
        <p:cxnSp>
          <p:nvCxnSpPr>
            <p:cNvPr id="26" name="直接连接符 25"/>
            <p:cNvCxnSpPr/>
            <p:nvPr/>
          </p:nvCxnSpPr>
          <p:spPr>
            <a:xfrm>
              <a:off x="4022430" y="3783767"/>
              <a:ext cx="1178220"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p:nvPr/>
          </p:nvSpPr>
          <p:spPr>
            <a:xfrm>
              <a:off x="5272439" y="3549215"/>
              <a:ext cx="6663621" cy="423321"/>
            </a:xfrm>
            <a:prstGeom prst="rect">
              <a:avLst/>
            </a:prstGeom>
          </p:spPr>
          <p:txBody>
            <a:bodyPr wrap="square">
              <a:spAutoFit/>
            </a:bodyPr>
            <a:lstStyle/>
            <a:p>
              <a:pPr>
                <a:lnSpc>
                  <a:spcPct val="130000"/>
                </a:lnSpc>
              </a:pPr>
              <a:r>
                <a:rPr lang="en-US" altLang="zh-CN" b="1" dirty="0"/>
                <a:t>Limited Resource </a:t>
              </a:r>
              <a:r>
                <a:rPr lang="en-US" altLang="zh-CN" dirty="0" smtClean="0"/>
                <a:t>(</a:t>
              </a:r>
              <a:r>
                <a:rPr lang="en-US" altLang="zh-CN" dirty="0"/>
                <a:t>quantization, etc.)</a:t>
              </a:r>
            </a:p>
          </p:txBody>
        </p:sp>
        <p:sp>
          <p:nvSpPr>
            <p:cNvPr id="32" name="矩形 31"/>
            <p:cNvSpPr/>
            <p:nvPr/>
          </p:nvSpPr>
          <p:spPr>
            <a:xfrm>
              <a:off x="5200650" y="345090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022430" y="3381269"/>
            <a:ext cx="7985420" cy="665716"/>
            <a:chOff x="4022430" y="4521560"/>
            <a:chExt cx="7985420" cy="665716"/>
          </a:xfrm>
        </p:grpSpPr>
        <p:cxnSp>
          <p:nvCxnSpPr>
            <p:cNvPr id="29" name="直接连接符 28"/>
            <p:cNvCxnSpPr/>
            <p:nvPr/>
          </p:nvCxnSpPr>
          <p:spPr>
            <a:xfrm>
              <a:off x="4022430" y="4843595"/>
              <a:ext cx="1178220" cy="0"/>
            </a:xfrm>
            <a:prstGeom prst="line">
              <a:avLst/>
            </a:prstGeom>
          </p:spPr>
          <p:style>
            <a:lnRef idx="2">
              <a:schemeClr val="dk1"/>
            </a:lnRef>
            <a:fillRef idx="0">
              <a:schemeClr val="dk1"/>
            </a:fillRef>
            <a:effectRef idx="1">
              <a:schemeClr val="dk1"/>
            </a:effectRef>
            <a:fontRef idx="minor">
              <a:schemeClr val="tx1"/>
            </a:fontRef>
          </p:style>
        </p:cxnSp>
        <p:sp>
          <p:nvSpPr>
            <p:cNvPr id="31" name="矩形 30"/>
            <p:cNvSpPr/>
            <p:nvPr/>
          </p:nvSpPr>
          <p:spPr>
            <a:xfrm>
              <a:off x="5272439" y="4609043"/>
              <a:ext cx="6663621" cy="423321"/>
            </a:xfrm>
            <a:prstGeom prst="rect">
              <a:avLst/>
            </a:prstGeom>
          </p:spPr>
          <p:txBody>
            <a:bodyPr wrap="square">
              <a:spAutoFit/>
            </a:bodyPr>
            <a:lstStyle/>
            <a:p>
              <a:pPr>
                <a:lnSpc>
                  <a:spcPct val="130000"/>
                </a:lnSpc>
              </a:pPr>
              <a:r>
                <a:rPr lang="en-US" altLang="zh-CN" b="1" dirty="0"/>
                <a:t>Novel</a:t>
              </a:r>
              <a:r>
                <a:rPr lang="en-US" altLang="zh-CN" dirty="0"/>
                <a:t> </a:t>
              </a:r>
              <a:r>
                <a:rPr lang="en-US" altLang="zh-CN" b="1" dirty="0"/>
                <a:t>Computing Architectures </a:t>
              </a:r>
              <a:r>
                <a:rPr lang="en-US" altLang="zh-CN" dirty="0"/>
                <a:t>(in-memory Computing, NVM, etc</a:t>
              </a:r>
              <a:r>
                <a:rPr lang="en-US" altLang="zh-CN" dirty="0" smtClean="0"/>
                <a:t>.)</a:t>
              </a:r>
              <a:endParaRPr lang="en-US" altLang="zh-CN" dirty="0"/>
            </a:p>
          </p:txBody>
        </p:sp>
        <p:sp>
          <p:nvSpPr>
            <p:cNvPr id="33" name="矩形 32"/>
            <p:cNvSpPr/>
            <p:nvPr/>
          </p:nvSpPr>
          <p:spPr>
            <a:xfrm>
              <a:off x="5200650" y="4521560"/>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4022430" y="4484949"/>
            <a:ext cx="7985420" cy="665716"/>
            <a:chOff x="4022430" y="4484949"/>
            <a:chExt cx="7985420" cy="665716"/>
          </a:xfrm>
        </p:grpSpPr>
        <p:grpSp>
          <p:nvGrpSpPr>
            <p:cNvPr id="30" name="组合 29"/>
            <p:cNvGrpSpPr/>
            <p:nvPr/>
          </p:nvGrpSpPr>
          <p:grpSpPr>
            <a:xfrm>
              <a:off x="4022430" y="4591591"/>
              <a:ext cx="7913629" cy="423321"/>
              <a:chOff x="4022430" y="1332288"/>
              <a:chExt cx="7913629" cy="423321"/>
            </a:xfrm>
          </p:grpSpPr>
          <p:cxnSp>
            <p:nvCxnSpPr>
              <p:cNvPr id="35" name="直接连接符 34"/>
              <p:cNvCxnSpPr/>
              <p:nvPr/>
            </p:nvCxnSpPr>
            <p:spPr>
              <a:xfrm>
                <a:off x="4022430" y="1583928"/>
                <a:ext cx="1178220" cy="0"/>
              </a:xfrm>
              <a:prstGeom prst="line">
                <a:avLst/>
              </a:prstGeom>
            </p:spPr>
            <p:style>
              <a:lnRef idx="2">
                <a:schemeClr val="dk1"/>
              </a:lnRef>
              <a:fillRef idx="0">
                <a:schemeClr val="dk1"/>
              </a:fillRef>
              <a:effectRef idx="1">
                <a:schemeClr val="dk1"/>
              </a:effectRef>
              <a:fontRef idx="minor">
                <a:schemeClr val="tx1"/>
              </a:fontRef>
            </p:style>
          </p:cxnSp>
          <p:sp>
            <p:nvSpPr>
              <p:cNvPr id="36" name="矩形 35"/>
              <p:cNvSpPr/>
              <p:nvPr/>
            </p:nvSpPr>
            <p:spPr>
              <a:xfrm>
                <a:off x="5272438" y="1332288"/>
                <a:ext cx="6663621" cy="423321"/>
              </a:xfrm>
              <a:prstGeom prst="rect">
                <a:avLst/>
              </a:prstGeom>
            </p:spPr>
            <p:txBody>
              <a:bodyPr wrap="square">
                <a:spAutoFit/>
              </a:bodyPr>
              <a:lstStyle/>
              <a:p>
                <a:pPr>
                  <a:lnSpc>
                    <a:spcPct val="130000"/>
                  </a:lnSpc>
                </a:pPr>
                <a:r>
                  <a:rPr lang="en-US" altLang="zh-CN" b="1" dirty="0"/>
                  <a:t>……</a:t>
                </a:r>
                <a:endParaRPr lang="en-US" altLang="zh-CN" dirty="0"/>
              </a:p>
            </p:txBody>
          </p:sp>
        </p:grpSp>
        <p:sp>
          <p:nvSpPr>
            <p:cNvPr id="34" name="矩形 33"/>
            <p:cNvSpPr/>
            <p:nvPr/>
          </p:nvSpPr>
          <p:spPr>
            <a:xfrm>
              <a:off x="5200650" y="448494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37" name="直接箭头连接符 36"/>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38" name="直接箭头连接符 37"/>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511270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61</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61</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61</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Design Neural Networks on Scalable Architecture</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smtClean="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1113"/>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52432"/>
            </a:xfrm>
            <a:prstGeom prst="rect">
              <a:avLst/>
            </a:prstGeom>
          </p:spPr>
          <p:txBody>
            <a:bodyPr wrap="square">
              <a:spAutoFit/>
            </a:bodyPr>
            <a:lstStyle/>
            <a:p>
              <a:pPr>
                <a:lnSpc>
                  <a:spcPct val="130000"/>
                </a:lnSpc>
              </a:pPr>
              <a:r>
                <a:rPr lang="en-US" altLang="zh-CN" b="1" dirty="0" smtClean="0"/>
                <a:t>Scalability</a:t>
              </a:r>
              <a:r>
                <a:rPr lang="en-US" altLang="zh-CN" dirty="0" smtClean="0"/>
                <a:t> in Cloud Computing (multiple-FPGAs, </a:t>
              </a:r>
              <a:r>
                <a:rPr lang="en-US" altLang="zh-CN" dirty="0" err="1" smtClean="0"/>
                <a:t>NoCs</a:t>
              </a:r>
              <a:r>
                <a:rPr lang="en-US" altLang="zh-CN" dirty="0" smtClean="0"/>
                <a:t>, etc.)</a:t>
              </a:r>
              <a:endParaRPr lang="en-US" altLang="zh-CN" dirty="0"/>
            </a:p>
          </p:txBody>
        </p:sp>
      </p:grpSp>
      <p:grpSp>
        <p:nvGrpSpPr>
          <p:cNvPr id="15" name="组合 14"/>
          <p:cNvGrpSpPr/>
          <p:nvPr/>
        </p:nvGrpSpPr>
        <p:grpSpPr>
          <a:xfrm>
            <a:off x="5161936" y="1896829"/>
            <a:ext cx="6845913" cy="3075221"/>
            <a:chOff x="5161936" y="1896829"/>
            <a:chExt cx="6845913" cy="3075221"/>
          </a:xfrm>
        </p:grpSpPr>
        <p:sp>
          <p:nvSpPr>
            <p:cNvPr id="30" name="矩形 29"/>
            <p:cNvSpPr/>
            <p:nvPr/>
          </p:nvSpPr>
          <p:spPr>
            <a:xfrm>
              <a:off x="5200649" y="1896829"/>
              <a:ext cx="6807200" cy="30752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矩形 33"/>
            <p:cNvSpPr/>
            <p:nvPr/>
          </p:nvSpPr>
          <p:spPr>
            <a:xfrm>
              <a:off x="5161936" y="1938122"/>
              <a:ext cx="3286454" cy="732508"/>
            </a:xfrm>
            <a:prstGeom prst="rect">
              <a:avLst/>
            </a:prstGeom>
          </p:spPr>
          <p:txBody>
            <a:bodyPr wrap="square">
              <a:spAutoFit/>
            </a:bodyPr>
            <a:lstStyle/>
            <a:p>
              <a:pPr algn="ctr">
                <a:lnSpc>
                  <a:spcPct val="130000"/>
                </a:lnSpc>
              </a:pPr>
              <a:r>
                <a:rPr lang="en-US" altLang="zh-CN" sz="1600" dirty="0" smtClean="0"/>
                <a:t>Super-Linear Speedup across Multiple FPGAs (XFER)</a:t>
              </a:r>
              <a:endParaRPr lang="en-US" altLang="zh-CN" sz="1600" dirty="0"/>
            </a:p>
          </p:txBody>
        </p:sp>
        <p:sp>
          <p:nvSpPr>
            <p:cNvPr id="35" name="文本框 34"/>
            <p:cNvSpPr txBox="1"/>
            <p:nvPr/>
          </p:nvSpPr>
          <p:spPr>
            <a:xfrm>
              <a:off x="5607335" y="4091320"/>
              <a:ext cx="2395656" cy="783420"/>
            </a:xfrm>
            <a:prstGeom prst="rect">
              <a:avLst/>
            </a:prstGeom>
            <a:noFill/>
          </p:spPr>
          <p:txBody>
            <a:bodyPr wrap="none" rtlCol="0">
              <a:spAutoFit/>
            </a:bodyPr>
            <a:lstStyle/>
            <a:p>
              <a:pPr algn="ctr">
                <a:lnSpc>
                  <a:spcPct val="130000"/>
                </a:lnSpc>
              </a:pPr>
              <a:r>
                <a:rPr lang="en-US" altLang="zh-CN" b="1" dirty="0" smtClean="0">
                  <a:solidFill>
                    <a:srgbClr val="C00000"/>
                  </a:solidFill>
                </a:rPr>
                <a:t>CODES+ISSS’19 </a:t>
              </a:r>
            </a:p>
            <a:p>
              <a:pPr algn="ctr">
                <a:lnSpc>
                  <a:spcPct val="130000"/>
                </a:lnSpc>
              </a:pPr>
              <a:r>
                <a:rPr lang="en-US" altLang="zh-CN" b="1" dirty="0" smtClean="0">
                  <a:solidFill>
                    <a:srgbClr val="C00000"/>
                  </a:solidFill>
                </a:rPr>
                <a:t>Best Paper Nomination</a:t>
              </a:r>
              <a:endParaRPr lang="zh-CN" altLang="en-US" b="1" dirty="0">
                <a:solidFill>
                  <a:srgbClr val="C00000"/>
                </a:solidFill>
              </a:endParaRPr>
            </a:p>
          </p:txBody>
        </p:sp>
        <p:sp>
          <p:nvSpPr>
            <p:cNvPr id="36" name="文本框 35"/>
            <p:cNvSpPr txBox="1"/>
            <p:nvPr/>
          </p:nvSpPr>
          <p:spPr>
            <a:xfrm>
              <a:off x="8965272" y="4099195"/>
              <a:ext cx="2395656" cy="812530"/>
            </a:xfrm>
            <a:prstGeom prst="rect">
              <a:avLst/>
            </a:prstGeom>
            <a:noFill/>
          </p:spPr>
          <p:txBody>
            <a:bodyPr wrap="none" rtlCol="0">
              <a:spAutoFit/>
            </a:bodyPr>
            <a:lstStyle/>
            <a:p>
              <a:pPr algn="ctr">
                <a:lnSpc>
                  <a:spcPct val="130000"/>
                </a:lnSpc>
              </a:pPr>
              <a:r>
                <a:rPr lang="en-US" altLang="zh-CN" b="1" dirty="0" smtClean="0">
                  <a:solidFill>
                    <a:srgbClr val="C00000"/>
                  </a:solidFill>
                </a:rPr>
                <a:t>ASP-DAC’20</a:t>
              </a:r>
            </a:p>
            <a:p>
              <a:pPr algn="ctr">
                <a:lnSpc>
                  <a:spcPct val="130000"/>
                </a:lnSpc>
              </a:pPr>
              <a:r>
                <a:rPr lang="en-US" altLang="zh-CN" b="1" dirty="0">
                  <a:solidFill>
                    <a:srgbClr val="C00000"/>
                  </a:solidFill>
                </a:rPr>
                <a:t>Best Paper </a:t>
              </a:r>
              <a:r>
                <a:rPr lang="en-US" altLang="zh-CN" b="1" dirty="0" smtClean="0">
                  <a:solidFill>
                    <a:srgbClr val="C00000"/>
                  </a:solidFill>
                </a:rPr>
                <a:t>Nomination</a:t>
              </a:r>
              <a:endParaRPr lang="zh-CN" altLang="en-US" b="1" dirty="0">
                <a:solidFill>
                  <a:srgbClr val="C00000"/>
                </a:solidFill>
              </a:endParaRPr>
            </a:p>
          </p:txBody>
        </p:sp>
        <p:sp>
          <p:nvSpPr>
            <p:cNvPr id="37" name="矩形 36"/>
            <p:cNvSpPr/>
            <p:nvPr/>
          </p:nvSpPr>
          <p:spPr>
            <a:xfrm>
              <a:off x="8432493" y="1956707"/>
              <a:ext cx="3286454" cy="732508"/>
            </a:xfrm>
            <a:prstGeom prst="rect">
              <a:avLst/>
            </a:prstGeom>
          </p:spPr>
          <p:txBody>
            <a:bodyPr wrap="square">
              <a:spAutoFit/>
            </a:bodyPr>
            <a:lstStyle/>
            <a:p>
              <a:pPr algn="ctr">
                <a:lnSpc>
                  <a:spcPct val="130000"/>
                </a:lnSpc>
              </a:pPr>
              <a:r>
                <a:rPr lang="en-US" altLang="zh-CN" sz="1600" dirty="0" smtClean="0"/>
                <a:t>Co-Explore Network-on-Chip Design and Neural Architectures (NANDS)</a:t>
              </a:r>
              <a:endParaRPr lang="en-US" altLang="zh-CN" sz="1600" dirty="0"/>
            </a:p>
          </p:txBody>
        </p:sp>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437" y="2756571"/>
              <a:ext cx="2402011" cy="1355736"/>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958" y="2645271"/>
              <a:ext cx="2715427" cy="1467036"/>
            </a:xfrm>
            <a:prstGeom prst="rect">
              <a:avLst/>
            </a:prstGeom>
          </p:spPr>
        </p:pic>
      </p:grpSp>
      <p:cxnSp>
        <p:nvCxnSpPr>
          <p:cNvPr id="26" name="直接箭头连接符 25"/>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3809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62</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62</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62</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Design Neural Networks for Resource-Limited Device</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smtClean="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9967"/>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23321"/>
            </a:xfrm>
            <a:prstGeom prst="rect">
              <a:avLst/>
            </a:prstGeom>
          </p:spPr>
          <p:txBody>
            <a:bodyPr wrap="square">
              <a:spAutoFit/>
            </a:bodyPr>
            <a:lstStyle/>
            <a:p>
              <a:pPr>
                <a:lnSpc>
                  <a:spcPct val="130000"/>
                </a:lnSpc>
              </a:pPr>
              <a:r>
                <a:rPr lang="en-US" altLang="zh-CN" b="1" dirty="0"/>
                <a:t>Scalability</a:t>
              </a:r>
              <a:r>
                <a:rPr lang="en-US" altLang="zh-CN" dirty="0"/>
                <a:t> in Cloud Computing (multiple-FPGAs, </a:t>
              </a:r>
              <a:r>
                <a:rPr lang="en-US" altLang="zh-CN" dirty="0" err="1"/>
                <a:t>NoCs</a:t>
              </a:r>
              <a:r>
                <a:rPr lang="en-US" altLang="zh-CN" dirty="0"/>
                <a:t>, etc.)</a:t>
              </a:r>
            </a:p>
          </p:txBody>
        </p:sp>
      </p:grpSp>
      <p:grpSp>
        <p:nvGrpSpPr>
          <p:cNvPr id="10" name="组合 9"/>
          <p:cNvGrpSpPr/>
          <p:nvPr/>
        </p:nvGrpSpPr>
        <p:grpSpPr>
          <a:xfrm>
            <a:off x="4022430" y="2310618"/>
            <a:ext cx="7985420" cy="665716"/>
            <a:chOff x="4022430" y="3450909"/>
            <a:chExt cx="7985420" cy="665716"/>
          </a:xfrm>
        </p:grpSpPr>
        <p:cxnSp>
          <p:nvCxnSpPr>
            <p:cNvPr id="26" name="直接连接符 25"/>
            <p:cNvCxnSpPr/>
            <p:nvPr/>
          </p:nvCxnSpPr>
          <p:spPr>
            <a:xfrm>
              <a:off x="4022430" y="3783767"/>
              <a:ext cx="1178220"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p:nvPr/>
          </p:nvSpPr>
          <p:spPr>
            <a:xfrm>
              <a:off x="5272439" y="3549215"/>
              <a:ext cx="6663621" cy="423321"/>
            </a:xfrm>
            <a:prstGeom prst="rect">
              <a:avLst/>
            </a:prstGeom>
          </p:spPr>
          <p:txBody>
            <a:bodyPr wrap="square">
              <a:spAutoFit/>
            </a:bodyPr>
            <a:lstStyle/>
            <a:p>
              <a:pPr>
                <a:lnSpc>
                  <a:spcPct val="130000"/>
                </a:lnSpc>
              </a:pPr>
              <a:r>
                <a:rPr lang="en-US" altLang="zh-CN" b="1" dirty="0"/>
                <a:t>Limited Resource </a:t>
              </a:r>
              <a:r>
                <a:rPr lang="en-US" altLang="zh-CN" dirty="0"/>
                <a:t>in Edge Computing (quantization, etc.)</a:t>
              </a:r>
            </a:p>
          </p:txBody>
        </p:sp>
        <p:sp>
          <p:nvSpPr>
            <p:cNvPr id="32" name="矩形 31"/>
            <p:cNvSpPr/>
            <p:nvPr/>
          </p:nvSpPr>
          <p:spPr>
            <a:xfrm>
              <a:off x="5200650" y="345090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022430" y="3381269"/>
            <a:ext cx="7985420" cy="665716"/>
            <a:chOff x="4022430" y="4521560"/>
            <a:chExt cx="7985420" cy="665716"/>
          </a:xfrm>
        </p:grpSpPr>
        <p:cxnSp>
          <p:nvCxnSpPr>
            <p:cNvPr id="29" name="直接连接符 28"/>
            <p:cNvCxnSpPr/>
            <p:nvPr/>
          </p:nvCxnSpPr>
          <p:spPr>
            <a:xfrm>
              <a:off x="4022430" y="4843595"/>
              <a:ext cx="1178220" cy="0"/>
            </a:xfrm>
            <a:prstGeom prst="line">
              <a:avLst/>
            </a:prstGeom>
          </p:spPr>
          <p:style>
            <a:lnRef idx="2">
              <a:schemeClr val="dk1"/>
            </a:lnRef>
            <a:fillRef idx="0">
              <a:schemeClr val="dk1"/>
            </a:fillRef>
            <a:effectRef idx="1">
              <a:schemeClr val="dk1"/>
            </a:effectRef>
            <a:fontRef idx="minor">
              <a:schemeClr val="tx1"/>
            </a:fontRef>
          </p:style>
        </p:cxnSp>
        <p:sp>
          <p:nvSpPr>
            <p:cNvPr id="31" name="矩形 30"/>
            <p:cNvSpPr/>
            <p:nvPr/>
          </p:nvSpPr>
          <p:spPr>
            <a:xfrm>
              <a:off x="5272439" y="4609043"/>
              <a:ext cx="6663621" cy="423321"/>
            </a:xfrm>
            <a:prstGeom prst="rect">
              <a:avLst/>
            </a:prstGeom>
          </p:spPr>
          <p:txBody>
            <a:bodyPr wrap="square">
              <a:spAutoFit/>
            </a:bodyPr>
            <a:lstStyle/>
            <a:p>
              <a:pPr>
                <a:lnSpc>
                  <a:spcPct val="130000"/>
                </a:lnSpc>
              </a:pPr>
              <a:r>
                <a:rPr lang="en-US" altLang="zh-CN" b="1" dirty="0"/>
                <a:t>Novel</a:t>
              </a:r>
              <a:r>
                <a:rPr lang="en-US" altLang="zh-CN" dirty="0"/>
                <a:t> </a:t>
              </a:r>
              <a:r>
                <a:rPr lang="en-US" altLang="zh-CN" b="1" dirty="0"/>
                <a:t>Computing Architectures </a:t>
              </a:r>
              <a:r>
                <a:rPr lang="en-US" altLang="zh-CN" dirty="0"/>
                <a:t>(in-memory Computing, NVM, etc.)</a:t>
              </a:r>
            </a:p>
          </p:txBody>
        </p:sp>
        <p:sp>
          <p:nvSpPr>
            <p:cNvPr id="33" name="矩形 32"/>
            <p:cNvSpPr/>
            <p:nvPr/>
          </p:nvSpPr>
          <p:spPr>
            <a:xfrm>
              <a:off x="5200650" y="4521560"/>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022430" y="4484949"/>
            <a:ext cx="7985420" cy="665716"/>
            <a:chOff x="4022430" y="4484949"/>
            <a:chExt cx="7985420" cy="665716"/>
          </a:xfrm>
        </p:grpSpPr>
        <p:grpSp>
          <p:nvGrpSpPr>
            <p:cNvPr id="9" name="组合 8"/>
            <p:cNvGrpSpPr/>
            <p:nvPr/>
          </p:nvGrpSpPr>
          <p:grpSpPr>
            <a:xfrm>
              <a:off x="4022430" y="4591591"/>
              <a:ext cx="7913629" cy="423321"/>
              <a:chOff x="4022430" y="1332288"/>
              <a:chExt cx="7913629" cy="423321"/>
            </a:xfrm>
          </p:grpSpPr>
          <p:cxnSp>
            <p:nvCxnSpPr>
              <p:cNvPr id="20" name="直接连接符 19"/>
              <p:cNvCxnSpPr/>
              <p:nvPr/>
            </p:nvCxnSpPr>
            <p:spPr>
              <a:xfrm>
                <a:off x="4022430" y="158392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2" name="矩形 21"/>
              <p:cNvSpPr/>
              <p:nvPr/>
            </p:nvSpPr>
            <p:spPr>
              <a:xfrm>
                <a:off x="5272438" y="1332288"/>
                <a:ext cx="6663621" cy="423321"/>
              </a:xfrm>
              <a:prstGeom prst="rect">
                <a:avLst/>
              </a:prstGeom>
            </p:spPr>
            <p:txBody>
              <a:bodyPr wrap="square">
                <a:spAutoFit/>
              </a:bodyPr>
              <a:lstStyle/>
              <a:p>
                <a:pPr>
                  <a:lnSpc>
                    <a:spcPct val="130000"/>
                  </a:lnSpc>
                </a:pPr>
                <a:r>
                  <a:rPr lang="en-US" altLang="zh-CN" b="1" dirty="0" smtClean="0"/>
                  <a:t>……</a:t>
                </a:r>
                <a:endParaRPr lang="en-US" altLang="zh-CN" dirty="0"/>
              </a:p>
            </p:txBody>
          </p:sp>
        </p:grpSp>
        <p:sp>
          <p:nvSpPr>
            <p:cNvPr id="27" name="矩形 26"/>
            <p:cNvSpPr/>
            <p:nvPr/>
          </p:nvSpPr>
          <p:spPr>
            <a:xfrm>
              <a:off x="5200650" y="448494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30" name="直接箭头连接符 29"/>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34" name="直接箭头连接符 33"/>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3704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par>
                          <p:cTn id="9" fill="hold">
                            <p:stCondLst>
                              <p:cond delay="0"/>
                            </p:stCondLst>
                            <p:childTnLst>
                              <p:par>
                                <p:cTn id="10" presetID="1" presetClass="exit" presetSubtype="0" fill="hold" nodeType="afterEffect">
                                  <p:stCondLst>
                                    <p:cond delay="0"/>
                                  </p:stCondLst>
                                  <p:childTnLst>
                                    <p:set>
                                      <p:cBhvr>
                                        <p:cTn id="11" dur="1" fill="hold">
                                          <p:stCondLst>
                                            <p:cond delay="0"/>
                                          </p:stCondLst>
                                        </p:cTn>
                                        <p:tgtEl>
                                          <p:spTgt spid="12"/>
                                        </p:tgtEl>
                                        <p:attrNameLst>
                                          <p:attrName>style.visibility</p:attrName>
                                        </p:attrNameLst>
                                      </p:cBhvr>
                                      <p:to>
                                        <p:strVal val="hidden"/>
                                      </p:to>
                                    </p:set>
                                  </p:childTnLst>
                                </p:cTn>
                              </p:par>
                              <p:par>
                                <p:cTn id="12" presetID="42" presetClass="path" presetSubtype="0" accel="50000" decel="50000" fill="hold" nodeType="withEffect">
                                  <p:stCondLst>
                                    <p:cond delay="0"/>
                                  </p:stCondLst>
                                  <p:childTnLst>
                                    <p:animMotion origin="layout" path="M -1.875E-6 3.33333E-6 L -1.875E-6 -0.15463 " pathEditMode="relative" rAng="0" ptsTypes="AA">
                                      <p:cBhvr>
                                        <p:cTn id="13" dur="500" fill="hold"/>
                                        <p:tgtEl>
                                          <p:spTgt spid="10"/>
                                        </p:tgtEl>
                                        <p:attrNameLst>
                                          <p:attrName>ppt_x</p:attrName>
                                          <p:attrName>ppt_y</p:attrName>
                                        </p:attrNameLst>
                                      </p:cBhvr>
                                      <p:rCtr x="0" y="-7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63</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63</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63</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Design Neural Networks for Resource-Limited Device</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smtClean="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1113"/>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23321"/>
            </a:xfrm>
            <a:prstGeom prst="rect">
              <a:avLst/>
            </a:prstGeom>
          </p:spPr>
          <p:txBody>
            <a:bodyPr wrap="square">
              <a:spAutoFit/>
            </a:bodyPr>
            <a:lstStyle/>
            <a:p>
              <a:pPr>
                <a:lnSpc>
                  <a:spcPct val="130000"/>
                </a:lnSpc>
              </a:pPr>
              <a:r>
                <a:rPr lang="en-US" altLang="zh-CN" b="1" dirty="0"/>
                <a:t>Limited Resource </a:t>
              </a:r>
              <a:r>
                <a:rPr lang="en-US" altLang="zh-CN" dirty="0"/>
                <a:t>in Edge Computing (quantization, etc.)</a:t>
              </a:r>
            </a:p>
          </p:txBody>
        </p:sp>
      </p:grpSp>
      <p:grpSp>
        <p:nvGrpSpPr>
          <p:cNvPr id="15" name="组合 14"/>
          <p:cNvGrpSpPr/>
          <p:nvPr/>
        </p:nvGrpSpPr>
        <p:grpSpPr>
          <a:xfrm>
            <a:off x="5200649" y="1896829"/>
            <a:ext cx="6807200" cy="3075221"/>
            <a:chOff x="5200649" y="1896829"/>
            <a:chExt cx="6807200" cy="3075221"/>
          </a:xfrm>
        </p:grpSpPr>
        <p:sp>
          <p:nvSpPr>
            <p:cNvPr id="30" name="矩形 29"/>
            <p:cNvSpPr/>
            <p:nvPr/>
          </p:nvSpPr>
          <p:spPr>
            <a:xfrm>
              <a:off x="5200649" y="1896829"/>
              <a:ext cx="6807200" cy="30752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710357" y="4260891"/>
              <a:ext cx="1069075" cy="423321"/>
            </a:xfrm>
            <a:prstGeom prst="rect">
              <a:avLst/>
            </a:prstGeom>
            <a:noFill/>
          </p:spPr>
          <p:txBody>
            <a:bodyPr wrap="none" rtlCol="0">
              <a:spAutoFit/>
            </a:bodyPr>
            <a:lstStyle/>
            <a:p>
              <a:pPr algn="ctr">
                <a:lnSpc>
                  <a:spcPct val="130000"/>
                </a:lnSpc>
              </a:pPr>
              <a:r>
                <a:rPr lang="en-US" altLang="zh-CN" b="1" dirty="0" smtClean="0">
                  <a:solidFill>
                    <a:srgbClr val="C00000"/>
                  </a:solidFill>
                </a:rPr>
                <a:t>ICCAD’19</a:t>
              </a:r>
              <a:endParaRPr lang="zh-CN" altLang="en-US" b="1" dirty="0">
                <a:solidFill>
                  <a:srgbClr val="C00000"/>
                </a:solidFill>
              </a:endParaRPr>
            </a:p>
          </p:txBody>
        </p:sp>
        <p:sp>
          <p:nvSpPr>
            <p:cNvPr id="37" name="矩形 36"/>
            <p:cNvSpPr/>
            <p:nvPr/>
          </p:nvSpPr>
          <p:spPr>
            <a:xfrm>
              <a:off x="5627234" y="3055027"/>
              <a:ext cx="2854708" cy="732508"/>
            </a:xfrm>
            <a:prstGeom prst="rect">
              <a:avLst/>
            </a:prstGeom>
          </p:spPr>
          <p:txBody>
            <a:bodyPr wrap="square">
              <a:spAutoFit/>
            </a:bodyPr>
            <a:lstStyle/>
            <a:p>
              <a:pPr algn="ctr">
                <a:lnSpc>
                  <a:spcPct val="130000"/>
                </a:lnSpc>
              </a:pPr>
              <a:r>
                <a:rPr lang="en-US" altLang="zh-CN" sz="1600" dirty="0" smtClean="0"/>
                <a:t>Co-Explore Quantization and Neural Architectures (</a:t>
              </a:r>
              <a:r>
                <a:rPr lang="en-US" altLang="zh-CN" sz="1600" dirty="0" err="1" smtClean="0"/>
                <a:t>QuanNAS</a:t>
              </a:r>
              <a:r>
                <a:rPr lang="en-US" altLang="zh-CN" sz="1600" dirty="0" smtClean="0"/>
                <a:t>)</a:t>
              </a:r>
              <a:endParaRPr lang="en-US" altLang="zh-CN" sz="1600" dirty="0"/>
            </a:p>
          </p:txBody>
        </p:sp>
      </p:gr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703" y="2510225"/>
            <a:ext cx="2582385" cy="1683557"/>
          </a:xfrm>
          <a:prstGeom prst="rect">
            <a:avLst/>
          </a:prstGeom>
        </p:spPr>
      </p:pic>
      <p:cxnSp>
        <p:nvCxnSpPr>
          <p:cNvPr id="26" name="直接箭头连接符 25"/>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77541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64</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64</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64</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Design Neural Networks for Novel Computing Architectures</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smtClean="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9967"/>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23321"/>
            </a:xfrm>
            <a:prstGeom prst="rect">
              <a:avLst/>
            </a:prstGeom>
          </p:spPr>
          <p:txBody>
            <a:bodyPr wrap="square">
              <a:spAutoFit/>
            </a:bodyPr>
            <a:lstStyle/>
            <a:p>
              <a:pPr>
                <a:lnSpc>
                  <a:spcPct val="130000"/>
                </a:lnSpc>
              </a:pPr>
              <a:r>
                <a:rPr lang="en-US" altLang="zh-CN" b="1" dirty="0"/>
                <a:t>Scalability</a:t>
              </a:r>
              <a:r>
                <a:rPr lang="en-US" altLang="zh-CN" dirty="0"/>
                <a:t> in Cloud Computing (multiple-FPGAs, </a:t>
              </a:r>
              <a:r>
                <a:rPr lang="en-US" altLang="zh-CN" dirty="0" err="1"/>
                <a:t>NoCs</a:t>
              </a:r>
              <a:r>
                <a:rPr lang="en-US" altLang="zh-CN" dirty="0"/>
                <a:t>, etc.)</a:t>
              </a:r>
            </a:p>
          </p:txBody>
        </p:sp>
      </p:grpSp>
      <p:grpSp>
        <p:nvGrpSpPr>
          <p:cNvPr id="10" name="组合 9"/>
          <p:cNvGrpSpPr/>
          <p:nvPr/>
        </p:nvGrpSpPr>
        <p:grpSpPr>
          <a:xfrm>
            <a:off x="4022430" y="2310618"/>
            <a:ext cx="7985420" cy="665716"/>
            <a:chOff x="4022430" y="3450909"/>
            <a:chExt cx="7985420" cy="665716"/>
          </a:xfrm>
        </p:grpSpPr>
        <p:cxnSp>
          <p:nvCxnSpPr>
            <p:cNvPr id="26" name="直接连接符 25"/>
            <p:cNvCxnSpPr/>
            <p:nvPr/>
          </p:nvCxnSpPr>
          <p:spPr>
            <a:xfrm>
              <a:off x="4022430" y="3783767"/>
              <a:ext cx="1178220"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p:nvPr/>
          </p:nvSpPr>
          <p:spPr>
            <a:xfrm>
              <a:off x="5272439" y="3549215"/>
              <a:ext cx="6663621" cy="423321"/>
            </a:xfrm>
            <a:prstGeom prst="rect">
              <a:avLst/>
            </a:prstGeom>
          </p:spPr>
          <p:txBody>
            <a:bodyPr wrap="square">
              <a:spAutoFit/>
            </a:bodyPr>
            <a:lstStyle/>
            <a:p>
              <a:pPr>
                <a:lnSpc>
                  <a:spcPct val="130000"/>
                </a:lnSpc>
              </a:pPr>
              <a:r>
                <a:rPr lang="en-US" altLang="zh-CN" b="1" dirty="0"/>
                <a:t>Limited Resource </a:t>
              </a:r>
              <a:r>
                <a:rPr lang="en-US" altLang="zh-CN" dirty="0"/>
                <a:t>in Edge Computing (quantization, etc.)</a:t>
              </a:r>
            </a:p>
          </p:txBody>
        </p:sp>
        <p:sp>
          <p:nvSpPr>
            <p:cNvPr id="32" name="矩形 31"/>
            <p:cNvSpPr/>
            <p:nvPr/>
          </p:nvSpPr>
          <p:spPr>
            <a:xfrm>
              <a:off x="5200650" y="345090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022430" y="3381269"/>
            <a:ext cx="7985420" cy="665716"/>
            <a:chOff x="4022430" y="4521560"/>
            <a:chExt cx="7985420" cy="665716"/>
          </a:xfrm>
        </p:grpSpPr>
        <p:cxnSp>
          <p:nvCxnSpPr>
            <p:cNvPr id="29" name="直接连接符 28"/>
            <p:cNvCxnSpPr/>
            <p:nvPr/>
          </p:nvCxnSpPr>
          <p:spPr>
            <a:xfrm>
              <a:off x="4022430" y="4843595"/>
              <a:ext cx="1178220" cy="0"/>
            </a:xfrm>
            <a:prstGeom prst="line">
              <a:avLst/>
            </a:prstGeom>
          </p:spPr>
          <p:style>
            <a:lnRef idx="2">
              <a:schemeClr val="dk1"/>
            </a:lnRef>
            <a:fillRef idx="0">
              <a:schemeClr val="dk1"/>
            </a:fillRef>
            <a:effectRef idx="1">
              <a:schemeClr val="dk1"/>
            </a:effectRef>
            <a:fontRef idx="minor">
              <a:schemeClr val="tx1"/>
            </a:fontRef>
          </p:style>
        </p:cxnSp>
        <p:sp>
          <p:nvSpPr>
            <p:cNvPr id="31" name="矩形 30"/>
            <p:cNvSpPr/>
            <p:nvPr/>
          </p:nvSpPr>
          <p:spPr>
            <a:xfrm>
              <a:off x="5272439" y="4609043"/>
              <a:ext cx="6663621" cy="423321"/>
            </a:xfrm>
            <a:prstGeom prst="rect">
              <a:avLst/>
            </a:prstGeom>
          </p:spPr>
          <p:txBody>
            <a:bodyPr wrap="square">
              <a:spAutoFit/>
            </a:bodyPr>
            <a:lstStyle/>
            <a:p>
              <a:pPr>
                <a:lnSpc>
                  <a:spcPct val="130000"/>
                </a:lnSpc>
              </a:pPr>
              <a:r>
                <a:rPr lang="en-US" altLang="zh-CN" b="1" dirty="0"/>
                <a:t>Novel</a:t>
              </a:r>
              <a:r>
                <a:rPr lang="en-US" altLang="zh-CN" dirty="0"/>
                <a:t> </a:t>
              </a:r>
              <a:r>
                <a:rPr lang="en-US" altLang="zh-CN" b="1" dirty="0"/>
                <a:t>Computing Architectures </a:t>
              </a:r>
              <a:r>
                <a:rPr lang="en-US" altLang="zh-CN" dirty="0"/>
                <a:t>(in-memory Computing, NVM, etc.)</a:t>
              </a:r>
            </a:p>
          </p:txBody>
        </p:sp>
        <p:sp>
          <p:nvSpPr>
            <p:cNvPr id="33" name="矩形 32"/>
            <p:cNvSpPr/>
            <p:nvPr/>
          </p:nvSpPr>
          <p:spPr>
            <a:xfrm>
              <a:off x="5200650" y="4521560"/>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022430" y="4484949"/>
            <a:ext cx="7985420" cy="665716"/>
            <a:chOff x="4022430" y="4484949"/>
            <a:chExt cx="7985420" cy="665716"/>
          </a:xfrm>
        </p:grpSpPr>
        <p:grpSp>
          <p:nvGrpSpPr>
            <p:cNvPr id="9" name="组合 8"/>
            <p:cNvGrpSpPr/>
            <p:nvPr/>
          </p:nvGrpSpPr>
          <p:grpSpPr>
            <a:xfrm>
              <a:off x="4022430" y="4591591"/>
              <a:ext cx="7913629" cy="423321"/>
              <a:chOff x="4022430" y="1332288"/>
              <a:chExt cx="7913629" cy="423321"/>
            </a:xfrm>
          </p:grpSpPr>
          <p:cxnSp>
            <p:nvCxnSpPr>
              <p:cNvPr id="20" name="直接连接符 19"/>
              <p:cNvCxnSpPr/>
              <p:nvPr/>
            </p:nvCxnSpPr>
            <p:spPr>
              <a:xfrm>
                <a:off x="4022430" y="158392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2" name="矩形 21"/>
              <p:cNvSpPr/>
              <p:nvPr/>
            </p:nvSpPr>
            <p:spPr>
              <a:xfrm>
                <a:off x="5272438" y="1332288"/>
                <a:ext cx="6663621" cy="423321"/>
              </a:xfrm>
              <a:prstGeom prst="rect">
                <a:avLst/>
              </a:prstGeom>
            </p:spPr>
            <p:txBody>
              <a:bodyPr wrap="square">
                <a:spAutoFit/>
              </a:bodyPr>
              <a:lstStyle/>
              <a:p>
                <a:pPr>
                  <a:lnSpc>
                    <a:spcPct val="130000"/>
                  </a:lnSpc>
                </a:pPr>
                <a:r>
                  <a:rPr lang="en-US" altLang="zh-CN" b="1" dirty="0" smtClean="0"/>
                  <a:t>……</a:t>
                </a:r>
                <a:endParaRPr lang="en-US" altLang="zh-CN" dirty="0"/>
              </a:p>
            </p:txBody>
          </p:sp>
        </p:grpSp>
        <p:sp>
          <p:nvSpPr>
            <p:cNvPr id="27" name="矩形 26"/>
            <p:cNvSpPr/>
            <p:nvPr/>
          </p:nvSpPr>
          <p:spPr>
            <a:xfrm>
              <a:off x="5200650" y="448494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30" name="直接箭头连接符 29"/>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34" name="直接箭头连接符 33"/>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0178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12"/>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par>
                          <p:cTn id="12" fill="hold">
                            <p:stCondLst>
                              <p:cond delay="0"/>
                            </p:stCondLst>
                            <p:childTnLst>
                              <p:par>
                                <p:cTn id="13" presetID="42" presetClass="path" presetSubtype="0" accel="50000" decel="50000" fill="hold" nodeType="afterEffect">
                                  <p:stCondLst>
                                    <p:cond delay="0"/>
                                  </p:stCondLst>
                                  <p:childTnLst>
                                    <p:animMotion origin="layout" path="M -1.875E-6 4.81481E-6 L -1.875E-6 -0.31065 " pathEditMode="relative" rAng="0" ptsTypes="AA">
                                      <p:cBhvr>
                                        <p:cTn id="14" dur="500" fill="hold"/>
                                        <p:tgtEl>
                                          <p:spTgt spid="11"/>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65</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65</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65</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Design Neural </a:t>
            </a:r>
            <a:r>
              <a:rPr lang="en-US" altLang="zh-CN" sz="3200" dirty="0" smtClean="0"/>
              <a:t>Networks for Novel Computing Architectures</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smtClean="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1113"/>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23321"/>
            </a:xfrm>
            <a:prstGeom prst="rect">
              <a:avLst/>
            </a:prstGeom>
          </p:spPr>
          <p:txBody>
            <a:bodyPr wrap="square">
              <a:spAutoFit/>
            </a:bodyPr>
            <a:lstStyle/>
            <a:p>
              <a:pPr>
                <a:lnSpc>
                  <a:spcPct val="130000"/>
                </a:lnSpc>
              </a:pPr>
              <a:r>
                <a:rPr lang="en-US" altLang="zh-CN" b="1" dirty="0"/>
                <a:t>Novel</a:t>
              </a:r>
              <a:r>
                <a:rPr lang="en-US" altLang="zh-CN" dirty="0"/>
                <a:t> </a:t>
              </a:r>
              <a:r>
                <a:rPr lang="en-US" altLang="zh-CN" b="1" dirty="0"/>
                <a:t>Computing Architectures </a:t>
              </a:r>
              <a:r>
                <a:rPr lang="en-US" altLang="zh-CN" dirty="0"/>
                <a:t>(in-memory Computing, NVM, etc.)</a:t>
              </a:r>
            </a:p>
          </p:txBody>
        </p:sp>
      </p:grpSp>
      <p:grpSp>
        <p:nvGrpSpPr>
          <p:cNvPr id="15" name="组合 14"/>
          <p:cNvGrpSpPr/>
          <p:nvPr/>
        </p:nvGrpSpPr>
        <p:grpSpPr>
          <a:xfrm>
            <a:off x="5200649" y="1896829"/>
            <a:ext cx="6807200" cy="3075221"/>
            <a:chOff x="5200649" y="1896829"/>
            <a:chExt cx="6807200" cy="3075221"/>
          </a:xfrm>
        </p:grpSpPr>
        <p:sp>
          <p:nvSpPr>
            <p:cNvPr id="30" name="矩形 29"/>
            <p:cNvSpPr/>
            <p:nvPr/>
          </p:nvSpPr>
          <p:spPr>
            <a:xfrm>
              <a:off x="5200649" y="1896829"/>
              <a:ext cx="6807200" cy="30752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矩形 33"/>
            <p:cNvSpPr/>
            <p:nvPr/>
          </p:nvSpPr>
          <p:spPr>
            <a:xfrm>
              <a:off x="5360099" y="1938483"/>
              <a:ext cx="3286454" cy="706604"/>
            </a:xfrm>
            <a:prstGeom prst="rect">
              <a:avLst/>
            </a:prstGeom>
          </p:spPr>
          <p:txBody>
            <a:bodyPr wrap="square">
              <a:spAutoFit/>
            </a:bodyPr>
            <a:lstStyle/>
            <a:p>
              <a:pPr algn="ctr">
                <a:lnSpc>
                  <a:spcPct val="130000"/>
                </a:lnSpc>
              </a:pPr>
              <a:r>
                <a:rPr lang="en-US" altLang="zh-CN" sz="1600" dirty="0"/>
                <a:t>Integrating </a:t>
              </a:r>
              <a:r>
                <a:rPr lang="en-US" altLang="zh-CN" sz="1600" dirty="0" err="1"/>
                <a:t>Memristors</a:t>
              </a:r>
              <a:r>
                <a:rPr lang="en-US" altLang="zh-CN" sz="1600" dirty="0"/>
                <a:t> and </a:t>
              </a:r>
              <a:r>
                <a:rPr lang="en-US" altLang="zh-CN" sz="1600" dirty="0" smtClean="0"/>
                <a:t>CMOS</a:t>
              </a:r>
              <a:br>
                <a:rPr lang="en-US" altLang="zh-CN" sz="1600" dirty="0" smtClean="0"/>
              </a:br>
              <a:r>
                <a:rPr lang="en-US" altLang="zh-CN" sz="1600" dirty="0" smtClean="0"/>
                <a:t>for </a:t>
              </a:r>
              <a:r>
                <a:rPr lang="en-US" altLang="zh-CN" sz="1600" dirty="0"/>
                <a:t>Better AI</a:t>
              </a:r>
            </a:p>
          </p:txBody>
        </p:sp>
        <p:sp>
          <p:nvSpPr>
            <p:cNvPr id="35" name="文本框 34"/>
            <p:cNvSpPr txBox="1"/>
            <p:nvPr/>
          </p:nvSpPr>
          <p:spPr>
            <a:xfrm>
              <a:off x="5892031" y="4439455"/>
              <a:ext cx="2222596" cy="423321"/>
            </a:xfrm>
            <a:prstGeom prst="rect">
              <a:avLst/>
            </a:prstGeom>
            <a:noFill/>
          </p:spPr>
          <p:txBody>
            <a:bodyPr wrap="none" rtlCol="0">
              <a:spAutoFit/>
            </a:bodyPr>
            <a:lstStyle/>
            <a:p>
              <a:pPr algn="ctr">
                <a:lnSpc>
                  <a:spcPct val="130000"/>
                </a:lnSpc>
              </a:pPr>
              <a:r>
                <a:rPr lang="en-US" altLang="zh-CN" b="1" dirty="0" smtClean="0">
                  <a:solidFill>
                    <a:srgbClr val="C00000"/>
                  </a:solidFill>
                </a:rPr>
                <a:t>Nature Electronics’19</a:t>
              </a:r>
              <a:endParaRPr lang="zh-CN" altLang="en-US" b="1" dirty="0">
                <a:solidFill>
                  <a:srgbClr val="C00000"/>
                </a:solidFill>
              </a:endParaRPr>
            </a:p>
          </p:txBody>
        </p:sp>
        <p:sp>
          <p:nvSpPr>
            <p:cNvPr id="36" name="文本框 35"/>
            <p:cNvSpPr txBox="1"/>
            <p:nvPr/>
          </p:nvSpPr>
          <p:spPr>
            <a:xfrm>
              <a:off x="9689220" y="3541004"/>
              <a:ext cx="1712072" cy="423321"/>
            </a:xfrm>
            <a:prstGeom prst="rect">
              <a:avLst/>
            </a:prstGeom>
            <a:noFill/>
          </p:spPr>
          <p:txBody>
            <a:bodyPr wrap="none" rtlCol="0">
              <a:spAutoFit/>
            </a:bodyPr>
            <a:lstStyle/>
            <a:p>
              <a:pPr algn="ctr">
                <a:lnSpc>
                  <a:spcPct val="130000"/>
                </a:lnSpc>
              </a:pPr>
              <a:r>
                <a:rPr lang="en-US" altLang="zh-CN" b="1" dirty="0" smtClean="0">
                  <a:solidFill>
                    <a:srgbClr val="C00000"/>
                  </a:solidFill>
                </a:rPr>
                <a:t>Ongoing Project</a:t>
              </a:r>
              <a:endParaRPr lang="zh-CN" altLang="en-US" b="1" dirty="0">
                <a:solidFill>
                  <a:srgbClr val="C00000"/>
                </a:solidFill>
              </a:endParaRPr>
            </a:p>
          </p:txBody>
        </p:sp>
        <p:sp>
          <p:nvSpPr>
            <p:cNvPr id="37" name="矩形 36"/>
            <p:cNvSpPr/>
            <p:nvPr/>
          </p:nvSpPr>
          <p:spPr>
            <a:xfrm>
              <a:off x="9249703" y="2367594"/>
              <a:ext cx="2591107" cy="732508"/>
            </a:xfrm>
            <a:prstGeom prst="rect">
              <a:avLst/>
            </a:prstGeom>
          </p:spPr>
          <p:txBody>
            <a:bodyPr wrap="square">
              <a:spAutoFit/>
            </a:bodyPr>
            <a:lstStyle/>
            <a:p>
              <a:pPr algn="ctr">
                <a:lnSpc>
                  <a:spcPct val="130000"/>
                </a:lnSpc>
              </a:pPr>
              <a:r>
                <a:rPr lang="en-US" altLang="zh-CN" sz="1600" dirty="0" smtClean="0"/>
                <a:t>Co-Explore Neural Architectures and Devices</a:t>
              </a:r>
              <a:endParaRPr lang="en-US" altLang="zh-CN" sz="1600" dirty="0"/>
            </a:p>
          </p:txBody>
        </p:sp>
      </p:gr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322" y="2666269"/>
            <a:ext cx="3226007" cy="1752004"/>
          </a:xfrm>
          <a:prstGeom prst="rect">
            <a:avLst/>
          </a:prstGeom>
        </p:spPr>
      </p:pic>
      <p:cxnSp>
        <p:nvCxnSpPr>
          <p:cNvPr id="22" name="直接箭头连接符 21"/>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26" name="直接箭头连接符 25"/>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56826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66</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66</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862076" y="918529"/>
            <a:ext cx="10816372" cy="38779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smtClean="0"/>
              <a:t>Introduction</a:t>
            </a:r>
            <a:endParaRPr lang="en-US" altLang="zh-CN" sz="2000" dirty="0"/>
          </a:p>
          <a:p>
            <a:pPr marL="342900" indent="-342900">
              <a:lnSpc>
                <a:spcPct val="150000"/>
              </a:lnSpc>
              <a:buFont typeface="Arial" panose="020B0604020202020204" pitchFamily="34" charset="0"/>
              <a:buChar char="•"/>
            </a:pPr>
            <a:r>
              <a:rPr lang="en-US" altLang="zh-CN" sz="2400" b="1" dirty="0"/>
              <a:t>XFER: Achieving Super-Linear Speedup across </a:t>
            </a:r>
            <a:r>
              <a:rPr lang="en-US" altLang="zh-CN" sz="2400" b="1" dirty="0" smtClean="0"/>
              <a:t>Multi-FPGA</a:t>
            </a:r>
          </a:p>
          <a:p>
            <a:pPr>
              <a:lnSpc>
                <a:spcPct val="150000"/>
              </a:lnSpc>
            </a:pPr>
            <a:r>
              <a:rPr lang="en-US" altLang="zh-CN" sz="2400" dirty="0" smtClean="0"/>
              <a:t>	</a:t>
            </a:r>
            <a:r>
              <a:rPr lang="en-US" altLang="zh-CN" sz="2000" dirty="0" smtClean="0"/>
              <a:t>- CODES+ISSS’19 (Best Paper Finalist)</a:t>
            </a:r>
          </a:p>
          <a:p>
            <a:pPr marL="342900" indent="-342900">
              <a:lnSpc>
                <a:spcPct val="150000"/>
              </a:lnSpc>
              <a:buFont typeface="Arial" panose="020B0604020202020204" pitchFamily="34" charset="0"/>
              <a:buChar char="•"/>
            </a:pPr>
            <a:r>
              <a:rPr lang="en-US" altLang="zh-CN" sz="2400" b="1" dirty="0" smtClean="0"/>
              <a:t>Co-Exploration </a:t>
            </a:r>
            <a:r>
              <a:rPr lang="en-US" altLang="zh-CN" sz="2400" b="1" dirty="0"/>
              <a:t>of Neural Architecture and FPGA Implementation</a:t>
            </a:r>
          </a:p>
          <a:p>
            <a:pPr>
              <a:lnSpc>
                <a:spcPct val="150000"/>
              </a:lnSpc>
            </a:pPr>
            <a:r>
              <a:rPr lang="en-US" altLang="zh-CN" sz="2000" dirty="0"/>
              <a:t>	</a:t>
            </a:r>
            <a:r>
              <a:rPr lang="en-US" altLang="zh-CN" dirty="0"/>
              <a:t>- </a:t>
            </a:r>
            <a:r>
              <a:rPr lang="en-US" altLang="zh-CN" sz="2000" dirty="0" smtClean="0"/>
              <a:t>DAC’19 </a:t>
            </a:r>
            <a:r>
              <a:rPr lang="en-US" altLang="zh-CN" sz="2000" dirty="0"/>
              <a:t>(Best Paper </a:t>
            </a:r>
            <a:r>
              <a:rPr lang="en-US" altLang="zh-CN" sz="2000" dirty="0" smtClean="0"/>
              <a:t>Finalist)</a:t>
            </a:r>
            <a:endParaRPr lang="en-US" altLang="zh-CN" sz="2400" dirty="0" smtClean="0"/>
          </a:p>
          <a:p>
            <a:pPr marL="342900" lvl="0" indent="-342900">
              <a:lnSpc>
                <a:spcPct val="150000"/>
              </a:lnSpc>
              <a:buFont typeface="Arial" panose="020B0604020202020204" pitchFamily="34" charset="0"/>
              <a:buChar char="•"/>
            </a:pPr>
            <a:r>
              <a:rPr lang="en-US" altLang="zh-CN" sz="2400" b="1" dirty="0" smtClean="0">
                <a:solidFill>
                  <a:prstClr val="black"/>
                </a:solidFill>
              </a:rPr>
              <a:t>Other Research Directions</a:t>
            </a:r>
          </a:p>
          <a:p>
            <a:pPr marL="342900" indent="-342900">
              <a:lnSpc>
                <a:spcPct val="150000"/>
              </a:lnSpc>
              <a:buFont typeface="Arial" panose="020B0604020202020204" pitchFamily="34" charset="0"/>
              <a:buChar char="•"/>
            </a:pPr>
            <a:r>
              <a:rPr lang="en-US" altLang="zh-CN" sz="2400" b="1" dirty="0" smtClean="0">
                <a:solidFill>
                  <a:prstClr val="black"/>
                </a:solidFill>
              </a:rPr>
              <a:t>Conclusion</a:t>
            </a:r>
            <a:endParaRPr lang="en-US" altLang="zh-CN" sz="2400" b="1" dirty="0">
              <a:solidFill>
                <a:prstClr val="black"/>
              </a:solidFill>
            </a:endParaRPr>
          </a:p>
        </p:txBody>
      </p:sp>
      <p:sp>
        <p:nvSpPr>
          <p:cNvPr id="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Outline</a:t>
            </a:r>
            <a:endParaRPr lang="zh-CN" altLang="en-US" sz="3200" dirty="0"/>
          </a:p>
        </p:txBody>
      </p:sp>
      <p:sp>
        <p:nvSpPr>
          <p:cNvPr id="9" name="矩形 8"/>
          <p:cNvSpPr/>
          <p:nvPr/>
        </p:nvSpPr>
        <p:spPr>
          <a:xfrm>
            <a:off x="965981" y="918528"/>
            <a:ext cx="10712467" cy="3247071"/>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51006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
          <p:cNvSpPr txBox="1">
            <a:spLocks/>
          </p:cNvSpPr>
          <p:nvPr/>
        </p:nvSpPr>
        <p:spPr>
          <a:xfrm>
            <a:off x="419099" y="207129"/>
            <a:ext cx="11455037"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Conclusion and Future Work</a:t>
            </a:r>
            <a:endParaRPr lang="en-US" altLang="zh-CN" sz="3200" dirty="0"/>
          </a:p>
        </p:txBody>
      </p:sp>
      <p:grpSp>
        <p:nvGrpSpPr>
          <p:cNvPr id="25" name="Group 9"/>
          <p:cNvGrpSpPr/>
          <p:nvPr/>
        </p:nvGrpSpPr>
        <p:grpSpPr>
          <a:xfrm>
            <a:off x="0" y="910222"/>
            <a:ext cx="12192000" cy="5947778"/>
            <a:chOff x="0" y="910222"/>
            <a:chExt cx="12192000" cy="5947778"/>
          </a:xfrm>
        </p:grpSpPr>
        <p:pic>
          <p:nvPicPr>
            <p:cNvPr id="26" name="Picture 2" descr="See the source imag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4000" contrast="17000"/>
                      </a14:imgEffect>
                    </a14:imgLayer>
                  </a14:imgProps>
                </a:ext>
                <a:ext uri="{28A0092B-C50C-407E-A947-70E740481C1C}">
                  <a14:useLocalDpi xmlns:a14="http://schemas.microsoft.com/office/drawing/2010/main" val="0"/>
                </a:ext>
              </a:extLst>
            </a:blip>
            <a:srcRect/>
            <a:stretch>
              <a:fillRect/>
            </a:stretch>
          </p:blipFill>
          <p:spPr bwMode="auto">
            <a:xfrm>
              <a:off x="0" y="910222"/>
              <a:ext cx="12192000" cy="594777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8"/>
            <p:cNvSpPr/>
            <p:nvPr/>
          </p:nvSpPr>
          <p:spPr bwMode="auto">
            <a:xfrm>
              <a:off x="627321" y="2509284"/>
              <a:ext cx="2764465" cy="931586"/>
            </a:xfrm>
            <a:prstGeom prst="rect">
              <a:avLst/>
            </a:prstGeom>
            <a:solidFill>
              <a:srgbClr val="A9A9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9" name="Rectangle 12"/>
            <p:cNvSpPr/>
            <p:nvPr/>
          </p:nvSpPr>
          <p:spPr bwMode="auto">
            <a:xfrm>
              <a:off x="8807303" y="1107268"/>
              <a:ext cx="2764465" cy="931586"/>
            </a:xfrm>
            <a:prstGeom prst="rect">
              <a:avLst/>
            </a:prstGeom>
            <a:solidFill>
              <a:srgbClr val="A9A9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30" name="Rectangle 3"/>
          <p:cNvSpPr/>
          <p:nvPr/>
        </p:nvSpPr>
        <p:spPr bwMode="auto">
          <a:xfrm rot="20915467">
            <a:off x="5178939" y="3597200"/>
            <a:ext cx="1733845" cy="564304"/>
          </a:xfrm>
          <a:prstGeom prst="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smtClean="0">
                <a:ln>
                  <a:noFill/>
                </a:ln>
                <a:solidFill>
                  <a:schemeClr val="tx1"/>
                </a:solidFill>
                <a:effectLst/>
                <a:latin typeface="Arial" pitchFamily="-108" charset="0"/>
                <a:ea typeface="ＭＳ Ｐゴシック" pitchFamily="-108" charset="-128"/>
                <a:cs typeface="ＭＳ Ｐゴシック" pitchFamily="-108" charset="-128"/>
              </a:rPr>
              <a:t>FNAS</a:t>
            </a:r>
            <a:endParaRPr kumimoji="0" lang="zh-CN" altLang="en-US" sz="32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1" name="Rectangle 16"/>
          <p:cNvSpPr/>
          <p:nvPr/>
        </p:nvSpPr>
        <p:spPr bwMode="auto">
          <a:xfrm>
            <a:off x="4060593" y="905162"/>
            <a:ext cx="3860703" cy="3523962"/>
          </a:xfrm>
          <a:prstGeom prst="rect">
            <a:avLst/>
          </a:prstGeom>
          <a:solidFill>
            <a:srgbClr val="ABABAB"/>
          </a:solidFill>
          <a:ln w="9525" cap="flat" cmpd="sng" algn="ctr">
            <a:solidFill>
              <a:srgbClr val="A9A9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2" name="TextBox 4"/>
          <p:cNvSpPr txBox="1"/>
          <p:nvPr/>
        </p:nvSpPr>
        <p:spPr>
          <a:xfrm>
            <a:off x="105242" y="5084019"/>
            <a:ext cx="2313454" cy="1200329"/>
          </a:xfrm>
          <a:prstGeom prst="rect">
            <a:avLst/>
          </a:prstGeom>
          <a:noFill/>
        </p:spPr>
        <p:txBody>
          <a:bodyPr wrap="none" rtlCol="0">
            <a:spAutoFit/>
          </a:bodyPr>
          <a:lstStyle/>
          <a:p>
            <a:pPr algn="ctr"/>
            <a:r>
              <a:rPr lang="en-US" altLang="zh-CN" b="1" dirty="0" smtClean="0">
                <a:solidFill>
                  <a:schemeClr val="bg1"/>
                </a:solidFill>
                <a:latin typeface="Times New Roman" panose="02020603050405020304" pitchFamily="18" charset="0"/>
                <a:cs typeface="Times New Roman" panose="02020603050405020304" pitchFamily="18" charset="0"/>
              </a:rPr>
              <a:t>Neural Network</a:t>
            </a:r>
          </a:p>
          <a:p>
            <a:pPr algn="ctr"/>
            <a:r>
              <a:rPr lang="en-US" altLang="zh-CN" b="1" dirty="0" smtClean="0">
                <a:solidFill>
                  <a:schemeClr val="bg1"/>
                </a:solidFill>
                <a:latin typeface="Times New Roman" panose="02020603050405020304" pitchFamily="18" charset="0"/>
                <a:cs typeface="Times New Roman" panose="02020603050405020304" pitchFamily="18" charset="0"/>
              </a:rPr>
              <a:t>Architecture</a:t>
            </a:r>
          </a:p>
          <a:p>
            <a:pPr algn="ctr"/>
            <a:r>
              <a:rPr lang="en-US" altLang="zh-CN" b="1" dirty="0" smtClean="0">
                <a:solidFill>
                  <a:schemeClr val="bg1"/>
                </a:solidFill>
                <a:latin typeface="Times New Roman" panose="02020603050405020304" pitchFamily="18" charset="0"/>
                <a:cs typeface="Times New Roman" panose="02020603050405020304" pitchFamily="18" charset="0"/>
              </a:rPr>
              <a:t>Search</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34" name="TextBox 6"/>
          <p:cNvSpPr txBox="1"/>
          <p:nvPr/>
        </p:nvSpPr>
        <p:spPr>
          <a:xfrm>
            <a:off x="9852581" y="5638017"/>
            <a:ext cx="2108269" cy="646331"/>
          </a:xfrm>
          <a:prstGeom prst="rect">
            <a:avLst/>
          </a:prstGeom>
          <a:noFill/>
        </p:spPr>
        <p:txBody>
          <a:bodyPr wrap="none" rtlCol="0">
            <a:spAutoFit/>
          </a:bodyPr>
          <a:lstStyle/>
          <a:p>
            <a:pPr algn="ctr"/>
            <a:r>
              <a:rPr lang="en-US" altLang="zh-CN" b="1" dirty="0" smtClean="0">
                <a:solidFill>
                  <a:schemeClr val="bg1"/>
                </a:solidFill>
                <a:latin typeface="Times New Roman" panose="02020603050405020304" pitchFamily="18" charset="0"/>
                <a:cs typeface="Times New Roman" panose="02020603050405020304" pitchFamily="18" charset="0"/>
              </a:rPr>
              <a:t>Large Scale System</a:t>
            </a:r>
          </a:p>
          <a:p>
            <a:pPr algn="ctr"/>
            <a:r>
              <a:rPr lang="en-US" altLang="zh-CN" b="1" dirty="0" smtClean="0">
                <a:solidFill>
                  <a:schemeClr val="bg1"/>
                </a:solidFill>
                <a:latin typeface="Times New Roman" panose="02020603050405020304" pitchFamily="18" charset="0"/>
                <a:cs typeface="Times New Roman" panose="02020603050405020304" pitchFamily="18" charset="0"/>
              </a:rPr>
              <a:t>for Real-Time AI</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36" name="Rectangle 11"/>
          <p:cNvSpPr/>
          <p:nvPr/>
        </p:nvSpPr>
        <p:spPr bwMode="auto">
          <a:xfrm>
            <a:off x="3391786" y="4429124"/>
            <a:ext cx="2066777" cy="148965"/>
          </a:xfrm>
          <a:prstGeom prst="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8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FNAS</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nvGrpSpPr>
          <p:cNvPr id="37" name="Group 14"/>
          <p:cNvGrpSpPr/>
          <p:nvPr/>
        </p:nvGrpSpPr>
        <p:grpSpPr>
          <a:xfrm>
            <a:off x="1144385" y="1660702"/>
            <a:ext cx="5063759" cy="2768422"/>
            <a:chOff x="1914983" y="1661298"/>
            <a:chExt cx="5063759" cy="2768422"/>
          </a:xfrm>
        </p:grpSpPr>
        <p:pic>
          <p:nvPicPr>
            <p:cNvPr id="38"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983" y="1661298"/>
              <a:ext cx="5063759" cy="2768422"/>
            </a:xfrm>
            <a:prstGeom prst="rect">
              <a:avLst/>
            </a:prstGeom>
          </p:spPr>
        </p:pic>
        <p:grpSp>
          <p:nvGrpSpPr>
            <p:cNvPr id="39" name="Group 5"/>
            <p:cNvGrpSpPr/>
            <p:nvPr/>
          </p:nvGrpSpPr>
          <p:grpSpPr>
            <a:xfrm>
              <a:off x="2115877" y="1707093"/>
              <a:ext cx="3190890" cy="1772856"/>
              <a:chOff x="5309789" y="5152142"/>
              <a:chExt cx="2402886" cy="1705856"/>
            </a:xfrm>
          </p:grpSpPr>
          <p:pic>
            <p:nvPicPr>
              <p:cNvPr id="40" name="Picture 4" descr="http://images.huffingtonpost.com/2016-12-21-1482313825-2442786-Microsoft_democratizing_A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9789" y="5152142"/>
                <a:ext cx="2402886" cy="170585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7"/>
              <p:cNvSpPr txBox="1"/>
              <p:nvPr/>
            </p:nvSpPr>
            <p:spPr>
              <a:xfrm>
                <a:off x="5459501" y="5788464"/>
                <a:ext cx="2103461" cy="444218"/>
              </a:xfrm>
              <a:prstGeom prst="rect">
                <a:avLst/>
              </a:prstGeom>
              <a:solidFill>
                <a:schemeClr val="bg1">
                  <a:alpha val="80000"/>
                </a:schemeClr>
              </a:solidFill>
            </p:spPr>
            <p:txBody>
              <a:bodyPr wrap="square" rtlCol="0">
                <a:spAutoFit/>
              </a:bodyPr>
              <a:lstStyle/>
              <a:p>
                <a:pPr algn="ctr"/>
                <a:r>
                  <a:rPr lang="en-US" altLang="zh-CN" b="1" dirty="0">
                    <a:solidFill>
                      <a:srgbClr val="C00000"/>
                    </a:solidFill>
                    <a:latin typeface="Times New Roman" panose="02020603050405020304" pitchFamily="18" charset="0"/>
                    <a:cs typeface="Times New Roman" panose="02020603050405020304" pitchFamily="18" charset="0"/>
                  </a:rPr>
                  <a:t>AI </a:t>
                </a:r>
                <a:r>
                  <a:rPr lang="en-US" altLang="zh-CN" b="1" dirty="0" smtClean="0">
                    <a:solidFill>
                      <a:srgbClr val="C00000"/>
                    </a:solidFill>
                    <a:latin typeface="Times New Roman" panose="02020603050405020304" pitchFamily="18" charset="0"/>
                    <a:cs typeface="Times New Roman" panose="02020603050405020304" pitchFamily="18" charset="0"/>
                  </a:rPr>
                  <a:t>Democratization</a:t>
                </a:r>
                <a:endParaRPr lang="zh-CN" altLang="en-US" b="1" dirty="0">
                  <a:solidFill>
                    <a:srgbClr val="C00000"/>
                  </a:solidFill>
                  <a:latin typeface="Times New Roman" panose="02020603050405020304" pitchFamily="18" charset="0"/>
                  <a:cs typeface="Times New Roman" panose="02020603050405020304" pitchFamily="18" charset="0"/>
                </a:endParaRPr>
              </a:p>
            </p:txBody>
          </p:sp>
        </p:grpSp>
      </p:grpSp>
      <p:sp>
        <p:nvSpPr>
          <p:cNvPr id="8" name="任意多边形 7"/>
          <p:cNvSpPr/>
          <p:nvPr/>
        </p:nvSpPr>
        <p:spPr>
          <a:xfrm>
            <a:off x="10304978" y="4346484"/>
            <a:ext cx="1770908" cy="838911"/>
          </a:xfrm>
          <a:custGeom>
            <a:avLst/>
            <a:gdLst>
              <a:gd name="connsiteX0" fmla="*/ 165 w 1770908"/>
              <a:gd name="connsiteY0" fmla="*/ 58602 h 838911"/>
              <a:gd name="connsiteX1" fmla="*/ 21936 w 1770908"/>
              <a:gd name="connsiteY1" fmla="*/ 167459 h 838911"/>
              <a:gd name="connsiteX2" fmla="*/ 29193 w 1770908"/>
              <a:gd name="connsiteY2" fmla="*/ 196487 h 838911"/>
              <a:gd name="connsiteX3" fmla="*/ 72736 w 1770908"/>
              <a:gd name="connsiteY3" fmla="*/ 348887 h 838911"/>
              <a:gd name="connsiteX4" fmla="*/ 94508 w 1770908"/>
              <a:gd name="connsiteY4" fmla="*/ 435973 h 838911"/>
              <a:gd name="connsiteX5" fmla="*/ 138051 w 1770908"/>
              <a:gd name="connsiteY5" fmla="*/ 523059 h 838911"/>
              <a:gd name="connsiteX6" fmla="*/ 152565 w 1770908"/>
              <a:gd name="connsiteY6" fmla="*/ 559345 h 838911"/>
              <a:gd name="connsiteX7" fmla="*/ 203365 w 1770908"/>
              <a:gd name="connsiteY7" fmla="*/ 610145 h 838911"/>
              <a:gd name="connsiteX8" fmla="*/ 225136 w 1770908"/>
              <a:gd name="connsiteY8" fmla="*/ 631916 h 838911"/>
              <a:gd name="connsiteX9" fmla="*/ 239651 w 1770908"/>
              <a:gd name="connsiteY9" fmla="*/ 653687 h 838911"/>
              <a:gd name="connsiteX10" fmla="*/ 326736 w 1770908"/>
              <a:gd name="connsiteY10" fmla="*/ 704487 h 838911"/>
              <a:gd name="connsiteX11" fmla="*/ 363022 w 1770908"/>
              <a:gd name="connsiteY11" fmla="*/ 711745 h 838911"/>
              <a:gd name="connsiteX12" fmla="*/ 384793 w 1770908"/>
              <a:gd name="connsiteY12" fmla="*/ 733516 h 838911"/>
              <a:gd name="connsiteX13" fmla="*/ 435593 w 1770908"/>
              <a:gd name="connsiteY13" fmla="*/ 740773 h 838911"/>
              <a:gd name="connsiteX14" fmla="*/ 457365 w 1770908"/>
              <a:gd name="connsiteY14" fmla="*/ 748030 h 838911"/>
              <a:gd name="connsiteX15" fmla="*/ 587993 w 1770908"/>
              <a:gd name="connsiteY15" fmla="*/ 762545 h 838911"/>
              <a:gd name="connsiteX16" fmla="*/ 1204851 w 1770908"/>
              <a:gd name="connsiteY16" fmla="*/ 769802 h 838911"/>
              <a:gd name="connsiteX17" fmla="*/ 1226622 w 1770908"/>
              <a:gd name="connsiteY17" fmla="*/ 755287 h 838911"/>
              <a:gd name="connsiteX18" fmla="*/ 1277422 w 1770908"/>
              <a:gd name="connsiteY18" fmla="*/ 733516 h 838911"/>
              <a:gd name="connsiteX19" fmla="*/ 1400793 w 1770908"/>
              <a:gd name="connsiteY19" fmla="*/ 624659 h 838911"/>
              <a:gd name="connsiteX20" fmla="*/ 1429822 w 1770908"/>
              <a:gd name="connsiteY20" fmla="*/ 566602 h 838911"/>
              <a:gd name="connsiteX21" fmla="*/ 1451593 w 1770908"/>
              <a:gd name="connsiteY21" fmla="*/ 530316 h 838911"/>
              <a:gd name="connsiteX22" fmla="*/ 1458851 w 1770908"/>
              <a:gd name="connsiteY22" fmla="*/ 508545 h 838911"/>
              <a:gd name="connsiteX23" fmla="*/ 1480622 w 1770908"/>
              <a:gd name="connsiteY23" fmla="*/ 486773 h 838911"/>
              <a:gd name="connsiteX24" fmla="*/ 1495136 w 1770908"/>
              <a:gd name="connsiteY24" fmla="*/ 428716 h 838911"/>
              <a:gd name="connsiteX25" fmla="*/ 1531422 w 1770908"/>
              <a:gd name="connsiteY25" fmla="*/ 385173 h 838911"/>
              <a:gd name="connsiteX26" fmla="*/ 1567708 w 1770908"/>
              <a:gd name="connsiteY26" fmla="*/ 341630 h 838911"/>
              <a:gd name="connsiteX27" fmla="*/ 1589479 w 1770908"/>
              <a:gd name="connsiteY27" fmla="*/ 312602 h 838911"/>
              <a:gd name="connsiteX28" fmla="*/ 1603993 w 1770908"/>
              <a:gd name="connsiteY28" fmla="*/ 298087 h 838911"/>
              <a:gd name="connsiteX29" fmla="*/ 1618508 w 1770908"/>
              <a:gd name="connsiteY29" fmla="*/ 276316 h 838911"/>
              <a:gd name="connsiteX30" fmla="*/ 1640279 w 1770908"/>
              <a:gd name="connsiteY30" fmla="*/ 261802 h 838911"/>
              <a:gd name="connsiteX31" fmla="*/ 1676565 w 1770908"/>
              <a:gd name="connsiteY31" fmla="*/ 218259 h 838911"/>
              <a:gd name="connsiteX32" fmla="*/ 1705593 w 1770908"/>
              <a:gd name="connsiteY32" fmla="*/ 196487 h 838911"/>
              <a:gd name="connsiteX33" fmla="*/ 1734622 w 1770908"/>
              <a:gd name="connsiteY33" fmla="*/ 145687 h 838911"/>
              <a:gd name="connsiteX34" fmla="*/ 1770908 w 1770908"/>
              <a:gd name="connsiteY34" fmla="*/ 109402 h 838911"/>
              <a:gd name="connsiteX35" fmla="*/ 1480622 w 1770908"/>
              <a:gd name="connsiteY35" fmla="*/ 58602 h 838911"/>
              <a:gd name="connsiteX36" fmla="*/ 1429822 w 1770908"/>
              <a:gd name="connsiteY36" fmla="*/ 44087 h 838911"/>
              <a:gd name="connsiteX37" fmla="*/ 1357251 w 1770908"/>
              <a:gd name="connsiteY37" fmla="*/ 29573 h 838911"/>
              <a:gd name="connsiteX38" fmla="*/ 791193 w 1770908"/>
              <a:gd name="connsiteY38" fmla="*/ 15059 h 838911"/>
              <a:gd name="connsiteX39" fmla="*/ 595251 w 1770908"/>
              <a:gd name="connsiteY39" fmla="*/ 545 h 838911"/>
              <a:gd name="connsiteX40" fmla="*/ 203365 w 1770908"/>
              <a:gd name="connsiteY40" fmla="*/ 7802 h 838911"/>
              <a:gd name="connsiteX41" fmla="*/ 152565 w 1770908"/>
              <a:gd name="connsiteY41" fmla="*/ 15059 h 838911"/>
              <a:gd name="connsiteX42" fmla="*/ 94508 w 1770908"/>
              <a:gd name="connsiteY42" fmla="*/ 22316 h 838911"/>
              <a:gd name="connsiteX43" fmla="*/ 14679 w 1770908"/>
              <a:gd name="connsiteY43" fmla="*/ 44087 h 838911"/>
              <a:gd name="connsiteX44" fmla="*/ 165 w 1770908"/>
              <a:gd name="connsiteY44" fmla="*/ 58602 h 83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70908" h="838911">
                <a:moveTo>
                  <a:pt x="165" y="58602"/>
                </a:moveTo>
                <a:cubicBezTo>
                  <a:pt x="1374" y="79164"/>
                  <a:pt x="14313" y="131248"/>
                  <a:pt x="21936" y="167459"/>
                </a:cubicBezTo>
                <a:cubicBezTo>
                  <a:pt x="23991" y="177219"/>
                  <a:pt x="27327" y="186689"/>
                  <a:pt x="29193" y="196487"/>
                </a:cubicBezTo>
                <a:cubicBezTo>
                  <a:pt x="55607" y="335156"/>
                  <a:pt x="25174" y="285471"/>
                  <a:pt x="72736" y="348887"/>
                </a:cubicBezTo>
                <a:cubicBezTo>
                  <a:pt x="73738" y="353396"/>
                  <a:pt x="85402" y="416461"/>
                  <a:pt x="94508" y="435973"/>
                </a:cubicBezTo>
                <a:cubicBezTo>
                  <a:pt x="108233" y="465383"/>
                  <a:pt x="124232" y="493693"/>
                  <a:pt x="138051" y="523059"/>
                </a:cubicBezTo>
                <a:cubicBezTo>
                  <a:pt x="143598" y="534846"/>
                  <a:pt x="144749" y="548923"/>
                  <a:pt x="152565" y="559345"/>
                </a:cubicBezTo>
                <a:cubicBezTo>
                  <a:pt x="166933" y="578503"/>
                  <a:pt x="186432" y="593212"/>
                  <a:pt x="203365" y="610145"/>
                </a:cubicBezTo>
                <a:cubicBezTo>
                  <a:pt x="210622" y="617402"/>
                  <a:pt x="219443" y="623377"/>
                  <a:pt x="225136" y="631916"/>
                </a:cubicBezTo>
                <a:cubicBezTo>
                  <a:pt x="229974" y="639173"/>
                  <a:pt x="232901" y="648164"/>
                  <a:pt x="239651" y="653687"/>
                </a:cubicBezTo>
                <a:cubicBezTo>
                  <a:pt x="268844" y="677572"/>
                  <a:pt x="292563" y="695943"/>
                  <a:pt x="326736" y="704487"/>
                </a:cubicBezTo>
                <a:cubicBezTo>
                  <a:pt x="338703" y="707479"/>
                  <a:pt x="350927" y="709326"/>
                  <a:pt x="363022" y="711745"/>
                </a:cubicBezTo>
                <a:cubicBezTo>
                  <a:pt x="370279" y="719002"/>
                  <a:pt x="375264" y="729704"/>
                  <a:pt x="384793" y="733516"/>
                </a:cubicBezTo>
                <a:cubicBezTo>
                  <a:pt x="400675" y="739869"/>
                  <a:pt x="418820" y="737418"/>
                  <a:pt x="435593" y="740773"/>
                </a:cubicBezTo>
                <a:cubicBezTo>
                  <a:pt x="443094" y="742273"/>
                  <a:pt x="449792" y="746948"/>
                  <a:pt x="457365" y="748030"/>
                </a:cubicBezTo>
                <a:cubicBezTo>
                  <a:pt x="500735" y="754226"/>
                  <a:pt x="544450" y="757707"/>
                  <a:pt x="587993" y="762545"/>
                </a:cubicBezTo>
                <a:cubicBezTo>
                  <a:pt x="744039" y="918580"/>
                  <a:pt x="609110" y="790584"/>
                  <a:pt x="1204851" y="769802"/>
                </a:cubicBezTo>
                <a:cubicBezTo>
                  <a:pt x="1213568" y="769498"/>
                  <a:pt x="1218821" y="759188"/>
                  <a:pt x="1226622" y="755287"/>
                </a:cubicBezTo>
                <a:cubicBezTo>
                  <a:pt x="1243100" y="747048"/>
                  <a:pt x="1260489" y="740773"/>
                  <a:pt x="1277422" y="733516"/>
                </a:cubicBezTo>
                <a:cubicBezTo>
                  <a:pt x="1318546" y="697230"/>
                  <a:pt x="1362013" y="663439"/>
                  <a:pt x="1400793" y="624659"/>
                </a:cubicBezTo>
                <a:cubicBezTo>
                  <a:pt x="1430969" y="594483"/>
                  <a:pt x="1415681" y="594884"/>
                  <a:pt x="1429822" y="566602"/>
                </a:cubicBezTo>
                <a:cubicBezTo>
                  <a:pt x="1436130" y="553986"/>
                  <a:pt x="1445285" y="542932"/>
                  <a:pt x="1451593" y="530316"/>
                </a:cubicBezTo>
                <a:cubicBezTo>
                  <a:pt x="1455014" y="523474"/>
                  <a:pt x="1454608" y="514910"/>
                  <a:pt x="1458851" y="508545"/>
                </a:cubicBezTo>
                <a:cubicBezTo>
                  <a:pt x="1464544" y="500006"/>
                  <a:pt x="1473365" y="494030"/>
                  <a:pt x="1480622" y="486773"/>
                </a:cubicBezTo>
                <a:cubicBezTo>
                  <a:pt x="1485460" y="467421"/>
                  <a:pt x="1481030" y="442821"/>
                  <a:pt x="1495136" y="428716"/>
                </a:cubicBezTo>
                <a:cubicBezTo>
                  <a:pt x="1540909" y="382945"/>
                  <a:pt x="1496059" y="430640"/>
                  <a:pt x="1531422" y="385173"/>
                </a:cubicBezTo>
                <a:cubicBezTo>
                  <a:pt x="1543021" y="370259"/>
                  <a:pt x="1555905" y="356383"/>
                  <a:pt x="1567708" y="341630"/>
                </a:cubicBezTo>
                <a:cubicBezTo>
                  <a:pt x="1575264" y="332185"/>
                  <a:pt x="1581736" y="321894"/>
                  <a:pt x="1589479" y="312602"/>
                </a:cubicBezTo>
                <a:cubicBezTo>
                  <a:pt x="1593859" y="307346"/>
                  <a:pt x="1599719" y="303430"/>
                  <a:pt x="1603993" y="298087"/>
                </a:cubicBezTo>
                <a:cubicBezTo>
                  <a:pt x="1609442" y="291276"/>
                  <a:pt x="1612341" y="282483"/>
                  <a:pt x="1618508" y="276316"/>
                </a:cubicBezTo>
                <a:cubicBezTo>
                  <a:pt x="1624675" y="270149"/>
                  <a:pt x="1633468" y="267251"/>
                  <a:pt x="1640279" y="261802"/>
                </a:cubicBezTo>
                <a:cubicBezTo>
                  <a:pt x="1664668" y="242290"/>
                  <a:pt x="1648350" y="246474"/>
                  <a:pt x="1676565" y="218259"/>
                </a:cubicBezTo>
                <a:cubicBezTo>
                  <a:pt x="1685118" y="209706"/>
                  <a:pt x="1697040" y="205040"/>
                  <a:pt x="1705593" y="196487"/>
                </a:cubicBezTo>
                <a:cubicBezTo>
                  <a:pt x="1727332" y="174748"/>
                  <a:pt x="1714690" y="171313"/>
                  <a:pt x="1734622" y="145687"/>
                </a:cubicBezTo>
                <a:cubicBezTo>
                  <a:pt x="1745124" y="132185"/>
                  <a:pt x="1770908" y="109402"/>
                  <a:pt x="1770908" y="109402"/>
                </a:cubicBezTo>
                <a:cubicBezTo>
                  <a:pt x="1747974" y="-28207"/>
                  <a:pt x="1779404" y="72499"/>
                  <a:pt x="1480622" y="58602"/>
                </a:cubicBezTo>
                <a:cubicBezTo>
                  <a:pt x="1467065" y="57971"/>
                  <a:pt x="1443497" y="47994"/>
                  <a:pt x="1429822" y="44087"/>
                </a:cubicBezTo>
                <a:cubicBezTo>
                  <a:pt x="1411661" y="38898"/>
                  <a:pt x="1373540" y="30155"/>
                  <a:pt x="1357251" y="29573"/>
                </a:cubicBezTo>
                <a:cubicBezTo>
                  <a:pt x="1168623" y="22836"/>
                  <a:pt x="979879" y="19897"/>
                  <a:pt x="791193" y="15059"/>
                </a:cubicBezTo>
                <a:cubicBezTo>
                  <a:pt x="713646" y="-4328"/>
                  <a:pt x="741368" y="545"/>
                  <a:pt x="595251" y="545"/>
                </a:cubicBezTo>
                <a:cubicBezTo>
                  <a:pt x="464600" y="545"/>
                  <a:pt x="333994" y="5383"/>
                  <a:pt x="203365" y="7802"/>
                </a:cubicBezTo>
                <a:lnTo>
                  <a:pt x="152565" y="15059"/>
                </a:lnTo>
                <a:cubicBezTo>
                  <a:pt x="133233" y="17637"/>
                  <a:pt x="113593" y="18298"/>
                  <a:pt x="94508" y="22316"/>
                </a:cubicBezTo>
                <a:cubicBezTo>
                  <a:pt x="67518" y="27998"/>
                  <a:pt x="40845" y="35365"/>
                  <a:pt x="14679" y="44087"/>
                </a:cubicBezTo>
                <a:cubicBezTo>
                  <a:pt x="4416" y="47508"/>
                  <a:pt x="-1044" y="38040"/>
                  <a:pt x="165" y="58602"/>
                </a:cubicBezTo>
                <a:close/>
              </a:path>
            </a:pathLst>
          </a:custGeom>
          <a:solidFill>
            <a:srgbClr val="ABABAB"/>
          </a:solidFill>
          <a:ln>
            <a:solidFill>
              <a:srgbClr val="A9A9A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10304978" y="1271234"/>
            <a:ext cx="1770908" cy="838911"/>
          </a:xfrm>
          <a:custGeom>
            <a:avLst/>
            <a:gdLst>
              <a:gd name="connsiteX0" fmla="*/ 165 w 1770908"/>
              <a:gd name="connsiteY0" fmla="*/ 58602 h 838911"/>
              <a:gd name="connsiteX1" fmla="*/ 21936 w 1770908"/>
              <a:gd name="connsiteY1" fmla="*/ 167459 h 838911"/>
              <a:gd name="connsiteX2" fmla="*/ 29193 w 1770908"/>
              <a:gd name="connsiteY2" fmla="*/ 196487 h 838911"/>
              <a:gd name="connsiteX3" fmla="*/ 72736 w 1770908"/>
              <a:gd name="connsiteY3" fmla="*/ 348887 h 838911"/>
              <a:gd name="connsiteX4" fmla="*/ 94508 w 1770908"/>
              <a:gd name="connsiteY4" fmla="*/ 435973 h 838911"/>
              <a:gd name="connsiteX5" fmla="*/ 138051 w 1770908"/>
              <a:gd name="connsiteY5" fmla="*/ 523059 h 838911"/>
              <a:gd name="connsiteX6" fmla="*/ 152565 w 1770908"/>
              <a:gd name="connsiteY6" fmla="*/ 559345 h 838911"/>
              <a:gd name="connsiteX7" fmla="*/ 203365 w 1770908"/>
              <a:gd name="connsiteY7" fmla="*/ 610145 h 838911"/>
              <a:gd name="connsiteX8" fmla="*/ 225136 w 1770908"/>
              <a:gd name="connsiteY8" fmla="*/ 631916 h 838911"/>
              <a:gd name="connsiteX9" fmla="*/ 239651 w 1770908"/>
              <a:gd name="connsiteY9" fmla="*/ 653687 h 838911"/>
              <a:gd name="connsiteX10" fmla="*/ 326736 w 1770908"/>
              <a:gd name="connsiteY10" fmla="*/ 704487 h 838911"/>
              <a:gd name="connsiteX11" fmla="*/ 363022 w 1770908"/>
              <a:gd name="connsiteY11" fmla="*/ 711745 h 838911"/>
              <a:gd name="connsiteX12" fmla="*/ 384793 w 1770908"/>
              <a:gd name="connsiteY12" fmla="*/ 733516 h 838911"/>
              <a:gd name="connsiteX13" fmla="*/ 435593 w 1770908"/>
              <a:gd name="connsiteY13" fmla="*/ 740773 h 838911"/>
              <a:gd name="connsiteX14" fmla="*/ 457365 w 1770908"/>
              <a:gd name="connsiteY14" fmla="*/ 748030 h 838911"/>
              <a:gd name="connsiteX15" fmla="*/ 587993 w 1770908"/>
              <a:gd name="connsiteY15" fmla="*/ 762545 h 838911"/>
              <a:gd name="connsiteX16" fmla="*/ 1204851 w 1770908"/>
              <a:gd name="connsiteY16" fmla="*/ 769802 h 838911"/>
              <a:gd name="connsiteX17" fmla="*/ 1226622 w 1770908"/>
              <a:gd name="connsiteY17" fmla="*/ 755287 h 838911"/>
              <a:gd name="connsiteX18" fmla="*/ 1277422 w 1770908"/>
              <a:gd name="connsiteY18" fmla="*/ 733516 h 838911"/>
              <a:gd name="connsiteX19" fmla="*/ 1400793 w 1770908"/>
              <a:gd name="connsiteY19" fmla="*/ 624659 h 838911"/>
              <a:gd name="connsiteX20" fmla="*/ 1429822 w 1770908"/>
              <a:gd name="connsiteY20" fmla="*/ 566602 h 838911"/>
              <a:gd name="connsiteX21" fmla="*/ 1451593 w 1770908"/>
              <a:gd name="connsiteY21" fmla="*/ 530316 h 838911"/>
              <a:gd name="connsiteX22" fmla="*/ 1458851 w 1770908"/>
              <a:gd name="connsiteY22" fmla="*/ 508545 h 838911"/>
              <a:gd name="connsiteX23" fmla="*/ 1480622 w 1770908"/>
              <a:gd name="connsiteY23" fmla="*/ 486773 h 838911"/>
              <a:gd name="connsiteX24" fmla="*/ 1495136 w 1770908"/>
              <a:gd name="connsiteY24" fmla="*/ 428716 h 838911"/>
              <a:gd name="connsiteX25" fmla="*/ 1531422 w 1770908"/>
              <a:gd name="connsiteY25" fmla="*/ 385173 h 838911"/>
              <a:gd name="connsiteX26" fmla="*/ 1567708 w 1770908"/>
              <a:gd name="connsiteY26" fmla="*/ 341630 h 838911"/>
              <a:gd name="connsiteX27" fmla="*/ 1589479 w 1770908"/>
              <a:gd name="connsiteY27" fmla="*/ 312602 h 838911"/>
              <a:gd name="connsiteX28" fmla="*/ 1603993 w 1770908"/>
              <a:gd name="connsiteY28" fmla="*/ 298087 h 838911"/>
              <a:gd name="connsiteX29" fmla="*/ 1618508 w 1770908"/>
              <a:gd name="connsiteY29" fmla="*/ 276316 h 838911"/>
              <a:gd name="connsiteX30" fmla="*/ 1640279 w 1770908"/>
              <a:gd name="connsiteY30" fmla="*/ 261802 h 838911"/>
              <a:gd name="connsiteX31" fmla="*/ 1676565 w 1770908"/>
              <a:gd name="connsiteY31" fmla="*/ 218259 h 838911"/>
              <a:gd name="connsiteX32" fmla="*/ 1705593 w 1770908"/>
              <a:gd name="connsiteY32" fmla="*/ 196487 h 838911"/>
              <a:gd name="connsiteX33" fmla="*/ 1734622 w 1770908"/>
              <a:gd name="connsiteY33" fmla="*/ 145687 h 838911"/>
              <a:gd name="connsiteX34" fmla="*/ 1770908 w 1770908"/>
              <a:gd name="connsiteY34" fmla="*/ 109402 h 838911"/>
              <a:gd name="connsiteX35" fmla="*/ 1480622 w 1770908"/>
              <a:gd name="connsiteY35" fmla="*/ 58602 h 838911"/>
              <a:gd name="connsiteX36" fmla="*/ 1429822 w 1770908"/>
              <a:gd name="connsiteY36" fmla="*/ 44087 h 838911"/>
              <a:gd name="connsiteX37" fmla="*/ 1357251 w 1770908"/>
              <a:gd name="connsiteY37" fmla="*/ 29573 h 838911"/>
              <a:gd name="connsiteX38" fmla="*/ 791193 w 1770908"/>
              <a:gd name="connsiteY38" fmla="*/ 15059 h 838911"/>
              <a:gd name="connsiteX39" fmla="*/ 595251 w 1770908"/>
              <a:gd name="connsiteY39" fmla="*/ 545 h 838911"/>
              <a:gd name="connsiteX40" fmla="*/ 203365 w 1770908"/>
              <a:gd name="connsiteY40" fmla="*/ 7802 h 838911"/>
              <a:gd name="connsiteX41" fmla="*/ 152565 w 1770908"/>
              <a:gd name="connsiteY41" fmla="*/ 15059 h 838911"/>
              <a:gd name="connsiteX42" fmla="*/ 94508 w 1770908"/>
              <a:gd name="connsiteY42" fmla="*/ 22316 h 838911"/>
              <a:gd name="connsiteX43" fmla="*/ 14679 w 1770908"/>
              <a:gd name="connsiteY43" fmla="*/ 44087 h 838911"/>
              <a:gd name="connsiteX44" fmla="*/ 165 w 1770908"/>
              <a:gd name="connsiteY44" fmla="*/ 58602 h 83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70908" h="838911">
                <a:moveTo>
                  <a:pt x="165" y="58602"/>
                </a:moveTo>
                <a:cubicBezTo>
                  <a:pt x="1374" y="79164"/>
                  <a:pt x="14313" y="131248"/>
                  <a:pt x="21936" y="167459"/>
                </a:cubicBezTo>
                <a:cubicBezTo>
                  <a:pt x="23991" y="177219"/>
                  <a:pt x="27327" y="186689"/>
                  <a:pt x="29193" y="196487"/>
                </a:cubicBezTo>
                <a:cubicBezTo>
                  <a:pt x="55607" y="335156"/>
                  <a:pt x="25174" y="285471"/>
                  <a:pt x="72736" y="348887"/>
                </a:cubicBezTo>
                <a:cubicBezTo>
                  <a:pt x="73738" y="353396"/>
                  <a:pt x="85402" y="416461"/>
                  <a:pt x="94508" y="435973"/>
                </a:cubicBezTo>
                <a:cubicBezTo>
                  <a:pt x="108233" y="465383"/>
                  <a:pt x="124232" y="493693"/>
                  <a:pt x="138051" y="523059"/>
                </a:cubicBezTo>
                <a:cubicBezTo>
                  <a:pt x="143598" y="534846"/>
                  <a:pt x="144749" y="548923"/>
                  <a:pt x="152565" y="559345"/>
                </a:cubicBezTo>
                <a:cubicBezTo>
                  <a:pt x="166933" y="578503"/>
                  <a:pt x="186432" y="593212"/>
                  <a:pt x="203365" y="610145"/>
                </a:cubicBezTo>
                <a:cubicBezTo>
                  <a:pt x="210622" y="617402"/>
                  <a:pt x="219443" y="623377"/>
                  <a:pt x="225136" y="631916"/>
                </a:cubicBezTo>
                <a:cubicBezTo>
                  <a:pt x="229974" y="639173"/>
                  <a:pt x="232901" y="648164"/>
                  <a:pt x="239651" y="653687"/>
                </a:cubicBezTo>
                <a:cubicBezTo>
                  <a:pt x="268844" y="677572"/>
                  <a:pt x="292563" y="695943"/>
                  <a:pt x="326736" y="704487"/>
                </a:cubicBezTo>
                <a:cubicBezTo>
                  <a:pt x="338703" y="707479"/>
                  <a:pt x="350927" y="709326"/>
                  <a:pt x="363022" y="711745"/>
                </a:cubicBezTo>
                <a:cubicBezTo>
                  <a:pt x="370279" y="719002"/>
                  <a:pt x="375264" y="729704"/>
                  <a:pt x="384793" y="733516"/>
                </a:cubicBezTo>
                <a:cubicBezTo>
                  <a:pt x="400675" y="739869"/>
                  <a:pt x="418820" y="737418"/>
                  <a:pt x="435593" y="740773"/>
                </a:cubicBezTo>
                <a:cubicBezTo>
                  <a:pt x="443094" y="742273"/>
                  <a:pt x="449792" y="746948"/>
                  <a:pt x="457365" y="748030"/>
                </a:cubicBezTo>
                <a:cubicBezTo>
                  <a:pt x="500735" y="754226"/>
                  <a:pt x="544450" y="757707"/>
                  <a:pt x="587993" y="762545"/>
                </a:cubicBezTo>
                <a:cubicBezTo>
                  <a:pt x="744039" y="918580"/>
                  <a:pt x="609110" y="790584"/>
                  <a:pt x="1204851" y="769802"/>
                </a:cubicBezTo>
                <a:cubicBezTo>
                  <a:pt x="1213568" y="769498"/>
                  <a:pt x="1218821" y="759188"/>
                  <a:pt x="1226622" y="755287"/>
                </a:cubicBezTo>
                <a:cubicBezTo>
                  <a:pt x="1243100" y="747048"/>
                  <a:pt x="1260489" y="740773"/>
                  <a:pt x="1277422" y="733516"/>
                </a:cubicBezTo>
                <a:cubicBezTo>
                  <a:pt x="1318546" y="697230"/>
                  <a:pt x="1362013" y="663439"/>
                  <a:pt x="1400793" y="624659"/>
                </a:cubicBezTo>
                <a:cubicBezTo>
                  <a:pt x="1430969" y="594483"/>
                  <a:pt x="1415681" y="594884"/>
                  <a:pt x="1429822" y="566602"/>
                </a:cubicBezTo>
                <a:cubicBezTo>
                  <a:pt x="1436130" y="553986"/>
                  <a:pt x="1445285" y="542932"/>
                  <a:pt x="1451593" y="530316"/>
                </a:cubicBezTo>
                <a:cubicBezTo>
                  <a:pt x="1455014" y="523474"/>
                  <a:pt x="1454608" y="514910"/>
                  <a:pt x="1458851" y="508545"/>
                </a:cubicBezTo>
                <a:cubicBezTo>
                  <a:pt x="1464544" y="500006"/>
                  <a:pt x="1473365" y="494030"/>
                  <a:pt x="1480622" y="486773"/>
                </a:cubicBezTo>
                <a:cubicBezTo>
                  <a:pt x="1485460" y="467421"/>
                  <a:pt x="1481030" y="442821"/>
                  <a:pt x="1495136" y="428716"/>
                </a:cubicBezTo>
                <a:cubicBezTo>
                  <a:pt x="1540909" y="382945"/>
                  <a:pt x="1496059" y="430640"/>
                  <a:pt x="1531422" y="385173"/>
                </a:cubicBezTo>
                <a:cubicBezTo>
                  <a:pt x="1543021" y="370259"/>
                  <a:pt x="1555905" y="356383"/>
                  <a:pt x="1567708" y="341630"/>
                </a:cubicBezTo>
                <a:cubicBezTo>
                  <a:pt x="1575264" y="332185"/>
                  <a:pt x="1581736" y="321894"/>
                  <a:pt x="1589479" y="312602"/>
                </a:cubicBezTo>
                <a:cubicBezTo>
                  <a:pt x="1593859" y="307346"/>
                  <a:pt x="1599719" y="303430"/>
                  <a:pt x="1603993" y="298087"/>
                </a:cubicBezTo>
                <a:cubicBezTo>
                  <a:pt x="1609442" y="291276"/>
                  <a:pt x="1612341" y="282483"/>
                  <a:pt x="1618508" y="276316"/>
                </a:cubicBezTo>
                <a:cubicBezTo>
                  <a:pt x="1624675" y="270149"/>
                  <a:pt x="1633468" y="267251"/>
                  <a:pt x="1640279" y="261802"/>
                </a:cubicBezTo>
                <a:cubicBezTo>
                  <a:pt x="1664668" y="242290"/>
                  <a:pt x="1648350" y="246474"/>
                  <a:pt x="1676565" y="218259"/>
                </a:cubicBezTo>
                <a:cubicBezTo>
                  <a:pt x="1685118" y="209706"/>
                  <a:pt x="1697040" y="205040"/>
                  <a:pt x="1705593" y="196487"/>
                </a:cubicBezTo>
                <a:cubicBezTo>
                  <a:pt x="1727332" y="174748"/>
                  <a:pt x="1714690" y="171313"/>
                  <a:pt x="1734622" y="145687"/>
                </a:cubicBezTo>
                <a:cubicBezTo>
                  <a:pt x="1745124" y="132185"/>
                  <a:pt x="1770908" y="109402"/>
                  <a:pt x="1770908" y="109402"/>
                </a:cubicBezTo>
                <a:cubicBezTo>
                  <a:pt x="1747974" y="-28207"/>
                  <a:pt x="1779404" y="72499"/>
                  <a:pt x="1480622" y="58602"/>
                </a:cubicBezTo>
                <a:cubicBezTo>
                  <a:pt x="1467065" y="57971"/>
                  <a:pt x="1443497" y="47994"/>
                  <a:pt x="1429822" y="44087"/>
                </a:cubicBezTo>
                <a:cubicBezTo>
                  <a:pt x="1411661" y="38898"/>
                  <a:pt x="1373540" y="30155"/>
                  <a:pt x="1357251" y="29573"/>
                </a:cubicBezTo>
                <a:cubicBezTo>
                  <a:pt x="1168623" y="22836"/>
                  <a:pt x="979879" y="19897"/>
                  <a:pt x="791193" y="15059"/>
                </a:cubicBezTo>
                <a:cubicBezTo>
                  <a:pt x="713646" y="-4328"/>
                  <a:pt x="741368" y="545"/>
                  <a:pt x="595251" y="545"/>
                </a:cubicBezTo>
                <a:cubicBezTo>
                  <a:pt x="464600" y="545"/>
                  <a:pt x="333994" y="5383"/>
                  <a:pt x="203365" y="7802"/>
                </a:cubicBezTo>
                <a:lnTo>
                  <a:pt x="152565" y="15059"/>
                </a:lnTo>
                <a:cubicBezTo>
                  <a:pt x="133233" y="17637"/>
                  <a:pt x="113593" y="18298"/>
                  <a:pt x="94508" y="22316"/>
                </a:cubicBezTo>
                <a:cubicBezTo>
                  <a:pt x="67518" y="27998"/>
                  <a:pt x="40845" y="35365"/>
                  <a:pt x="14679" y="44087"/>
                </a:cubicBezTo>
                <a:cubicBezTo>
                  <a:pt x="4416" y="47508"/>
                  <a:pt x="-1044" y="38040"/>
                  <a:pt x="165" y="58602"/>
                </a:cubicBezTo>
                <a:close/>
              </a:path>
            </a:pathLst>
          </a:custGeom>
          <a:solidFill>
            <a:srgbClr val="454545"/>
          </a:solidFill>
          <a:ln>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b="1" dirty="0" smtClean="0"/>
              <a:t>XFER</a:t>
            </a:r>
          </a:p>
          <a:p>
            <a:pPr algn="ctr"/>
            <a:r>
              <a:rPr lang="en-US" altLang="zh-CN" sz="1400" b="1" dirty="0" smtClean="0"/>
              <a:t>NANDS</a:t>
            </a:r>
          </a:p>
          <a:p>
            <a:pPr algn="ctr"/>
            <a:r>
              <a:rPr lang="en-US" altLang="zh-CN" sz="1400" b="1" dirty="0" err="1" smtClean="0"/>
              <a:t>QuanNAS</a:t>
            </a:r>
            <a:endParaRPr lang="zh-CN" altLang="en-US" sz="1400" b="1" dirty="0"/>
          </a:p>
        </p:txBody>
      </p:sp>
      <p:grpSp>
        <p:nvGrpSpPr>
          <p:cNvPr id="3" name="组合 2"/>
          <p:cNvGrpSpPr/>
          <p:nvPr/>
        </p:nvGrpSpPr>
        <p:grpSpPr>
          <a:xfrm>
            <a:off x="3238701" y="5639718"/>
            <a:ext cx="5614320" cy="755308"/>
            <a:chOff x="3238701" y="5639718"/>
            <a:chExt cx="5614320" cy="755308"/>
          </a:xfrm>
        </p:grpSpPr>
        <p:sp>
          <p:nvSpPr>
            <p:cNvPr id="6" name="流程图: 过程 5"/>
            <p:cNvSpPr/>
            <p:nvPr/>
          </p:nvSpPr>
          <p:spPr>
            <a:xfrm rot="20636818">
              <a:off x="3238701" y="6130967"/>
              <a:ext cx="2697480" cy="169982"/>
            </a:xfrm>
            <a:prstGeom prst="flowChartProcess">
              <a:avLst/>
            </a:prstGeom>
            <a:solidFill>
              <a:srgbClr val="FFFF3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矩形 6"/>
            <p:cNvSpPr/>
            <p:nvPr/>
          </p:nvSpPr>
          <p:spPr>
            <a:xfrm>
              <a:off x="3827466" y="5639718"/>
              <a:ext cx="849086" cy="7546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200" b="1" dirty="0" smtClean="0"/>
                <a:t>?</a:t>
              </a:r>
              <a:endParaRPr lang="zh-CN" altLang="en-US" sz="3200" b="1" dirty="0"/>
            </a:p>
          </p:txBody>
        </p:sp>
        <p:sp>
          <p:nvSpPr>
            <p:cNvPr id="35" name="流程图: 过程 34"/>
            <p:cNvSpPr/>
            <p:nvPr/>
          </p:nvSpPr>
          <p:spPr>
            <a:xfrm rot="1252908">
              <a:off x="6882660" y="6214894"/>
              <a:ext cx="1970361" cy="180132"/>
            </a:xfrm>
            <a:prstGeom prst="flowChartProcess">
              <a:avLst/>
            </a:prstGeom>
            <a:solidFill>
              <a:srgbClr val="FFFF3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 name="矩形 32"/>
            <p:cNvSpPr/>
            <p:nvPr/>
          </p:nvSpPr>
          <p:spPr>
            <a:xfrm>
              <a:off x="7473509" y="5639718"/>
              <a:ext cx="849086" cy="7546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200" b="1" dirty="0" smtClean="0"/>
                <a:t>?</a:t>
              </a:r>
              <a:endParaRPr lang="zh-CN" altLang="en-US" sz="3200" b="1" dirty="0"/>
            </a:p>
          </p:txBody>
        </p:sp>
      </p:grpSp>
      <p:grpSp>
        <p:nvGrpSpPr>
          <p:cNvPr id="4" name="组合 3"/>
          <p:cNvGrpSpPr/>
          <p:nvPr/>
        </p:nvGrpSpPr>
        <p:grpSpPr>
          <a:xfrm>
            <a:off x="4350471" y="5209861"/>
            <a:ext cx="2884286" cy="1789612"/>
            <a:chOff x="4350471" y="5209861"/>
            <a:chExt cx="2884286" cy="1789612"/>
          </a:xfrm>
        </p:grpSpPr>
        <p:sp>
          <p:nvSpPr>
            <p:cNvPr id="5" name="任意多边形 4"/>
            <p:cNvSpPr/>
            <p:nvPr/>
          </p:nvSpPr>
          <p:spPr>
            <a:xfrm>
              <a:off x="4350471" y="5209861"/>
              <a:ext cx="2884286" cy="1789612"/>
            </a:xfrm>
            <a:custGeom>
              <a:avLst/>
              <a:gdLst>
                <a:gd name="connsiteX0" fmla="*/ 278246 w 2884286"/>
                <a:gd name="connsiteY0" fmla="*/ 1561012 h 1789612"/>
                <a:gd name="connsiteX1" fmla="*/ 258652 w 2884286"/>
                <a:gd name="connsiteY1" fmla="*/ 1476103 h 1789612"/>
                <a:gd name="connsiteX2" fmla="*/ 291309 w 2884286"/>
                <a:gd name="connsiteY2" fmla="*/ 1293223 h 1789612"/>
                <a:gd name="connsiteX3" fmla="*/ 330497 w 2884286"/>
                <a:gd name="connsiteY3" fmla="*/ 1247503 h 1789612"/>
                <a:gd name="connsiteX4" fmla="*/ 369686 w 2884286"/>
                <a:gd name="connsiteY4" fmla="*/ 1240972 h 1789612"/>
                <a:gd name="connsiteX5" fmla="*/ 448063 w 2884286"/>
                <a:gd name="connsiteY5" fmla="*/ 1175657 h 1789612"/>
                <a:gd name="connsiteX6" fmla="*/ 474189 w 2884286"/>
                <a:gd name="connsiteY6" fmla="*/ 1129937 h 1789612"/>
                <a:gd name="connsiteX7" fmla="*/ 506846 w 2884286"/>
                <a:gd name="connsiteY7" fmla="*/ 1097280 h 1789612"/>
                <a:gd name="connsiteX8" fmla="*/ 559097 w 2884286"/>
                <a:gd name="connsiteY8" fmla="*/ 1045029 h 1789612"/>
                <a:gd name="connsiteX9" fmla="*/ 748509 w 2884286"/>
                <a:gd name="connsiteY9" fmla="*/ 1005840 h 1789612"/>
                <a:gd name="connsiteX10" fmla="*/ 911795 w 2884286"/>
                <a:gd name="connsiteY10" fmla="*/ 888274 h 1789612"/>
                <a:gd name="connsiteX11" fmla="*/ 983640 w 2884286"/>
                <a:gd name="connsiteY11" fmla="*/ 816429 h 1789612"/>
                <a:gd name="connsiteX12" fmla="*/ 1048955 w 2884286"/>
                <a:gd name="connsiteY12" fmla="*/ 809897 h 1789612"/>
                <a:gd name="connsiteX13" fmla="*/ 1153457 w 2884286"/>
                <a:gd name="connsiteY13" fmla="*/ 783772 h 1789612"/>
                <a:gd name="connsiteX14" fmla="*/ 1382057 w 2884286"/>
                <a:gd name="connsiteY14" fmla="*/ 764177 h 1789612"/>
                <a:gd name="connsiteX15" fmla="*/ 1434309 w 2884286"/>
                <a:gd name="connsiteY15" fmla="*/ 724989 h 1789612"/>
                <a:gd name="connsiteX16" fmla="*/ 1460435 w 2884286"/>
                <a:gd name="connsiteY16" fmla="*/ 711926 h 1789612"/>
                <a:gd name="connsiteX17" fmla="*/ 1480029 w 2884286"/>
                <a:gd name="connsiteY17" fmla="*/ 679269 h 1789612"/>
                <a:gd name="connsiteX18" fmla="*/ 1525749 w 2884286"/>
                <a:gd name="connsiteY18" fmla="*/ 587829 h 1789612"/>
                <a:gd name="connsiteX19" fmla="*/ 1610657 w 2884286"/>
                <a:gd name="connsiteY19" fmla="*/ 470263 h 1789612"/>
                <a:gd name="connsiteX20" fmla="*/ 1643315 w 2884286"/>
                <a:gd name="connsiteY20" fmla="*/ 437606 h 1789612"/>
                <a:gd name="connsiteX21" fmla="*/ 1715160 w 2884286"/>
                <a:gd name="connsiteY21" fmla="*/ 391886 h 1789612"/>
                <a:gd name="connsiteX22" fmla="*/ 1917635 w 2884286"/>
                <a:gd name="connsiteY22" fmla="*/ 372292 h 1789612"/>
                <a:gd name="connsiteX23" fmla="*/ 2015606 w 2884286"/>
                <a:gd name="connsiteY23" fmla="*/ 326572 h 1789612"/>
                <a:gd name="connsiteX24" fmla="*/ 2100515 w 2884286"/>
                <a:gd name="connsiteY24" fmla="*/ 274320 h 1789612"/>
                <a:gd name="connsiteX25" fmla="*/ 2133172 w 2884286"/>
                <a:gd name="connsiteY25" fmla="*/ 241663 h 1789612"/>
                <a:gd name="connsiteX26" fmla="*/ 2139703 w 2884286"/>
                <a:gd name="connsiteY26" fmla="*/ 189412 h 1789612"/>
                <a:gd name="connsiteX27" fmla="*/ 2146235 w 2884286"/>
                <a:gd name="connsiteY27" fmla="*/ 91440 h 1789612"/>
                <a:gd name="connsiteX28" fmla="*/ 2159297 w 2884286"/>
                <a:gd name="connsiteY28" fmla="*/ 45720 h 1789612"/>
                <a:gd name="connsiteX29" fmla="*/ 2178892 w 2884286"/>
                <a:gd name="connsiteY29" fmla="*/ 39189 h 1789612"/>
                <a:gd name="connsiteX30" fmla="*/ 2198486 w 2884286"/>
                <a:gd name="connsiteY30" fmla="*/ 26126 h 1789612"/>
                <a:gd name="connsiteX31" fmla="*/ 2289926 w 2884286"/>
                <a:gd name="connsiteY31" fmla="*/ 6532 h 1789612"/>
                <a:gd name="connsiteX32" fmla="*/ 2322583 w 2884286"/>
                <a:gd name="connsiteY32" fmla="*/ 0 h 1789612"/>
                <a:gd name="connsiteX33" fmla="*/ 2427086 w 2884286"/>
                <a:gd name="connsiteY33" fmla="*/ 6532 h 1789612"/>
                <a:gd name="connsiteX34" fmla="*/ 2453212 w 2884286"/>
                <a:gd name="connsiteY34" fmla="*/ 32657 h 1789612"/>
                <a:gd name="connsiteX35" fmla="*/ 2472806 w 2884286"/>
                <a:gd name="connsiteY35" fmla="*/ 84909 h 1789612"/>
                <a:gd name="connsiteX36" fmla="*/ 2498932 w 2884286"/>
                <a:gd name="connsiteY36" fmla="*/ 137160 h 1789612"/>
                <a:gd name="connsiteX37" fmla="*/ 2505463 w 2884286"/>
                <a:gd name="connsiteY37" fmla="*/ 182880 h 1789612"/>
                <a:gd name="connsiteX38" fmla="*/ 2531589 w 2884286"/>
                <a:gd name="connsiteY38" fmla="*/ 228600 h 1789612"/>
                <a:gd name="connsiteX39" fmla="*/ 2557715 w 2884286"/>
                <a:gd name="connsiteY39" fmla="*/ 293914 h 1789612"/>
                <a:gd name="connsiteX40" fmla="*/ 2577309 w 2884286"/>
                <a:gd name="connsiteY40" fmla="*/ 398417 h 1789612"/>
                <a:gd name="connsiteX41" fmla="*/ 2609966 w 2884286"/>
                <a:gd name="connsiteY41" fmla="*/ 424543 h 1789612"/>
                <a:gd name="connsiteX42" fmla="*/ 2649155 w 2884286"/>
                <a:gd name="connsiteY42" fmla="*/ 463732 h 1789612"/>
                <a:gd name="connsiteX43" fmla="*/ 2694875 w 2884286"/>
                <a:gd name="connsiteY43" fmla="*/ 568234 h 1789612"/>
                <a:gd name="connsiteX44" fmla="*/ 2688343 w 2884286"/>
                <a:gd name="connsiteY44" fmla="*/ 627017 h 1789612"/>
                <a:gd name="connsiteX45" fmla="*/ 2681812 w 2884286"/>
                <a:gd name="connsiteY45" fmla="*/ 757646 h 1789612"/>
                <a:gd name="connsiteX46" fmla="*/ 2642623 w 2884286"/>
                <a:gd name="connsiteY46" fmla="*/ 901337 h 1789612"/>
                <a:gd name="connsiteX47" fmla="*/ 2655686 w 2884286"/>
                <a:gd name="connsiteY47" fmla="*/ 960120 h 1789612"/>
                <a:gd name="connsiteX48" fmla="*/ 2721000 w 2884286"/>
                <a:gd name="connsiteY48" fmla="*/ 1018903 h 1789612"/>
                <a:gd name="connsiteX49" fmla="*/ 2734063 w 2884286"/>
                <a:gd name="connsiteY49" fmla="*/ 1038497 h 1789612"/>
                <a:gd name="connsiteX50" fmla="*/ 2864692 w 2884286"/>
                <a:gd name="connsiteY50" fmla="*/ 1410789 h 1789612"/>
                <a:gd name="connsiteX51" fmla="*/ 2884286 w 2884286"/>
                <a:gd name="connsiteY51" fmla="*/ 1436914 h 1789612"/>
                <a:gd name="connsiteX52" fmla="*/ 2871223 w 2884286"/>
                <a:gd name="connsiteY52" fmla="*/ 1613263 h 1789612"/>
                <a:gd name="connsiteX53" fmla="*/ 2864692 w 2884286"/>
                <a:gd name="connsiteY53" fmla="*/ 1645920 h 1789612"/>
                <a:gd name="connsiteX54" fmla="*/ 2858160 w 2884286"/>
                <a:gd name="connsiteY54" fmla="*/ 1737360 h 1789612"/>
                <a:gd name="connsiteX55" fmla="*/ 2766720 w 2884286"/>
                <a:gd name="connsiteY55" fmla="*/ 1789612 h 1789612"/>
                <a:gd name="connsiteX56" fmla="*/ 2283395 w 2884286"/>
                <a:gd name="connsiteY56" fmla="*/ 1783080 h 1789612"/>
                <a:gd name="connsiteX57" fmla="*/ 2152766 w 2884286"/>
                <a:gd name="connsiteY57" fmla="*/ 1756954 h 1789612"/>
                <a:gd name="connsiteX58" fmla="*/ 1976417 w 2884286"/>
                <a:gd name="connsiteY58" fmla="*/ 1743892 h 1789612"/>
                <a:gd name="connsiteX59" fmla="*/ 990172 w 2884286"/>
                <a:gd name="connsiteY59" fmla="*/ 1717766 h 1789612"/>
                <a:gd name="connsiteX60" fmla="*/ 389280 w 2884286"/>
                <a:gd name="connsiteY60" fmla="*/ 1645920 h 1789612"/>
                <a:gd name="connsiteX61" fmla="*/ 3926 w 2884286"/>
                <a:gd name="connsiteY61" fmla="*/ 1639389 h 1789612"/>
                <a:gd name="connsiteX62" fmla="*/ 23520 w 2884286"/>
                <a:gd name="connsiteY62" fmla="*/ 1606732 h 1789612"/>
                <a:gd name="connsiteX63" fmla="*/ 121492 w 2884286"/>
                <a:gd name="connsiteY63" fmla="*/ 1580606 h 1789612"/>
                <a:gd name="connsiteX64" fmla="*/ 278246 w 2884286"/>
                <a:gd name="connsiteY64" fmla="*/ 1561012 h 178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884286" h="1789612">
                  <a:moveTo>
                    <a:pt x="278246" y="1561012"/>
                  </a:moveTo>
                  <a:cubicBezTo>
                    <a:pt x="301106" y="1543595"/>
                    <a:pt x="258652" y="1505150"/>
                    <a:pt x="258652" y="1476103"/>
                  </a:cubicBezTo>
                  <a:cubicBezTo>
                    <a:pt x="258652" y="1474296"/>
                    <a:pt x="276642" y="1328424"/>
                    <a:pt x="291309" y="1293223"/>
                  </a:cubicBezTo>
                  <a:cubicBezTo>
                    <a:pt x="293597" y="1287731"/>
                    <a:pt x="322592" y="1251016"/>
                    <a:pt x="330497" y="1247503"/>
                  </a:cubicBezTo>
                  <a:cubicBezTo>
                    <a:pt x="342599" y="1242125"/>
                    <a:pt x="356623" y="1243149"/>
                    <a:pt x="369686" y="1240972"/>
                  </a:cubicBezTo>
                  <a:cubicBezTo>
                    <a:pt x="407763" y="1218125"/>
                    <a:pt x="415541" y="1217048"/>
                    <a:pt x="448063" y="1175657"/>
                  </a:cubicBezTo>
                  <a:cubicBezTo>
                    <a:pt x="458907" y="1161855"/>
                    <a:pt x="463657" y="1143979"/>
                    <a:pt x="474189" y="1129937"/>
                  </a:cubicBezTo>
                  <a:cubicBezTo>
                    <a:pt x="483426" y="1117621"/>
                    <a:pt x="496490" y="1108671"/>
                    <a:pt x="506846" y="1097280"/>
                  </a:cubicBezTo>
                  <a:cubicBezTo>
                    <a:pt x="513131" y="1090367"/>
                    <a:pt x="539850" y="1049841"/>
                    <a:pt x="559097" y="1045029"/>
                  </a:cubicBezTo>
                  <a:cubicBezTo>
                    <a:pt x="621646" y="1029391"/>
                    <a:pt x="685372" y="1018903"/>
                    <a:pt x="748509" y="1005840"/>
                  </a:cubicBezTo>
                  <a:cubicBezTo>
                    <a:pt x="802938" y="966651"/>
                    <a:pt x="859588" y="930377"/>
                    <a:pt x="911795" y="888274"/>
                  </a:cubicBezTo>
                  <a:cubicBezTo>
                    <a:pt x="928162" y="875075"/>
                    <a:pt x="957459" y="825156"/>
                    <a:pt x="983640" y="816429"/>
                  </a:cubicBezTo>
                  <a:cubicBezTo>
                    <a:pt x="1004397" y="809510"/>
                    <a:pt x="1027183" y="812074"/>
                    <a:pt x="1048955" y="809897"/>
                  </a:cubicBezTo>
                  <a:cubicBezTo>
                    <a:pt x="1083789" y="801189"/>
                    <a:pt x="1118248" y="790814"/>
                    <a:pt x="1153457" y="783772"/>
                  </a:cubicBezTo>
                  <a:cubicBezTo>
                    <a:pt x="1238928" y="766678"/>
                    <a:pt x="1290377" y="768543"/>
                    <a:pt x="1382057" y="764177"/>
                  </a:cubicBezTo>
                  <a:cubicBezTo>
                    <a:pt x="1399474" y="751114"/>
                    <a:pt x="1416194" y="737065"/>
                    <a:pt x="1434309" y="724989"/>
                  </a:cubicBezTo>
                  <a:cubicBezTo>
                    <a:pt x="1442410" y="719588"/>
                    <a:pt x="1453550" y="718811"/>
                    <a:pt x="1460435" y="711926"/>
                  </a:cubicBezTo>
                  <a:cubicBezTo>
                    <a:pt x="1469412" y="702949"/>
                    <a:pt x="1474116" y="690503"/>
                    <a:pt x="1480029" y="679269"/>
                  </a:cubicBezTo>
                  <a:cubicBezTo>
                    <a:pt x="1495901" y="649113"/>
                    <a:pt x="1507688" y="616727"/>
                    <a:pt x="1525749" y="587829"/>
                  </a:cubicBezTo>
                  <a:cubicBezTo>
                    <a:pt x="1553205" y="543899"/>
                    <a:pt x="1572694" y="508225"/>
                    <a:pt x="1610657" y="470263"/>
                  </a:cubicBezTo>
                  <a:cubicBezTo>
                    <a:pt x="1621543" y="459377"/>
                    <a:pt x="1631488" y="447461"/>
                    <a:pt x="1643315" y="437606"/>
                  </a:cubicBezTo>
                  <a:cubicBezTo>
                    <a:pt x="1645047" y="436163"/>
                    <a:pt x="1699271" y="394156"/>
                    <a:pt x="1715160" y="391886"/>
                  </a:cubicBezTo>
                  <a:cubicBezTo>
                    <a:pt x="1782285" y="382297"/>
                    <a:pt x="1850143" y="378823"/>
                    <a:pt x="1917635" y="372292"/>
                  </a:cubicBezTo>
                  <a:cubicBezTo>
                    <a:pt x="1950292" y="357052"/>
                    <a:pt x="1984233" y="344305"/>
                    <a:pt x="2015606" y="326572"/>
                  </a:cubicBezTo>
                  <a:cubicBezTo>
                    <a:pt x="2146164" y="252778"/>
                    <a:pt x="2010523" y="310316"/>
                    <a:pt x="2100515" y="274320"/>
                  </a:cubicBezTo>
                  <a:cubicBezTo>
                    <a:pt x="2111401" y="263434"/>
                    <a:pt x="2126721" y="255641"/>
                    <a:pt x="2133172" y="241663"/>
                  </a:cubicBezTo>
                  <a:cubicBezTo>
                    <a:pt x="2140527" y="225726"/>
                    <a:pt x="2138182" y="206899"/>
                    <a:pt x="2139703" y="189412"/>
                  </a:cubicBezTo>
                  <a:cubicBezTo>
                    <a:pt x="2142538" y="156805"/>
                    <a:pt x="2142809" y="123990"/>
                    <a:pt x="2146235" y="91440"/>
                  </a:cubicBezTo>
                  <a:cubicBezTo>
                    <a:pt x="2146255" y="91251"/>
                    <a:pt x="2156202" y="48815"/>
                    <a:pt x="2159297" y="45720"/>
                  </a:cubicBezTo>
                  <a:cubicBezTo>
                    <a:pt x="2164165" y="40852"/>
                    <a:pt x="2172360" y="41366"/>
                    <a:pt x="2178892" y="39189"/>
                  </a:cubicBezTo>
                  <a:cubicBezTo>
                    <a:pt x="2185423" y="34835"/>
                    <a:pt x="2191198" y="29041"/>
                    <a:pt x="2198486" y="26126"/>
                  </a:cubicBezTo>
                  <a:cubicBezTo>
                    <a:pt x="2235819" y="11193"/>
                    <a:pt x="2251039" y="13013"/>
                    <a:pt x="2289926" y="6532"/>
                  </a:cubicBezTo>
                  <a:cubicBezTo>
                    <a:pt x="2300876" y="4707"/>
                    <a:pt x="2311697" y="2177"/>
                    <a:pt x="2322583" y="0"/>
                  </a:cubicBezTo>
                  <a:cubicBezTo>
                    <a:pt x="2357417" y="2177"/>
                    <a:pt x="2393226" y="-1933"/>
                    <a:pt x="2427086" y="6532"/>
                  </a:cubicBezTo>
                  <a:cubicBezTo>
                    <a:pt x="2439034" y="9519"/>
                    <a:pt x="2446380" y="22410"/>
                    <a:pt x="2453212" y="32657"/>
                  </a:cubicBezTo>
                  <a:cubicBezTo>
                    <a:pt x="2472469" y="61542"/>
                    <a:pt x="2460432" y="60160"/>
                    <a:pt x="2472806" y="84909"/>
                  </a:cubicBezTo>
                  <a:cubicBezTo>
                    <a:pt x="2511946" y="163191"/>
                    <a:pt x="2453719" y="24129"/>
                    <a:pt x="2498932" y="137160"/>
                  </a:cubicBezTo>
                  <a:cubicBezTo>
                    <a:pt x="2501109" y="152400"/>
                    <a:pt x="2500285" y="168382"/>
                    <a:pt x="2505463" y="182880"/>
                  </a:cubicBezTo>
                  <a:cubicBezTo>
                    <a:pt x="2511367" y="199410"/>
                    <a:pt x="2523739" y="212900"/>
                    <a:pt x="2531589" y="228600"/>
                  </a:cubicBezTo>
                  <a:cubicBezTo>
                    <a:pt x="2533141" y="231704"/>
                    <a:pt x="2554557" y="278913"/>
                    <a:pt x="2557715" y="293914"/>
                  </a:cubicBezTo>
                  <a:cubicBezTo>
                    <a:pt x="2565016" y="328595"/>
                    <a:pt x="2564147" y="365510"/>
                    <a:pt x="2577309" y="398417"/>
                  </a:cubicBezTo>
                  <a:cubicBezTo>
                    <a:pt x="2582486" y="411360"/>
                    <a:pt x="2599651" y="415166"/>
                    <a:pt x="2609966" y="424543"/>
                  </a:cubicBezTo>
                  <a:cubicBezTo>
                    <a:pt x="2623636" y="436970"/>
                    <a:pt x="2637891" y="449089"/>
                    <a:pt x="2649155" y="463732"/>
                  </a:cubicBezTo>
                  <a:cubicBezTo>
                    <a:pt x="2675897" y="498498"/>
                    <a:pt x="2681060" y="526792"/>
                    <a:pt x="2694875" y="568234"/>
                  </a:cubicBezTo>
                  <a:cubicBezTo>
                    <a:pt x="2692698" y="587828"/>
                    <a:pt x="2689699" y="607349"/>
                    <a:pt x="2688343" y="627017"/>
                  </a:cubicBezTo>
                  <a:cubicBezTo>
                    <a:pt x="2685343" y="670511"/>
                    <a:pt x="2687650" y="714441"/>
                    <a:pt x="2681812" y="757646"/>
                  </a:cubicBezTo>
                  <a:cubicBezTo>
                    <a:pt x="2671523" y="833789"/>
                    <a:pt x="2664096" y="847655"/>
                    <a:pt x="2642623" y="901337"/>
                  </a:cubicBezTo>
                  <a:cubicBezTo>
                    <a:pt x="2646977" y="920931"/>
                    <a:pt x="2644552" y="943419"/>
                    <a:pt x="2655686" y="960120"/>
                  </a:cubicBezTo>
                  <a:cubicBezTo>
                    <a:pt x="2671933" y="984491"/>
                    <a:pt x="2700289" y="998192"/>
                    <a:pt x="2721000" y="1018903"/>
                  </a:cubicBezTo>
                  <a:cubicBezTo>
                    <a:pt x="2726551" y="1024454"/>
                    <a:pt x="2729709" y="1031966"/>
                    <a:pt x="2734063" y="1038497"/>
                  </a:cubicBezTo>
                  <a:cubicBezTo>
                    <a:pt x="2800968" y="1281787"/>
                    <a:pt x="2771090" y="1246985"/>
                    <a:pt x="2864692" y="1410789"/>
                  </a:cubicBezTo>
                  <a:cubicBezTo>
                    <a:pt x="2870093" y="1420240"/>
                    <a:pt x="2877755" y="1428206"/>
                    <a:pt x="2884286" y="1436914"/>
                  </a:cubicBezTo>
                  <a:cubicBezTo>
                    <a:pt x="2879932" y="1495697"/>
                    <a:pt x="2876725" y="1554576"/>
                    <a:pt x="2871223" y="1613263"/>
                  </a:cubicBezTo>
                  <a:cubicBezTo>
                    <a:pt x="2870187" y="1624316"/>
                    <a:pt x="2865854" y="1634880"/>
                    <a:pt x="2864692" y="1645920"/>
                  </a:cubicBezTo>
                  <a:cubicBezTo>
                    <a:pt x="2861493" y="1676310"/>
                    <a:pt x="2866339" y="1707917"/>
                    <a:pt x="2858160" y="1737360"/>
                  </a:cubicBezTo>
                  <a:cubicBezTo>
                    <a:pt x="2850152" y="1766188"/>
                    <a:pt x="2777406" y="1785338"/>
                    <a:pt x="2766720" y="1789612"/>
                  </a:cubicBezTo>
                  <a:lnTo>
                    <a:pt x="2283395" y="1783080"/>
                  </a:lnTo>
                  <a:cubicBezTo>
                    <a:pt x="2239052" y="1780721"/>
                    <a:pt x="2196814" y="1762577"/>
                    <a:pt x="2152766" y="1756954"/>
                  </a:cubicBezTo>
                  <a:cubicBezTo>
                    <a:pt x="2094296" y="1749490"/>
                    <a:pt x="2035328" y="1745878"/>
                    <a:pt x="1976417" y="1743892"/>
                  </a:cubicBezTo>
                  <a:lnTo>
                    <a:pt x="990172" y="1717766"/>
                  </a:lnTo>
                  <a:cubicBezTo>
                    <a:pt x="789875" y="1693817"/>
                    <a:pt x="590370" y="1661901"/>
                    <a:pt x="389280" y="1645920"/>
                  </a:cubicBezTo>
                  <a:cubicBezTo>
                    <a:pt x="261214" y="1635743"/>
                    <a:pt x="131665" y="1653075"/>
                    <a:pt x="3926" y="1639389"/>
                  </a:cubicBezTo>
                  <a:cubicBezTo>
                    <a:pt x="-8696" y="1638037"/>
                    <a:pt x="12165" y="1612409"/>
                    <a:pt x="23520" y="1606732"/>
                  </a:cubicBezTo>
                  <a:cubicBezTo>
                    <a:pt x="53750" y="1591617"/>
                    <a:pt x="88703" y="1588804"/>
                    <a:pt x="121492" y="1580606"/>
                  </a:cubicBezTo>
                  <a:cubicBezTo>
                    <a:pt x="174947" y="1567242"/>
                    <a:pt x="255386" y="1578429"/>
                    <a:pt x="278246" y="1561012"/>
                  </a:cubicBezTo>
                  <a:close/>
                </a:path>
              </a:pathLst>
            </a:custGeom>
            <a:solidFill>
              <a:srgbClr val="454545"/>
            </a:solidFill>
            <a:ln>
              <a:solidFill>
                <a:srgbClr val="45454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8" name="TextBox 6"/>
            <p:cNvSpPr txBox="1"/>
            <p:nvPr/>
          </p:nvSpPr>
          <p:spPr>
            <a:xfrm>
              <a:off x="5234043" y="5887677"/>
              <a:ext cx="1903085" cy="923330"/>
            </a:xfrm>
            <a:prstGeom prst="rect">
              <a:avLst/>
            </a:prstGeom>
            <a:noFill/>
          </p:spPr>
          <p:txBody>
            <a:bodyPr wrap="none" rtlCol="0">
              <a:spAutoFit/>
            </a:bodyPr>
            <a:lstStyle/>
            <a:p>
              <a:pPr algn="ctr"/>
              <a:r>
                <a:rPr lang="en-US" altLang="zh-CN" b="1" dirty="0" smtClean="0">
                  <a:solidFill>
                    <a:schemeClr val="bg1"/>
                  </a:solidFill>
                  <a:latin typeface="Times New Roman" panose="02020603050405020304" pitchFamily="18" charset="0"/>
                  <a:cs typeface="Times New Roman" panose="02020603050405020304" pitchFamily="18" charset="0"/>
                </a:rPr>
                <a:t>New</a:t>
              </a:r>
              <a:endParaRPr lang="en-US" altLang="zh-CN" b="1" dirty="0">
                <a:solidFill>
                  <a:schemeClr val="bg1"/>
                </a:solidFill>
                <a:latin typeface="Times New Roman" panose="02020603050405020304" pitchFamily="18" charset="0"/>
                <a:cs typeface="Times New Roman" panose="02020603050405020304" pitchFamily="18" charset="0"/>
              </a:endParaRPr>
            </a:p>
            <a:p>
              <a:pPr algn="ctr"/>
              <a:r>
                <a:rPr lang="en-US" altLang="zh-CN" b="1" dirty="0" smtClean="0">
                  <a:solidFill>
                    <a:schemeClr val="bg1"/>
                  </a:solidFill>
                  <a:latin typeface="Times New Roman" panose="02020603050405020304" pitchFamily="18" charset="0"/>
                  <a:cs typeface="Times New Roman" panose="02020603050405020304" pitchFamily="18" charset="0"/>
                </a:rPr>
                <a:t>Architectures</a:t>
              </a:r>
            </a:p>
            <a:p>
              <a:pPr algn="ctr"/>
              <a:r>
                <a:rPr lang="en-US" altLang="zh-CN" b="1" dirty="0" smtClean="0">
                  <a:solidFill>
                    <a:schemeClr val="bg1"/>
                  </a:solidFill>
                  <a:latin typeface="Times New Roman" panose="02020603050405020304" pitchFamily="18" charset="0"/>
                  <a:cs typeface="Times New Roman" panose="02020603050405020304" pitchFamily="18" charset="0"/>
                </a:rPr>
                <a:t>(ASIC, NVM, …)</a:t>
              </a:r>
              <a:endParaRPr lang="zh-CN" altLang="en-US"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0743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1.45833E-6 2.22222E-6 L 0.00026 0.45116 " pathEditMode="relative" rAng="0" ptsTypes="AA">
                                      <p:cBhvr>
                                        <p:cTn id="10" dur="500" fill="hold"/>
                                        <p:tgtEl>
                                          <p:spTgt spid="42"/>
                                        </p:tgtEl>
                                        <p:attrNameLst>
                                          <p:attrName>ppt_x</p:attrName>
                                          <p:attrName>ppt_y</p:attrName>
                                        </p:attrNameLst>
                                      </p:cBhvr>
                                      <p:rCtr x="13" y="22546"/>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3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randombar(horizontal)">
                                      <p:cBhvr>
                                        <p:cTn id="21" dur="500"/>
                                        <p:tgtEl>
                                          <p:spTgt spid="37"/>
                                        </p:tgtEl>
                                      </p:cBhvr>
                                    </p:animEffect>
                                  </p:childTnLst>
                                </p:cTn>
                              </p:par>
                              <p:par>
                                <p:cTn id="22" presetID="1" presetClass="entr" presetSubtype="0" fill="hold" grpId="1" nodeType="with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childTnLst>
                          </p:cTn>
                        </p:par>
                        <p:par>
                          <p:cTn id="24" fill="hold">
                            <p:stCondLst>
                              <p:cond delay="500"/>
                            </p:stCondLst>
                            <p:childTnLst>
                              <p:par>
                                <p:cTn id="25" presetID="42" presetClass="path" presetSubtype="0" accel="50000" decel="50000" fill="hold" grpId="0" nodeType="afterEffect">
                                  <p:stCondLst>
                                    <p:cond delay="0"/>
                                  </p:stCondLst>
                                  <p:childTnLst>
                                    <p:animMotion origin="layout" path="M -6.25E-7 -2.96296E-6 L 0.16276 -0.00023 " pathEditMode="relative" rAng="0" ptsTypes="AA">
                                      <p:cBhvr>
                                        <p:cTn id="26" dur="750" fill="hold"/>
                                        <p:tgtEl>
                                          <p:spTgt spid="36"/>
                                        </p:tgtEl>
                                        <p:attrNameLst>
                                          <p:attrName>ppt_x</p:attrName>
                                          <p:attrName>ppt_y</p:attrName>
                                        </p:attrNameLst>
                                      </p:cBhvr>
                                      <p:rCtr x="8138" y="-23"/>
                                    </p:animMotion>
                                  </p:childTnLst>
                                </p:cTn>
                              </p:par>
                              <p:par>
                                <p:cTn id="27" presetID="42" presetClass="path" presetSubtype="0" accel="50000" decel="50000" fill="hold" nodeType="withEffect">
                                  <p:stCondLst>
                                    <p:cond delay="0"/>
                                  </p:stCondLst>
                                  <p:childTnLst>
                                    <p:animMotion origin="layout" path="M -2.5E-6 -1.48148E-6 L 0.41862 0.00671 " pathEditMode="relative" rAng="0" ptsTypes="AA">
                                      <p:cBhvr>
                                        <p:cTn id="28" dur="1250" fill="hold"/>
                                        <p:tgtEl>
                                          <p:spTgt spid="37"/>
                                        </p:tgtEl>
                                        <p:attrNameLst>
                                          <p:attrName>ppt_x</p:attrName>
                                          <p:attrName>ppt_y</p:attrName>
                                        </p:attrNameLst>
                                      </p:cBhvr>
                                      <p:rCtr x="20924" y="324"/>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6" grpId="0" animBg="1"/>
      <p:bldP spid="36" grpId="1" animBg="1"/>
      <p:bldP spid="42" grpId="0" animBg="1"/>
      <p:bldP spid="42"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68</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68</a:t>
            </a:fld>
            <a:endParaRPr lang="en-US"/>
          </a:p>
        </p:txBody>
      </p:sp>
      <p:sp>
        <p:nvSpPr>
          <p:cNvPr id="7" name="文本框 6"/>
          <p:cNvSpPr txBox="1"/>
          <p:nvPr/>
        </p:nvSpPr>
        <p:spPr>
          <a:xfrm>
            <a:off x="438721" y="1167010"/>
            <a:ext cx="11625708" cy="3000821"/>
          </a:xfrm>
          <a:prstGeom prst="rect">
            <a:avLst/>
          </a:prstGeom>
          <a:noFill/>
        </p:spPr>
        <p:txBody>
          <a:bodyPr wrap="square" rtlCol="0">
            <a:spAutoFit/>
          </a:bodyPr>
          <a:lstStyle/>
          <a:p>
            <a:pPr>
              <a:lnSpc>
                <a:spcPct val="130000"/>
              </a:lnSpc>
              <a:spcAft>
                <a:spcPts val="600"/>
              </a:spcAft>
            </a:pPr>
            <a:r>
              <a:rPr lang="en-US" altLang="zh-CN" sz="1400" dirty="0"/>
              <a:t>[1] Weiwen Jiang, Xinyi Zhang, Edwin H.-M. </a:t>
            </a:r>
            <a:r>
              <a:rPr lang="en-US" altLang="zh-CN" sz="1400" dirty="0" err="1"/>
              <a:t>Sha</a:t>
            </a:r>
            <a:r>
              <a:rPr lang="en-US" altLang="zh-CN" sz="1400" dirty="0"/>
              <a:t>, </a:t>
            </a:r>
            <a:r>
              <a:rPr lang="en-US" altLang="zh-CN" sz="1400" dirty="0" err="1"/>
              <a:t>Qingfeng</a:t>
            </a:r>
            <a:r>
              <a:rPr lang="en-US" altLang="zh-CN" sz="1400" dirty="0"/>
              <a:t> </a:t>
            </a:r>
            <a:r>
              <a:rPr lang="en-US" altLang="zh-CN" sz="1400" dirty="0" err="1"/>
              <a:t>Zhuge</a:t>
            </a:r>
            <a:r>
              <a:rPr lang="en-US" altLang="zh-CN" sz="1400" dirty="0"/>
              <a:t>, Lei Yang, </a:t>
            </a:r>
            <a:r>
              <a:rPr lang="en-US" altLang="zh-CN" sz="1400" dirty="0" err="1"/>
              <a:t>Yiyu</a:t>
            </a:r>
            <a:r>
              <a:rPr lang="en-US" altLang="zh-CN" sz="1400" dirty="0"/>
              <a:t> Shi and </a:t>
            </a:r>
            <a:r>
              <a:rPr lang="en-US" altLang="zh-CN" sz="1400" dirty="0" err="1"/>
              <a:t>Jingtong</a:t>
            </a:r>
            <a:r>
              <a:rPr lang="en-US" altLang="zh-CN" sz="1400" dirty="0"/>
              <a:t> Hu, "Accuracy vs. Efficiency: Achieving </a:t>
            </a:r>
            <a:r>
              <a:rPr lang="en-US" altLang="zh-CN" sz="1400" dirty="0" smtClean="0"/>
              <a:t>Both through </a:t>
            </a:r>
            <a:r>
              <a:rPr lang="en-US" altLang="zh-CN" sz="1400" dirty="0"/>
              <a:t>FPGA-Implementation Aware Neural Architecture Search," in Proc. </a:t>
            </a:r>
            <a:r>
              <a:rPr lang="en-US" altLang="zh-CN" sz="1400" dirty="0" smtClean="0"/>
              <a:t>of </a:t>
            </a:r>
            <a:r>
              <a:rPr lang="en-US" altLang="zh-CN" sz="1400" b="1" dirty="0" smtClean="0"/>
              <a:t>DAC </a:t>
            </a:r>
            <a:r>
              <a:rPr lang="en-US" altLang="zh-CN" sz="1400" b="1" dirty="0"/>
              <a:t>2019</a:t>
            </a:r>
            <a:r>
              <a:rPr lang="en-US" altLang="zh-CN" sz="1400" dirty="0"/>
              <a:t>. </a:t>
            </a:r>
            <a:r>
              <a:rPr lang="en-US" altLang="zh-CN" sz="1400" b="1" dirty="0" smtClean="0">
                <a:solidFill>
                  <a:srgbClr val="C00000"/>
                </a:solidFill>
              </a:rPr>
              <a:t>(Best Paper Finalist)</a:t>
            </a:r>
            <a:r>
              <a:rPr lang="en-US" altLang="zh-CN" b="1" dirty="0" smtClean="0">
                <a:solidFill>
                  <a:srgbClr val="C00000"/>
                </a:solidFill>
              </a:rPr>
              <a:t> </a:t>
            </a:r>
          </a:p>
          <a:p>
            <a:pPr lvl="0">
              <a:lnSpc>
                <a:spcPct val="130000"/>
              </a:lnSpc>
              <a:spcAft>
                <a:spcPts val="600"/>
              </a:spcAft>
            </a:pPr>
            <a:r>
              <a:rPr lang="en-US" altLang="zh-CN" sz="1400" dirty="0" smtClean="0">
                <a:solidFill>
                  <a:prstClr val="black"/>
                </a:solidFill>
              </a:rPr>
              <a:t>[2</a:t>
            </a:r>
            <a:r>
              <a:rPr lang="en-US" altLang="zh-CN" sz="1400" dirty="0">
                <a:solidFill>
                  <a:prstClr val="black"/>
                </a:solidFill>
              </a:rPr>
              <a:t>] Weiwen Jiang, Edwin </a:t>
            </a:r>
            <a:r>
              <a:rPr lang="en-US" altLang="zh-CN" sz="1400" dirty="0" err="1">
                <a:solidFill>
                  <a:prstClr val="black"/>
                </a:solidFill>
              </a:rPr>
              <a:t>Sha</a:t>
            </a:r>
            <a:r>
              <a:rPr lang="en-US" altLang="zh-CN" sz="1400" dirty="0">
                <a:solidFill>
                  <a:prstClr val="black"/>
                </a:solidFill>
              </a:rPr>
              <a:t>, Xinyi Zhang, Lei Yang, </a:t>
            </a:r>
            <a:r>
              <a:rPr lang="en-US" altLang="zh-CN" sz="1400" dirty="0" err="1">
                <a:solidFill>
                  <a:prstClr val="black"/>
                </a:solidFill>
              </a:rPr>
              <a:t>Qingfeng</a:t>
            </a:r>
            <a:r>
              <a:rPr lang="en-US" altLang="zh-CN" sz="1400" dirty="0">
                <a:solidFill>
                  <a:prstClr val="black"/>
                </a:solidFill>
              </a:rPr>
              <a:t> </a:t>
            </a:r>
            <a:r>
              <a:rPr lang="en-US" altLang="zh-CN" sz="1400" dirty="0" err="1">
                <a:solidFill>
                  <a:prstClr val="black"/>
                </a:solidFill>
              </a:rPr>
              <a:t>Zhuge</a:t>
            </a:r>
            <a:r>
              <a:rPr lang="en-US" altLang="zh-CN" sz="1400" dirty="0">
                <a:solidFill>
                  <a:prstClr val="black"/>
                </a:solidFill>
              </a:rPr>
              <a:t>, </a:t>
            </a:r>
            <a:r>
              <a:rPr lang="en-US" altLang="zh-CN" sz="1400" dirty="0" err="1">
                <a:solidFill>
                  <a:prstClr val="black"/>
                </a:solidFill>
              </a:rPr>
              <a:t>Yiyu</a:t>
            </a:r>
            <a:r>
              <a:rPr lang="en-US" altLang="zh-CN" sz="1400" dirty="0">
                <a:solidFill>
                  <a:prstClr val="black"/>
                </a:solidFill>
              </a:rPr>
              <a:t> Shi and </a:t>
            </a:r>
            <a:r>
              <a:rPr lang="en-US" altLang="zh-CN" sz="1400" dirty="0" err="1">
                <a:solidFill>
                  <a:prstClr val="black"/>
                </a:solidFill>
              </a:rPr>
              <a:t>Jingtong</a:t>
            </a:r>
            <a:r>
              <a:rPr lang="en-US" altLang="zh-CN" sz="1400" dirty="0">
                <a:solidFill>
                  <a:prstClr val="black"/>
                </a:solidFill>
              </a:rPr>
              <a:t> Hu, "Achieving Super-Linear Speedup across Multi-FPGA for Real-Time DNN Inference," </a:t>
            </a:r>
            <a:r>
              <a:rPr lang="en-US" altLang="zh-CN" sz="1400" b="1" dirty="0" smtClean="0">
                <a:solidFill>
                  <a:prstClr val="black"/>
                </a:solidFill>
              </a:rPr>
              <a:t>CODES+ISSS 2019 </a:t>
            </a:r>
            <a:r>
              <a:rPr lang="en-US" altLang="zh-CN" sz="1400" dirty="0" smtClean="0">
                <a:solidFill>
                  <a:prstClr val="black"/>
                </a:solidFill>
              </a:rPr>
              <a:t>and </a:t>
            </a:r>
            <a:r>
              <a:rPr lang="en-US" altLang="zh-CN" sz="1400" b="1" dirty="0" smtClean="0">
                <a:solidFill>
                  <a:prstClr val="black"/>
                </a:solidFill>
              </a:rPr>
              <a:t>ACM TECS </a:t>
            </a:r>
            <a:r>
              <a:rPr lang="en-US" altLang="zh-CN" sz="1400" b="1" dirty="0">
                <a:solidFill>
                  <a:srgbClr val="C00000"/>
                </a:solidFill>
              </a:rPr>
              <a:t>(Best Paper Finalist)</a:t>
            </a:r>
            <a:endParaRPr lang="en-US" altLang="zh-CN" b="1" dirty="0">
              <a:solidFill>
                <a:srgbClr val="C00000"/>
              </a:solidFill>
            </a:endParaRPr>
          </a:p>
          <a:p>
            <a:pPr lvl="0">
              <a:lnSpc>
                <a:spcPct val="130000"/>
              </a:lnSpc>
              <a:spcAft>
                <a:spcPts val="600"/>
              </a:spcAft>
            </a:pPr>
            <a:r>
              <a:rPr lang="en-US" altLang="zh-CN" sz="1400" dirty="0">
                <a:solidFill>
                  <a:prstClr val="black"/>
                </a:solidFill>
              </a:rPr>
              <a:t>[3] Lei Yang, Weiwen Jiang, </a:t>
            </a:r>
            <a:r>
              <a:rPr lang="en-US" altLang="zh-CN" sz="1400" dirty="0" err="1">
                <a:solidFill>
                  <a:prstClr val="black"/>
                </a:solidFill>
              </a:rPr>
              <a:t>Weichen</a:t>
            </a:r>
            <a:r>
              <a:rPr lang="en-US" altLang="zh-CN" sz="1400" dirty="0">
                <a:solidFill>
                  <a:prstClr val="black"/>
                </a:solidFill>
              </a:rPr>
              <a:t> Liu, Edwin </a:t>
            </a:r>
            <a:r>
              <a:rPr lang="en-US" altLang="zh-CN" sz="1400" dirty="0" err="1">
                <a:solidFill>
                  <a:prstClr val="black"/>
                </a:solidFill>
              </a:rPr>
              <a:t>Sha</a:t>
            </a:r>
            <a:r>
              <a:rPr lang="en-US" altLang="zh-CN" sz="1400" dirty="0">
                <a:solidFill>
                  <a:prstClr val="black"/>
                </a:solidFill>
              </a:rPr>
              <a:t>, </a:t>
            </a:r>
            <a:r>
              <a:rPr lang="en-US" altLang="zh-CN" sz="1400" dirty="0" err="1">
                <a:solidFill>
                  <a:prstClr val="black"/>
                </a:solidFill>
              </a:rPr>
              <a:t>Yiyu</a:t>
            </a:r>
            <a:r>
              <a:rPr lang="en-US" altLang="zh-CN" sz="1400" dirty="0">
                <a:solidFill>
                  <a:prstClr val="black"/>
                </a:solidFill>
              </a:rPr>
              <a:t> Shi and </a:t>
            </a:r>
            <a:r>
              <a:rPr lang="en-US" altLang="zh-CN" sz="1400" dirty="0" err="1">
                <a:solidFill>
                  <a:prstClr val="black"/>
                </a:solidFill>
              </a:rPr>
              <a:t>Jingtong</a:t>
            </a:r>
            <a:r>
              <a:rPr lang="en-US" altLang="zh-CN" sz="1400" dirty="0">
                <a:solidFill>
                  <a:prstClr val="black"/>
                </a:solidFill>
              </a:rPr>
              <a:t> Hu, "Co-Exploring Neural Architecture and Network-on-Chip Design for </a:t>
            </a:r>
            <a:r>
              <a:rPr lang="en-US" altLang="zh-CN" sz="1400" dirty="0" smtClean="0">
                <a:solidFill>
                  <a:prstClr val="black"/>
                </a:solidFill>
              </a:rPr>
              <a:t>Real-Time Artificial </a:t>
            </a:r>
            <a:r>
              <a:rPr lang="en-US" altLang="zh-CN" sz="1400" dirty="0">
                <a:solidFill>
                  <a:prstClr val="black"/>
                </a:solidFill>
              </a:rPr>
              <a:t>Intelligence," </a:t>
            </a:r>
            <a:r>
              <a:rPr lang="en-US" altLang="zh-CN" sz="1400" b="1" dirty="0" smtClean="0">
                <a:solidFill>
                  <a:prstClr val="black"/>
                </a:solidFill>
              </a:rPr>
              <a:t>ASP-DAC 2020 </a:t>
            </a:r>
            <a:r>
              <a:rPr lang="en-US" altLang="zh-CN" sz="1400" b="1" dirty="0" smtClean="0">
                <a:solidFill>
                  <a:srgbClr val="C00000"/>
                </a:solidFill>
              </a:rPr>
              <a:t>(Best </a:t>
            </a:r>
            <a:r>
              <a:rPr lang="en-US" altLang="zh-CN" sz="1400" b="1" dirty="0">
                <a:solidFill>
                  <a:srgbClr val="C00000"/>
                </a:solidFill>
              </a:rPr>
              <a:t>Paper Finalist</a:t>
            </a:r>
            <a:r>
              <a:rPr lang="en-US" altLang="zh-CN" sz="1400" b="1" dirty="0" smtClean="0">
                <a:solidFill>
                  <a:srgbClr val="C00000"/>
                </a:solidFill>
              </a:rPr>
              <a:t>)</a:t>
            </a:r>
            <a:endParaRPr lang="en-US" altLang="zh-CN" sz="1400" b="1" dirty="0" smtClean="0">
              <a:solidFill>
                <a:prstClr val="black"/>
              </a:solidFill>
            </a:endParaRPr>
          </a:p>
          <a:p>
            <a:pPr lvl="0">
              <a:lnSpc>
                <a:spcPct val="130000"/>
              </a:lnSpc>
              <a:spcAft>
                <a:spcPts val="600"/>
              </a:spcAft>
            </a:pPr>
            <a:r>
              <a:rPr lang="en-US" altLang="zh-CN" sz="1400" dirty="0">
                <a:solidFill>
                  <a:prstClr val="black"/>
                </a:solidFill>
              </a:rPr>
              <a:t>[5] </a:t>
            </a:r>
            <a:r>
              <a:rPr lang="en-US" altLang="zh-CN" sz="1400" dirty="0" smtClean="0">
                <a:solidFill>
                  <a:prstClr val="black"/>
                </a:solidFill>
              </a:rPr>
              <a:t>Qing </a:t>
            </a:r>
            <a:r>
              <a:rPr lang="en-US" altLang="zh-CN" sz="1400" dirty="0">
                <a:solidFill>
                  <a:prstClr val="black"/>
                </a:solidFill>
              </a:rPr>
              <a:t>Lu, Weiwen Jiang</a:t>
            </a:r>
            <a:r>
              <a:rPr lang="en-US" altLang="zh-CN" sz="1400" dirty="0" smtClean="0">
                <a:solidFill>
                  <a:prstClr val="black"/>
                </a:solidFill>
              </a:rPr>
              <a:t>, </a:t>
            </a:r>
            <a:r>
              <a:rPr lang="en-US" altLang="zh-CN" sz="1400" dirty="0" err="1" smtClean="0">
                <a:solidFill>
                  <a:prstClr val="black"/>
                </a:solidFill>
              </a:rPr>
              <a:t>Xiaowei</a:t>
            </a:r>
            <a:r>
              <a:rPr lang="en-US" altLang="zh-CN" sz="1400" dirty="0" smtClean="0">
                <a:solidFill>
                  <a:prstClr val="black"/>
                </a:solidFill>
              </a:rPr>
              <a:t> Xu, </a:t>
            </a:r>
            <a:r>
              <a:rPr lang="en-US" altLang="zh-CN" sz="1400" dirty="0" err="1" smtClean="0">
                <a:solidFill>
                  <a:prstClr val="black"/>
                </a:solidFill>
              </a:rPr>
              <a:t>Yiyu</a:t>
            </a:r>
            <a:r>
              <a:rPr lang="en-US" altLang="zh-CN" sz="1400" dirty="0" smtClean="0">
                <a:solidFill>
                  <a:prstClr val="black"/>
                </a:solidFill>
              </a:rPr>
              <a:t> Shi and </a:t>
            </a:r>
            <a:r>
              <a:rPr lang="en-US" altLang="zh-CN" sz="1400" dirty="0" err="1">
                <a:solidFill>
                  <a:prstClr val="black"/>
                </a:solidFill>
              </a:rPr>
              <a:t>Jingtong</a:t>
            </a:r>
            <a:r>
              <a:rPr lang="en-US" altLang="zh-CN" sz="1400" dirty="0">
                <a:solidFill>
                  <a:prstClr val="black"/>
                </a:solidFill>
              </a:rPr>
              <a:t> </a:t>
            </a:r>
            <a:r>
              <a:rPr lang="en-US" altLang="zh-CN" sz="1400" dirty="0" smtClean="0">
                <a:solidFill>
                  <a:prstClr val="black"/>
                </a:solidFill>
              </a:rPr>
              <a:t>Hu, </a:t>
            </a:r>
            <a:r>
              <a:rPr lang="en-US" altLang="zh-CN" sz="1400" dirty="0">
                <a:solidFill>
                  <a:prstClr val="black"/>
                </a:solidFill>
              </a:rPr>
              <a:t>"On Neural Architecture Search for Resource-Constrained Hardware Platforms," in Proc. o</a:t>
            </a:r>
            <a:r>
              <a:rPr lang="en-US" altLang="zh-CN" sz="1400" dirty="0" smtClean="0">
                <a:solidFill>
                  <a:prstClr val="black"/>
                </a:solidFill>
              </a:rPr>
              <a:t>f </a:t>
            </a:r>
            <a:r>
              <a:rPr lang="en-US" altLang="zh-CN" sz="1400" b="1" dirty="0" smtClean="0">
                <a:solidFill>
                  <a:prstClr val="black"/>
                </a:solidFill>
              </a:rPr>
              <a:t>ICCAD 2019 </a:t>
            </a:r>
            <a:r>
              <a:rPr lang="en-US" altLang="zh-CN" sz="1400" dirty="0">
                <a:solidFill>
                  <a:prstClr val="black"/>
                </a:solidFill>
              </a:rPr>
              <a:t>(Invited </a:t>
            </a:r>
            <a:r>
              <a:rPr lang="en-US" altLang="zh-CN" sz="1400" dirty="0" smtClean="0">
                <a:solidFill>
                  <a:prstClr val="black"/>
                </a:solidFill>
              </a:rPr>
              <a:t>Paper)</a:t>
            </a:r>
          </a:p>
          <a:p>
            <a:pPr lvl="0">
              <a:lnSpc>
                <a:spcPct val="130000"/>
              </a:lnSpc>
              <a:spcAft>
                <a:spcPts val="600"/>
              </a:spcAft>
            </a:pPr>
            <a:r>
              <a:rPr lang="en-US" altLang="zh-CN" sz="1400" dirty="0">
                <a:solidFill>
                  <a:prstClr val="black"/>
                </a:solidFill>
              </a:rPr>
              <a:t>[6] </a:t>
            </a:r>
            <a:r>
              <a:rPr lang="en-US" altLang="zh-CN" sz="1400" dirty="0" smtClean="0">
                <a:solidFill>
                  <a:prstClr val="black"/>
                </a:solidFill>
              </a:rPr>
              <a:t>Weiwen </a:t>
            </a:r>
            <a:r>
              <a:rPr lang="en-US" altLang="zh-CN" sz="1400" dirty="0">
                <a:solidFill>
                  <a:prstClr val="black"/>
                </a:solidFill>
              </a:rPr>
              <a:t>Jiang, Bike </a:t>
            </a:r>
            <a:r>
              <a:rPr lang="en-US" altLang="zh-CN" sz="1400" dirty="0" err="1">
                <a:solidFill>
                  <a:prstClr val="black"/>
                </a:solidFill>
              </a:rPr>
              <a:t>Xie</a:t>
            </a:r>
            <a:r>
              <a:rPr lang="en-US" altLang="zh-CN" sz="1400" dirty="0">
                <a:solidFill>
                  <a:prstClr val="black"/>
                </a:solidFill>
              </a:rPr>
              <a:t>, Chun-Chen Liu and </a:t>
            </a:r>
            <a:r>
              <a:rPr lang="en-US" altLang="zh-CN" sz="1400" dirty="0" err="1">
                <a:solidFill>
                  <a:prstClr val="black"/>
                </a:solidFill>
              </a:rPr>
              <a:t>Yiyu</a:t>
            </a:r>
            <a:r>
              <a:rPr lang="en-US" altLang="zh-CN" sz="1400" dirty="0">
                <a:solidFill>
                  <a:prstClr val="black"/>
                </a:solidFill>
              </a:rPr>
              <a:t> Shi, "Integrating </a:t>
            </a:r>
            <a:r>
              <a:rPr lang="en-US" altLang="zh-CN" sz="1400" dirty="0" err="1">
                <a:solidFill>
                  <a:prstClr val="black"/>
                </a:solidFill>
              </a:rPr>
              <a:t>Memristors</a:t>
            </a:r>
            <a:r>
              <a:rPr lang="en-US" altLang="zh-CN" sz="1400" dirty="0">
                <a:solidFill>
                  <a:prstClr val="black"/>
                </a:solidFill>
              </a:rPr>
              <a:t> and CMOS for Better AI," </a:t>
            </a:r>
            <a:r>
              <a:rPr lang="en-US" altLang="zh-CN" sz="1400" b="1" dirty="0">
                <a:solidFill>
                  <a:prstClr val="black"/>
                </a:solidFill>
              </a:rPr>
              <a:t>Nature Electronics</a:t>
            </a:r>
            <a:r>
              <a:rPr lang="en-US" altLang="zh-CN" sz="1400" dirty="0">
                <a:solidFill>
                  <a:prstClr val="black"/>
                </a:solidFill>
              </a:rPr>
              <a:t>, September </a:t>
            </a:r>
            <a:r>
              <a:rPr lang="en-US" altLang="zh-CN" sz="1400" dirty="0" smtClean="0">
                <a:solidFill>
                  <a:prstClr val="black"/>
                </a:solidFill>
              </a:rPr>
              <a:t>2019</a:t>
            </a:r>
          </a:p>
        </p:txBody>
      </p:sp>
      <p:sp>
        <p:nvSpPr>
          <p:cNvPr id="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Reference</a:t>
            </a:r>
            <a:endParaRPr lang="zh-CN" altLang="en-US" sz="3200" dirty="0"/>
          </a:p>
        </p:txBody>
      </p:sp>
    </p:spTree>
    <p:extLst>
      <p:ext uri="{BB962C8B-B14F-4D97-AF65-F5344CB8AC3E}">
        <p14:creationId xmlns:p14="http://schemas.microsoft.com/office/powerpoint/2010/main" val="1757560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0"/>
            <a:ext cx="12191999" cy="5633357"/>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smtClean="0">
                <a:solidFill>
                  <a:srgbClr val="002142"/>
                </a:solidFill>
              </a:rPr>
              <a:t>Background</a:t>
            </a:r>
            <a:endParaRPr lang="en-US" sz="3200" dirty="0">
              <a:solidFill>
                <a:srgbClr val="002142"/>
              </a:solidFill>
            </a:endParaRPr>
          </a:p>
        </p:txBody>
      </p:sp>
    </p:spTree>
    <p:extLst>
      <p:ext uri="{BB962C8B-B14F-4D97-AF65-F5344CB8AC3E}">
        <p14:creationId xmlns:p14="http://schemas.microsoft.com/office/powerpoint/2010/main" val="29023325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1999" cy="2863121"/>
          </a:xfrm>
          <a:noFill/>
        </p:spPr>
        <p:txBody>
          <a:bodyPr>
            <a:normAutofit/>
          </a:bodyPr>
          <a:lstStyle/>
          <a:p>
            <a:pPr algn="ctr">
              <a:lnSpc>
                <a:spcPct val="150000"/>
              </a:lnSpc>
            </a:pPr>
            <a:r>
              <a:rPr lang="en-US" sz="4000" dirty="0" smtClean="0">
                <a:solidFill>
                  <a:srgbClr val="002142"/>
                </a:solidFill>
              </a:rPr>
              <a:t>Thank You!</a:t>
            </a:r>
            <a:endParaRPr lang="en-US" sz="4000" dirty="0">
              <a:solidFill>
                <a:srgbClr val="002142"/>
              </a:solidFill>
            </a:endParaRPr>
          </a:p>
        </p:txBody>
      </p:sp>
      <p:sp>
        <p:nvSpPr>
          <p:cNvPr id="3" name="Subtitle 2"/>
          <p:cNvSpPr txBox="1">
            <a:spLocks/>
          </p:cNvSpPr>
          <p:nvPr/>
        </p:nvSpPr>
        <p:spPr>
          <a:xfrm>
            <a:off x="4739049" y="2735898"/>
            <a:ext cx="2530162" cy="130395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ltLang="zh-CN" sz="2000" dirty="0">
                <a:solidFill>
                  <a:schemeClr val="bg2">
                    <a:lumMod val="25000"/>
                  </a:schemeClr>
                </a:solidFill>
              </a:rPr>
              <a:t>Weiwen Jiang</a:t>
            </a:r>
          </a:p>
          <a:p>
            <a:r>
              <a:rPr lang="en-US" altLang="zh-CN" sz="2000" dirty="0" smtClean="0">
                <a:solidFill>
                  <a:schemeClr val="bg2">
                    <a:lumMod val="25000"/>
                  </a:schemeClr>
                </a:solidFill>
              </a:rPr>
              <a:t>wjiang2@nd.edu</a:t>
            </a:r>
          </a:p>
          <a:p>
            <a:r>
              <a:rPr lang="en-US" altLang="zh-CN" sz="2000" dirty="0" smtClean="0">
                <a:solidFill>
                  <a:schemeClr val="bg2">
                    <a:lumMod val="25000"/>
                  </a:schemeClr>
                </a:solidFill>
              </a:rPr>
              <a:t>https://wjiang.nd.edu</a:t>
            </a:r>
            <a:endParaRPr lang="en-US" altLang="zh-CN" sz="2000" dirty="0">
              <a:solidFill>
                <a:schemeClr val="bg2">
                  <a:lumMod val="25000"/>
                </a:schemeClr>
              </a:solidFill>
            </a:endParaRPr>
          </a:p>
        </p:txBody>
      </p:sp>
    </p:spTree>
    <p:extLst>
      <p:ext uri="{BB962C8B-B14F-4D97-AF65-F5344CB8AC3E}">
        <p14:creationId xmlns:p14="http://schemas.microsoft.com/office/powerpoint/2010/main" val="36894959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97695" y="1464880"/>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7972" y="1687512"/>
              <a:ext cx="1080745" cy="461665"/>
            </a:xfrm>
            <a:prstGeom prst="rect">
              <a:avLst/>
            </a:prstGeom>
            <a:noFill/>
          </p:spPr>
          <p:txBody>
            <a:bodyPr wrap="none" rtlCol="0">
              <a:spAutoFit/>
            </a:bodyPr>
            <a:lstStyle/>
            <a:p>
              <a:r>
                <a:rPr lang="en-US" altLang="zh-CN" sz="2400" dirty="0" smtClean="0"/>
                <a:t>FPGA 1</a:t>
              </a:r>
              <a:endParaRPr lang="zh-CN" altLang="en-US" sz="2400" dirty="0"/>
            </a:p>
          </p:txBody>
        </p:sp>
        <p:sp>
          <p:nvSpPr>
            <p:cNvPr id="30" name="文本框 29"/>
            <p:cNvSpPr txBox="1"/>
            <p:nvPr/>
          </p:nvSpPr>
          <p:spPr>
            <a:xfrm>
              <a:off x="9284317" y="1681442"/>
              <a:ext cx="1080745" cy="461665"/>
            </a:xfrm>
            <a:prstGeom prst="rect">
              <a:avLst/>
            </a:prstGeom>
            <a:noFill/>
          </p:spPr>
          <p:txBody>
            <a:bodyPr wrap="none" rtlCol="0">
              <a:spAutoFit/>
            </a:bodyPr>
            <a:lstStyle/>
            <a:p>
              <a:r>
                <a:rPr lang="en-US" altLang="zh-CN" sz="2400" dirty="0" smtClean="0"/>
                <a:t>FPGA 2</a:t>
              </a:r>
              <a:endParaRPr lang="zh-CN" altLang="en-US" sz="2400" dirty="0"/>
            </a:p>
          </p:txBody>
        </p:sp>
      </p:grpSp>
      <p:sp>
        <p:nvSpPr>
          <p:cNvPr id="13" name="标题 2"/>
          <p:cNvSpPr txBox="1">
            <a:spLocks/>
          </p:cNvSpPr>
          <p:nvPr/>
        </p:nvSpPr>
        <p:spPr>
          <a:xfrm>
            <a:off x="419099" y="207129"/>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nSpc>
                <a:spcPct val="130000"/>
              </a:lnSpc>
              <a:spcBef>
                <a:spcPts val="1800"/>
              </a:spcBef>
            </a:pPr>
            <a:r>
              <a:rPr lang="en-US" altLang="zh-CN" sz="3200" dirty="0" smtClean="0"/>
              <a:t>XFER: Achieve Super-Linear Speedup by </a:t>
            </a:r>
            <a:r>
              <a:rPr lang="en-US" altLang="zh-CN" sz="3200" u="sng" dirty="0" smtClean="0"/>
              <a:t>Transferring</a:t>
            </a:r>
            <a:r>
              <a:rPr lang="en-US" altLang="zh-CN" sz="3200" dirty="0" smtClean="0"/>
              <a:t> Accesses </a:t>
            </a:r>
            <a:br>
              <a:rPr lang="en-US" altLang="zh-CN" sz="3200" dirty="0" smtClean="0"/>
            </a:br>
            <a:r>
              <a:rPr lang="en-US" altLang="zh-CN" sz="2400" dirty="0" smtClean="0"/>
              <a:t>             —— from Off-Chip Memory to Inter-FPGA Links</a:t>
            </a:r>
            <a:endParaRPr lang="en-US" altLang="zh-CN" sz="2400" dirty="0"/>
          </a:p>
        </p:txBody>
      </p:sp>
      <p:sp>
        <p:nvSpPr>
          <p:cNvPr id="1287" name="矩形 1286"/>
          <p:cNvSpPr/>
          <p:nvPr/>
        </p:nvSpPr>
        <p:spPr>
          <a:xfrm>
            <a:off x="2962840" y="2769459"/>
            <a:ext cx="107386"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8" name="矩形 1287"/>
          <p:cNvSpPr/>
          <p:nvPr/>
        </p:nvSpPr>
        <p:spPr>
          <a:xfrm>
            <a:off x="2136657" y="3767510"/>
            <a:ext cx="205989"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nvPr>
        </p:nvGraphicFramePr>
        <p:xfrm>
          <a:off x="111881" y="4858509"/>
          <a:ext cx="8488921" cy="1854200"/>
        </p:xfrm>
        <a:graphic>
          <a:graphicData uri="http://schemas.openxmlformats.org/drawingml/2006/table">
            <a:tbl>
              <a:tblPr firstRow="1" bandRow="1">
                <a:tableStyleId>{5C22544A-7EE6-4342-B048-85BDC9FD1C3A}</a:tableStyleId>
              </a:tblPr>
              <a:tblGrid>
                <a:gridCol w="1805349">
                  <a:extLst>
                    <a:ext uri="{9D8B030D-6E8A-4147-A177-3AD203B41FA5}">
                      <a16:colId xmlns:a16="http://schemas.microsoft.com/office/drawing/2014/main" val="1257454569"/>
                    </a:ext>
                  </a:extLst>
                </a:gridCol>
                <a:gridCol w="2201152">
                  <a:extLst>
                    <a:ext uri="{9D8B030D-6E8A-4147-A177-3AD203B41FA5}">
                      <a16:colId xmlns:a16="http://schemas.microsoft.com/office/drawing/2014/main" val="3617807790"/>
                    </a:ext>
                  </a:extLst>
                </a:gridCol>
                <a:gridCol w="989195">
                  <a:extLst>
                    <a:ext uri="{9D8B030D-6E8A-4147-A177-3AD203B41FA5}">
                      <a16:colId xmlns:a16="http://schemas.microsoft.com/office/drawing/2014/main" val="1498792934"/>
                    </a:ext>
                  </a:extLst>
                </a:gridCol>
                <a:gridCol w="1129937">
                  <a:extLst>
                    <a:ext uri="{9D8B030D-6E8A-4147-A177-3AD203B41FA5}">
                      <a16:colId xmlns:a16="http://schemas.microsoft.com/office/drawing/2014/main" val="3540416410"/>
                    </a:ext>
                  </a:extLst>
                </a:gridCol>
                <a:gridCol w="1110343">
                  <a:extLst>
                    <a:ext uri="{9D8B030D-6E8A-4147-A177-3AD203B41FA5}">
                      <a16:colId xmlns:a16="http://schemas.microsoft.com/office/drawing/2014/main" val="777583087"/>
                    </a:ext>
                  </a:extLst>
                </a:gridCol>
                <a:gridCol w="1252945">
                  <a:extLst>
                    <a:ext uri="{9D8B030D-6E8A-4147-A177-3AD203B41FA5}">
                      <a16:colId xmlns:a16="http://schemas.microsoft.com/office/drawing/2014/main" val="2939310588"/>
                    </a:ext>
                  </a:extLst>
                </a:gridCol>
              </a:tblGrid>
              <a:tr h="370840">
                <a:tc>
                  <a:txBody>
                    <a:bodyPr/>
                    <a:lstStyle/>
                    <a:p>
                      <a:pPr algn="ctr"/>
                      <a:r>
                        <a:rPr lang="en-US" altLang="zh-CN" dirty="0" smtClean="0"/>
                        <a:t>NN</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Operation</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Single</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baseline="0" dirty="0" smtClean="0"/>
                        <a:t>w/o XFER </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w/ XFER</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Note</a:t>
                      </a:r>
                      <a:endParaRPr lang="zh-CN" altLang="en-US" sz="1800" dirty="0" smtClean="0"/>
                    </a:p>
                  </a:txBody>
                  <a:tcPr anchor="ctr"/>
                </a:tc>
                <a:extLst>
                  <a:ext uri="{0D108BD9-81ED-4DB2-BD59-A6C34878D82A}">
                    <a16:rowId xmlns:a16="http://schemas.microsoft.com/office/drawing/2014/main" val="896455266"/>
                  </a:ext>
                </a:extLst>
              </a:tr>
              <a:tr h="37084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err="1" smtClean="0"/>
                        <a:t>AlexNet</a:t>
                      </a:r>
                      <a:r>
                        <a:rPr lang="en-US" altLang="zh-CN" sz="1800" dirty="0" smtClean="0"/>
                        <a:t> Layer 5</a:t>
                      </a:r>
                      <a:endParaRPr lang="zh-CN" altLang="en-US" sz="18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Comm_IFM</a:t>
                      </a:r>
                      <a:endParaRPr lang="zh-CN" altLang="en-US" sz="1800" dirty="0" smtClean="0"/>
                    </a:p>
                  </a:txBody>
                  <a:tcPr anchor="ctr"/>
                </a:tc>
                <a:tc>
                  <a:txBody>
                    <a:bodyPr/>
                    <a:lstStyle/>
                    <a:p>
                      <a:pPr algn="ctr"/>
                      <a:r>
                        <a:rPr lang="en-US" altLang="zh-CN" dirty="0" smtClean="0"/>
                        <a:t>2,612</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rowSpan="4">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696210070"/>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Comm_Weights</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5,658</a:t>
                      </a:r>
                      <a:endParaRPr lang="zh-CN" altLang="en-US" b="1" dirty="0" smtClean="0">
                        <a:solidFill>
                          <a:srgbClr val="C00000"/>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b="1" dirty="0" smtClean="0">
                        <a:solidFill>
                          <a:srgbClr val="C00000"/>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extLst>
                  <a:ext uri="{0D108BD9-81ED-4DB2-BD59-A6C34878D82A}">
                    <a16:rowId xmlns:a16="http://schemas.microsoft.com/office/drawing/2014/main" val="102958128"/>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Comm_OFM</a:t>
                      </a:r>
                      <a:endParaRPr lang="zh-CN" altLang="en-US" sz="1800" dirty="0" smtClean="0"/>
                    </a:p>
                  </a:txBody>
                  <a:tcPr anchor="ctr"/>
                </a:tc>
                <a:tc>
                  <a:txBody>
                    <a:bodyPr/>
                    <a:lstStyle/>
                    <a:p>
                      <a:pPr algn="ctr"/>
                      <a:r>
                        <a:rPr lang="en-US" altLang="zh-CN" dirty="0" smtClean="0"/>
                        <a:t>368</a:t>
                      </a:r>
                      <a:endParaRPr lang="zh-CN" altLang="en-US" dirty="0"/>
                    </a:p>
                  </a:txBody>
                  <a:tcPr anchor="ctr"/>
                </a:tc>
                <a:tc>
                  <a:txBody>
                    <a:bodyPr/>
                    <a:lstStyle/>
                    <a:p>
                      <a:pPr algn="ctr"/>
                      <a:endParaRPr lang="zh-CN" altLang="en-US" dirty="0"/>
                    </a:p>
                  </a:txBody>
                  <a:tcPr anchor="ctr"/>
                </a:tc>
                <a:tc>
                  <a:txBody>
                    <a:bodyPr/>
                    <a:lstStyle/>
                    <a:p>
                      <a:pPr algn="ctr"/>
                      <a:endParaRPr lang="zh-CN" altLang="en-US" dirty="0"/>
                    </a:p>
                  </a:txBody>
                  <a:tcPr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Computation</a:t>
                      </a:r>
                      <a:endParaRPr lang="zh-CN" altLang="en-US" sz="1800" dirty="0" smtClean="0"/>
                    </a:p>
                  </a:txBody>
                  <a:tcPr anchor="ctr"/>
                </a:tc>
                <a:tc>
                  <a:txBody>
                    <a:bodyPr/>
                    <a:lstStyle/>
                    <a:p>
                      <a:pPr algn="ctr"/>
                      <a:r>
                        <a:rPr lang="en-US" altLang="zh-CN" b="0" dirty="0" smtClean="0">
                          <a:solidFill>
                            <a:schemeClr val="tx1"/>
                          </a:solidFill>
                        </a:rPr>
                        <a:t>3,326</a:t>
                      </a:r>
                      <a:endParaRPr lang="zh-CN" altLang="en-US" b="0" dirty="0">
                        <a:solidFill>
                          <a:schemeClr val="tx1"/>
                        </a:solidFill>
                      </a:endParaRPr>
                    </a:p>
                  </a:txBody>
                  <a:tcPr anchor="ctr"/>
                </a:tc>
                <a:tc>
                  <a:txBody>
                    <a:bodyPr/>
                    <a:lstStyle/>
                    <a:p>
                      <a:pPr algn="ctr"/>
                      <a:endParaRPr lang="zh-CN" altLang="en-US" b="0" dirty="0">
                        <a:solidFill>
                          <a:schemeClr val="tx1"/>
                        </a:solidFill>
                      </a:endParaRPr>
                    </a:p>
                  </a:txBody>
                  <a:tcPr anchor="ctr"/>
                </a:tc>
                <a:tc>
                  <a:txBody>
                    <a:bodyPr/>
                    <a:lstStyle/>
                    <a:p>
                      <a:pPr algn="ctr"/>
                      <a:endParaRPr lang="zh-CN" altLang="en-US" b="1" dirty="0">
                        <a:solidFill>
                          <a:srgbClr val="C00000"/>
                        </a:solidFill>
                      </a:endParaRPr>
                    </a:p>
                  </a:txBody>
                  <a:tcPr anchor="ctr"/>
                </a:tc>
                <a:tc vMerge="1">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2013078" y="5337745"/>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1" name="矩形 1290"/>
          <p:cNvSpPr/>
          <p:nvPr/>
        </p:nvSpPr>
        <p:spPr>
          <a:xfrm>
            <a:off x="2013078" y="5681024"/>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2" name="矩形 1291"/>
          <p:cNvSpPr/>
          <p:nvPr/>
        </p:nvSpPr>
        <p:spPr>
          <a:xfrm>
            <a:off x="2019761" y="6059715"/>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3" name="矩形 1292"/>
          <p:cNvSpPr/>
          <p:nvPr/>
        </p:nvSpPr>
        <p:spPr>
          <a:xfrm>
            <a:off x="2000678" y="6398506"/>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4" name="文本框 683"/>
          <p:cNvSpPr txBox="1"/>
          <p:nvPr/>
        </p:nvSpPr>
        <p:spPr>
          <a:xfrm>
            <a:off x="5810218" y="3765037"/>
            <a:ext cx="803425" cy="461665"/>
          </a:xfrm>
          <a:prstGeom prst="rect">
            <a:avLst/>
          </a:prstGeom>
          <a:noFill/>
        </p:spPr>
        <p:txBody>
          <a:bodyPr wrap="none" rtlCol="0">
            <a:spAutoFit/>
          </a:bodyPr>
          <a:lstStyle/>
          <a:p>
            <a:pPr algn="ctr"/>
            <a:r>
              <a:rPr lang="en-US" altLang="zh-CN" sz="2400" dirty="0" smtClean="0"/>
              <a:t>XFER</a:t>
            </a:r>
            <a:endParaRPr lang="zh-CN" altLang="en-US" sz="2400" dirty="0"/>
          </a:p>
        </p:txBody>
      </p:sp>
      <p:sp>
        <p:nvSpPr>
          <p:cNvPr id="685" name="矩形 684"/>
          <p:cNvSpPr/>
          <p:nvPr/>
        </p:nvSpPr>
        <p:spPr>
          <a:xfrm>
            <a:off x="10556993" y="3774467"/>
            <a:ext cx="205989" cy="213195"/>
          </a:xfrm>
          <a:prstGeom prst="rect">
            <a:avLst/>
          </a:prstGeom>
          <a:solidFill>
            <a:schemeClr val="accent1">
              <a:lumMod val="40000"/>
              <a:lumOff val="60000"/>
            </a:schemeClr>
          </a:solidFill>
          <a:ln>
            <a:solidFill>
              <a:schemeClr val="accent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6" name="矩形 685"/>
          <p:cNvSpPr/>
          <p:nvPr/>
        </p:nvSpPr>
        <p:spPr>
          <a:xfrm>
            <a:off x="3249681" y="2769459"/>
            <a:ext cx="205989" cy="21319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7" name="矩形 686"/>
          <p:cNvSpPr/>
          <p:nvPr/>
        </p:nvSpPr>
        <p:spPr>
          <a:xfrm>
            <a:off x="8940483" y="2787072"/>
            <a:ext cx="205989" cy="213195"/>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8" name="矩形 687"/>
          <p:cNvSpPr/>
          <p:nvPr/>
        </p:nvSpPr>
        <p:spPr>
          <a:xfrm>
            <a:off x="3249681" y="3052135"/>
            <a:ext cx="205989"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9" name="矩形 688"/>
          <p:cNvSpPr/>
          <p:nvPr/>
        </p:nvSpPr>
        <p:spPr>
          <a:xfrm>
            <a:off x="8918189" y="3073592"/>
            <a:ext cx="205989" cy="213195"/>
          </a:xfrm>
          <a:prstGeom prst="rect">
            <a:avLst/>
          </a:prstGeom>
          <a:solidFill>
            <a:schemeClr val="accent6">
              <a:lumMod val="40000"/>
              <a:lumOff val="6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4"/>
          <a:stretch>
            <a:fillRect/>
          </a:stretch>
        </p:blipFill>
        <p:spPr>
          <a:xfrm>
            <a:off x="8822785" y="5031414"/>
            <a:ext cx="2948379" cy="754195"/>
          </a:xfrm>
          <a:prstGeom prst="rect">
            <a:avLst/>
          </a:prstGeom>
        </p:spPr>
      </p:pic>
      <p:sp>
        <p:nvSpPr>
          <p:cNvPr id="691" name="矩形 690"/>
          <p:cNvSpPr/>
          <p:nvPr/>
        </p:nvSpPr>
        <p:spPr>
          <a:xfrm>
            <a:off x="8712200" y="2794859"/>
            <a:ext cx="110585" cy="213195"/>
          </a:xfrm>
          <a:prstGeom prst="rect">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stretch>
            <a:fillRect/>
          </a:stretch>
        </p:blipFill>
        <p:spPr>
          <a:xfrm>
            <a:off x="8783997" y="5995431"/>
            <a:ext cx="3025954" cy="774039"/>
          </a:xfrm>
          <a:prstGeom prst="rect">
            <a:avLst/>
          </a:prstGeom>
        </p:spPr>
      </p:pic>
      <p:sp>
        <p:nvSpPr>
          <p:cNvPr id="40" name="矩形 39"/>
          <p:cNvSpPr/>
          <p:nvPr/>
        </p:nvSpPr>
        <p:spPr>
          <a:xfrm>
            <a:off x="8712200" y="2794859"/>
            <a:ext cx="110585" cy="213195"/>
          </a:xfrm>
          <a:prstGeom prst="rect">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矩形 40"/>
          <p:cNvSpPr/>
          <p:nvPr/>
        </p:nvSpPr>
        <p:spPr>
          <a:xfrm>
            <a:off x="2962286" y="2769459"/>
            <a:ext cx="107386"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矩形 41"/>
          <p:cNvSpPr/>
          <p:nvPr/>
        </p:nvSpPr>
        <p:spPr>
          <a:xfrm>
            <a:off x="8600803" y="2799118"/>
            <a:ext cx="221685" cy="213195"/>
          </a:xfrm>
          <a:prstGeom prst="rect">
            <a:avLst/>
          </a:prstGeom>
          <a:noFill/>
          <a:ln w="12700">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8601357" y="2799118"/>
            <a:ext cx="22168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矩形 36"/>
          <p:cNvSpPr/>
          <p:nvPr/>
        </p:nvSpPr>
        <p:spPr>
          <a:xfrm>
            <a:off x="2964874" y="2769459"/>
            <a:ext cx="221685" cy="213195"/>
          </a:xfrm>
          <a:prstGeom prst="rect">
            <a:avLst/>
          </a:prstGeom>
          <a:noFill/>
          <a:ln w="12700">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矩形 35"/>
          <p:cNvSpPr/>
          <p:nvPr/>
        </p:nvSpPr>
        <p:spPr>
          <a:xfrm>
            <a:off x="2962840" y="2771841"/>
            <a:ext cx="22168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flipV="1">
            <a:off x="3070226" y="3000267"/>
            <a:ext cx="6907610" cy="3398239"/>
          </a:xfrm>
          <a:prstGeom prst="straightConnector1">
            <a:avLst/>
          </a:prstGeom>
          <a:ln>
            <a:headEnd type="none" w="lg" len="lg"/>
            <a:tailEnd type="arrow" w="lg" len="lg"/>
          </a:ln>
        </p:spPr>
        <p:style>
          <a:lnRef idx="3">
            <a:schemeClr val="accent2"/>
          </a:lnRef>
          <a:fillRef idx="0">
            <a:schemeClr val="accent2"/>
          </a:fillRef>
          <a:effectRef idx="2">
            <a:schemeClr val="accent2"/>
          </a:effectRef>
          <a:fontRef idx="minor">
            <a:schemeClr val="tx1"/>
          </a:fontRef>
        </p:style>
      </p:cxnSp>
      <p:cxnSp>
        <p:nvCxnSpPr>
          <p:cNvPr id="48" name="直接箭头连接符 47"/>
          <p:cNvCxnSpPr/>
          <p:nvPr/>
        </p:nvCxnSpPr>
        <p:spPr>
          <a:xfrm flipH="1" flipV="1">
            <a:off x="8823042" y="3012313"/>
            <a:ext cx="1425858" cy="3178937"/>
          </a:xfrm>
          <a:prstGeom prst="straightConnector1">
            <a:avLst/>
          </a:prstGeom>
          <a:ln>
            <a:headEnd type="none" w="lg" len="lg"/>
            <a:tailEnd type="arrow" w="lg" len="lg"/>
          </a:ln>
        </p:spPr>
        <p:style>
          <a:lnRef idx="3">
            <a:schemeClr val="accent4"/>
          </a:lnRef>
          <a:fillRef idx="0">
            <a:schemeClr val="accent4"/>
          </a:fillRef>
          <a:effectRef idx="2">
            <a:schemeClr val="accent4"/>
          </a:effectRef>
          <a:fontRef idx="minor">
            <a:schemeClr val="tx1"/>
          </a:fontRef>
        </p:style>
      </p:cxnSp>
      <p:graphicFrame>
        <p:nvGraphicFramePr>
          <p:cNvPr id="10" name="表格 9"/>
          <p:cNvGraphicFramePr>
            <a:graphicFrameLocks noGrp="1"/>
          </p:cNvGraphicFramePr>
          <p:nvPr>
            <p:extLst/>
          </p:nvPr>
        </p:nvGraphicFramePr>
        <p:xfrm>
          <a:off x="7348412" y="4869259"/>
          <a:ext cx="1252945" cy="1854200"/>
        </p:xfrm>
        <a:graphic>
          <a:graphicData uri="http://schemas.openxmlformats.org/drawingml/2006/table">
            <a:tbl>
              <a:tblPr firstRow="1" bandRow="1">
                <a:tableStyleId>{5C22544A-7EE6-4342-B048-85BDC9FD1C3A}</a:tableStyleId>
              </a:tblPr>
              <a:tblGrid>
                <a:gridCol w="1252945">
                  <a:extLst>
                    <a:ext uri="{9D8B030D-6E8A-4147-A177-3AD203B41FA5}">
                      <a16:colId xmlns:a16="http://schemas.microsoft.com/office/drawing/2014/main" val="1111332607"/>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Note</a:t>
                      </a:r>
                      <a:endParaRPr lang="zh-CN" altLang="en-US" sz="1800" dirty="0" smtClean="0"/>
                    </a:p>
                  </a:txBody>
                  <a:tcPr anchor="ctr"/>
                </a:tc>
                <a:extLst>
                  <a:ext uri="{0D108BD9-81ED-4DB2-BD59-A6C34878D82A}">
                    <a16:rowId xmlns:a16="http://schemas.microsoft.com/office/drawing/2014/main" val="1705405196"/>
                  </a:ext>
                </a:extLst>
              </a:tr>
              <a:tr h="1483360">
                <a:tc>
                  <a:txBody>
                    <a:bodyPr/>
                    <a:lstStyle/>
                    <a:p>
                      <a:pPr algn="ctr"/>
                      <a:r>
                        <a:rPr lang="en-US" altLang="zh-CN" dirty="0" smtClean="0"/>
                        <a:t>Bottleneck</a:t>
                      </a:r>
                    </a:p>
                    <a:p>
                      <a:pPr algn="ctr"/>
                      <a:r>
                        <a:rPr lang="en-US" altLang="zh-CN" dirty="0" smtClean="0"/>
                        <a:t>Moves to </a:t>
                      </a:r>
                      <a:r>
                        <a:rPr lang="en-US" altLang="zh-CN" b="1" dirty="0" smtClean="0">
                          <a:solidFill>
                            <a:schemeClr val="accent1"/>
                          </a:solidFill>
                        </a:rPr>
                        <a:t>Comp.</a:t>
                      </a:r>
                    </a:p>
                    <a:p>
                      <a:pPr algn="ctr"/>
                      <a:r>
                        <a:rPr lang="en-US" altLang="zh-CN" b="1" dirty="0" smtClean="0">
                          <a:solidFill>
                            <a:srgbClr val="C00000"/>
                          </a:solidFill>
                        </a:rPr>
                        <a:t>3.18X</a:t>
                      </a:r>
                    </a:p>
                    <a:p>
                      <a:pPr algn="ctr"/>
                      <a:r>
                        <a:rPr lang="en-US" altLang="zh-CN" b="1" dirty="0" smtClean="0">
                          <a:solidFill>
                            <a:srgbClr val="C00000"/>
                          </a:solidFill>
                        </a:rPr>
                        <a:t>Speedup</a:t>
                      </a:r>
                      <a:endParaRPr lang="zh-CN" altLang="en-US" b="1" dirty="0">
                        <a:solidFill>
                          <a:srgbClr val="C00000"/>
                        </a:solidFill>
                      </a:endParaRPr>
                    </a:p>
                  </a:txBody>
                  <a:tcPr anchor="ctr"/>
                </a:tc>
                <a:extLst>
                  <a:ext uri="{0D108BD9-81ED-4DB2-BD59-A6C34878D82A}">
                    <a16:rowId xmlns:a16="http://schemas.microsoft.com/office/drawing/2014/main" val="664072936"/>
                  </a:ext>
                </a:extLst>
              </a:tr>
            </a:tbl>
          </a:graphicData>
        </a:graphic>
      </p:graphicFrame>
      <p:graphicFrame>
        <p:nvGraphicFramePr>
          <p:cNvPr id="6" name="表格 5"/>
          <p:cNvGraphicFramePr>
            <a:graphicFrameLocks noGrp="1"/>
          </p:cNvGraphicFramePr>
          <p:nvPr>
            <p:extLst/>
          </p:nvPr>
        </p:nvGraphicFramePr>
        <p:xfrm>
          <a:off x="6239946" y="4858509"/>
          <a:ext cx="1099143" cy="1854200"/>
        </p:xfrm>
        <a:graphic>
          <a:graphicData uri="http://schemas.openxmlformats.org/drawingml/2006/table">
            <a:tbl>
              <a:tblPr firstRow="1" bandRow="1">
                <a:tableStyleId>{5C22544A-7EE6-4342-B048-85BDC9FD1C3A}</a:tableStyleId>
              </a:tblPr>
              <a:tblGrid>
                <a:gridCol w="1099143">
                  <a:extLst>
                    <a:ext uri="{9D8B030D-6E8A-4147-A177-3AD203B41FA5}">
                      <a16:colId xmlns:a16="http://schemas.microsoft.com/office/drawing/2014/main" val="1808696203"/>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w/ XFER</a:t>
                      </a:r>
                      <a:endParaRPr lang="zh-CN" altLang="en-US" sz="1800" dirty="0" smtClean="0"/>
                    </a:p>
                  </a:txBody>
                  <a:tcPr anchor="ctr"/>
                </a:tc>
                <a:extLst>
                  <a:ext uri="{0D108BD9-81ED-4DB2-BD59-A6C34878D82A}">
                    <a16:rowId xmlns:a16="http://schemas.microsoft.com/office/drawing/2014/main" val="867939718"/>
                  </a:ext>
                </a:extLst>
              </a:tr>
              <a:tr h="370840">
                <a:tc>
                  <a:txBody>
                    <a:bodyPr/>
                    <a:lstStyle/>
                    <a:p>
                      <a:pPr algn="ctr"/>
                      <a:r>
                        <a:rPr lang="en-US" altLang="zh-CN" dirty="0" smtClean="0"/>
                        <a:t>1,412</a:t>
                      </a:r>
                      <a:endParaRPr lang="zh-CN" altLang="en-US" dirty="0"/>
                    </a:p>
                  </a:txBody>
                  <a:tcPr anchor="ctr"/>
                </a:tc>
                <a:extLst>
                  <a:ext uri="{0D108BD9-81ED-4DB2-BD59-A6C34878D82A}">
                    <a16:rowId xmlns:a16="http://schemas.microsoft.com/office/drawing/2014/main" val="89902928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dirty="0" smtClean="0"/>
                        <a:t>1,695</a:t>
                      </a:r>
                      <a:endParaRPr lang="zh-CN" altLang="en-US" dirty="0" smtClean="0"/>
                    </a:p>
                  </a:txBody>
                  <a:tcPr anchor="ctr"/>
                </a:tc>
                <a:extLst>
                  <a:ext uri="{0D108BD9-81ED-4DB2-BD59-A6C34878D82A}">
                    <a16:rowId xmlns:a16="http://schemas.microsoft.com/office/drawing/2014/main" val="1650557592"/>
                  </a:ext>
                </a:extLst>
              </a:tr>
              <a:tr h="370840">
                <a:tc>
                  <a:txBody>
                    <a:bodyPr/>
                    <a:lstStyle/>
                    <a:p>
                      <a:pPr algn="ctr"/>
                      <a:r>
                        <a:rPr lang="en-US" altLang="zh-CN" dirty="0" smtClean="0"/>
                        <a:t>234</a:t>
                      </a:r>
                      <a:endParaRPr lang="zh-CN" altLang="en-US" dirty="0"/>
                    </a:p>
                  </a:txBody>
                  <a:tcPr anchor="ctr"/>
                </a:tc>
                <a:extLst>
                  <a:ext uri="{0D108BD9-81ED-4DB2-BD59-A6C34878D82A}">
                    <a16:rowId xmlns:a16="http://schemas.microsoft.com/office/drawing/2014/main" val="3513771713"/>
                  </a:ext>
                </a:extLst>
              </a:tr>
              <a:tr h="370840">
                <a:tc>
                  <a:txBody>
                    <a:bodyPr/>
                    <a:lstStyle/>
                    <a:p>
                      <a:pPr algn="ctr"/>
                      <a:r>
                        <a:rPr lang="en-US" altLang="zh-CN" b="1" dirty="0" smtClean="0">
                          <a:solidFill>
                            <a:srgbClr val="C00000"/>
                          </a:solidFill>
                        </a:rPr>
                        <a:t>1,782</a:t>
                      </a:r>
                      <a:endParaRPr lang="zh-CN" altLang="en-US" b="1" dirty="0">
                        <a:solidFill>
                          <a:srgbClr val="C00000"/>
                        </a:solidFill>
                      </a:endParaRPr>
                    </a:p>
                  </a:txBody>
                  <a:tcPr anchor="ctr"/>
                </a:tc>
                <a:extLst>
                  <a:ext uri="{0D108BD9-81ED-4DB2-BD59-A6C34878D82A}">
                    <a16:rowId xmlns:a16="http://schemas.microsoft.com/office/drawing/2014/main" val="1881543088"/>
                  </a:ext>
                </a:extLst>
              </a:tr>
            </a:tbl>
          </a:graphicData>
        </a:graphic>
      </p:graphicFrame>
      <p:sp>
        <p:nvSpPr>
          <p:cNvPr id="35" name="灯片编号占位符 1"/>
          <p:cNvSpPr>
            <a:spLocks noGrp="1"/>
          </p:cNvSpPr>
          <p:nvPr>
            <p:ph type="sldNum" sz="quarter" idx="12"/>
          </p:nvPr>
        </p:nvSpPr>
        <p:spPr>
          <a:xfrm>
            <a:off x="11649277" y="6498728"/>
            <a:ext cx="516821" cy="365125"/>
          </a:xfrm>
        </p:spPr>
        <p:txBody>
          <a:bodyPr/>
          <a:lstStyle/>
          <a:p>
            <a:r>
              <a:rPr lang="en-US" dirty="0" smtClean="0"/>
              <a:t>36</a:t>
            </a:r>
            <a:endParaRPr lang="en-US" dirty="0"/>
          </a:p>
        </p:txBody>
      </p:sp>
      <p:graphicFrame>
        <p:nvGraphicFramePr>
          <p:cNvPr id="38" name="表格 37"/>
          <p:cNvGraphicFramePr>
            <a:graphicFrameLocks noGrp="1"/>
          </p:cNvGraphicFramePr>
          <p:nvPr>
            <p:extLst/>
          </p:nvPr>
        </p:nvGraphicFramePr>
        <p:xfrm>
          <a:off x="5112787" y="4858509"/>
          <a:ext cx="1126604" cy="1854200"/>
        </p:xfrm>
        <a:graphic>
          <a:graphicData uri="http://schemas.openxmlformats.org/drawingml/2006/table">
            <a:tbl>
              <a:tblPr firstRow="1" bandRow="1">
                <a:tableStyleId>{5C22544A-7EE6-4342-B048-85BDC9FD1C3A}</a:tableStyleId>
              </a:tblPr>
              <a:tblGrid>
                <a:gridCol w="1126604">
                  <a:extLst>
                    <a:ext uri="{9D8B030D-6E8A-4147-A177-3AD203B41FA5}">
                      <a16:colId xmlns:a16="http://schemas.microsoft.com/office/drawing/2014/main" val="2997169191"/>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baseline="0" dirty="0" smtClean="0"/>
                        <a:t>w/o XFER </a:t>
                      </a:r>
                      <a:endParaRPr lang="zh-CN" altLang="en-US" sz="1800" dirty="0" smtClean="0"/>
                    </a:p>
                  </a:txBody>
                  <a:tcPr anchor="ctr"/>
                </a:tc>
                <a:extLst>
                  <a:ext uri="{0D108BD9-81ED-4DB2-BD59-A6C34878D82A}">
                    <a16:rowId xmlns:a16="http://schemas.microsoft.com/office/drawing/2014/main" val="54781529"/>
                  </a:ext>
                </a:extLst>
              </a:tr>
              <a:tr h="370840">
                <a:tc>
                  <a:txBody>
                    <a:bodyPr/>
                    <a:lstStyle/>
                    <a:p>
                      <a:pPr algn="ctr"/>
                      <a:r>
                        <a:rPr lang="en-US" altLang="zh-CN" dirty="0" smtClean="0"/>
                        <a:t>1,412</a:t>
                      </a:r>
                      <a:endParaRPr lang="zh-CN" altLang="en-US" dirty="0"/>
                    </a:p>
                  </a:txBody>
                  <a:tcPr anchor="ctr"/>
                </a:tc>
                <a:extLst>
                  <a:ext uri="{0D108BD9-81ED-4DB2-BD59-A6C34878D82A}">
                    <a16:rowId xmlns:a16="http://schemas.microsoft.com/office/drawing/2014/main" val="335089522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2,953</a:t>
                      </a:r>
                      <a:endParaRPr lang="zh-CN" altLang="en-US" b="1" dirty="0" smtClean="0">
                        <a:solidFill>
                          <a:srgbClr val="C00000"/>
                        </a:solidFill>
                      </a:endParaRPr>
                    </a:p>
                  </a:txBody>
                  <a:tcPr anchor="ctr"/>
                </a:tc>
                <a:extLst>
                  <a:ext uri="{0D108BD9-81ED-4DB2-BD59-A6C34878D82A}">
                    <a16:rowId xmlns:a16="http://schemas.microsoft.com/office/drawing/2014/main" val="2058867390"/>
                  </a:ext>
                </a:extLst>
              </a:tr>
              <a:tr h="370840">
                <a:tc>
                  <a:txBody>
                    <a:bodyPr/>
                    <a:lstStyle/>
                    <a:p>
                      <a:pPr algn="ctr"/>
                      <a:r>
                        <a:rPr lang="en-US" altLang="zh-CN" dirty="0" smtClean="0"/>
                        <a:t>234</a:t>
                      </a:r>
                      <a:endParaRPr lang="zh-CN" altLang="en-US" dirty="0"/>
                    </a:p>
                  </a:txBody>
                  <a:tcPr anchor="ctr"/>
                </a:tc>
                <a:extLst>
                  <a:ext uri="{0D108BD9-81ED-4DB2-BD59-A6C34878D82A}">
                    <a16:rowId xmlns:a16="http://schemas.microsoft.com/office/drawing/2014/main" val="716785447"/>
                  </a:ext>
                </a:extLst>
              </a:tr>
              <a:tr h="370840">
                <a:tc>
                  <a:txBody>
                    <a:bodyPr/>
                    <a:lstStyle/>
                    <a:p>
                      <a:pPr algn="ctr"/>
                      <a:r>
                        <a:rPr lang="en-US" altLang="zh-CN" b="0" dirty="0" smtClean="0">
                          <a:solidFill>
                            <a:schemeClr val="tx1"/>
                          </a:solidFill>
                        </a:rPr>
                        <a:t>1,782</a:t>
                      </a:r>
                      <a:endParaRPr lang="zh-CN" altLang="en-US" b="0" dirty="0">
                        <a:solidFill>
                          <a:schemeClr val="tx1"/>
                        </a:solidFill>
                      </a:endParaRPr>
                    </a:p>
                  </a:txBody>
                  <a:tcPr anchor="ctr"/>
                </a:tc>
                <a:extLst>
                  <a:ext uri="{0D108BD9-81ED-4DB2-BD59-A6C34878D82A}">
                    <a16:rowId xmlns:a16="http://schemas.microsoft.com/office/drawing/2014/main" val="4013892236"/>
                  </a:ext>
                </a:extLst>
              </a:tr>
            </a:tbl>
          </a:graphicData>
        </a:graphic>
      </p:graphicFrame>
      <p:sp>
        <p:nvSpPr>
          <p:cNvPr id="2" name="矩形 1"/>
          <p:cNvSpPr/>
          <p:nvPr/>
        </p:nvSpPr>
        <p:spPr>
          <a:xfrm>
            <a:off x="3951514" y="1470950"/>
            <a:ext cx="7498080" cy="27557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 name="矩形 38"/>
          <p:cNvSpPr/>
          <p:nvPr/>
        </p:nvSpPr>
        <p:spPr>
          <a:xfrm>
            <a:off x="3963620" y="1479768"/>
            <a:ext cx="4477516" cy="27557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 name="图片 43"/>
          <p:cNvPicPr>
            <a:picLocks noChangeAspect="1"/>
          </p:cNvPicPr>
          <p:nvPr/>
        </p:nvPicPr>
        <p:blipFill>
          <a:blip r:embed="rId6"/>
          <a:stretch>
            <a:fillRect/>
          </a:stretch>
        </p:blipFill>
        <p:spPr>
          <a:xfrm>
            <a:off x="8906796" y="4005793"/>
            <a:ext cx="2669045" cy="894801"/>
          </a:xfrm>
          <a:prstGeom prst="rect">
            <a:avLst/>
          </a:prstGeom>
        </p:spPr>
      </p:pic>
      <p:sp>
        <p:nvSpPr>
          <p:cNvPr id="45" name="右弧形箭头 44"/>
          <p:cNvSpPr/>
          <p:nvPr/>
        </p:nvSpPr>
        <p:spPr>
          <a:xfrm>
            <a:off x="11737775" y="4495523"/>
            <a:ext cx="339824" cy="861960"/>
          </a:xfrm>
          <a:prstGeom prst="curved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solidFill>
            </a:endParaRPr>
          </a:p>
        </p:txBody>
      </p:sp>
      <p:sp>
        <p:nvSpPr>
          <p:cNvPr id="46" name="右弧形箭头 45"/>
          <p:cNvSpPr/>
          <p:nvPr/>
        </p:nvSpPr>
        <p:spPr>
          <a:xfrm>
            <a:off x="11811327" y="5628735"/>
            <a:ext cx="339824" cy="861960"/>
          </a:xfrm>
          <a:prstGeom prst="curved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8281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hidden"/>
                                      </p:to>
                                    </p:set>
                                  </p:childTnLst>
                                </p:cTn>
                              </p:par>
                            </p:childTnLst>
                          </p:cTn>
                        </p:par>
                        <p:par>
                          <p:cTn id="26" fill="hold">
                            <p:stCondLst>
                              <p:cond delay="0"/>
                            </p:stCondLst>
                            <p:childTnLst>
                              <p:par>
                                <p:cTn id="27" presetID="1" presetClass="exit"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6.25E-7 1.85185E-6 L -0.46211 -0.00371 " pathEditMode="relative" rAng="0" ptsTypes="AA">
                                      <p:cBhvr>
                                        <p:cTn id="36" dur="2000" fill="hold"/>
                                        <p:tgtEl>
                                          <p:spTgt spid="40"/>
                                        </p:tgtEl>
                                        <p:attrNameLst>
                                          <p:attrName>ppt_x</p:attrName>
                                          <p:attrName>ppt_y</p:attrName>
                                        </p:attrNameLst>
                                      </p:cBhvr>
                                      <p:rCtr x="-23112" y="-185"/>
                                    </p:animMotion>
                                  </p:childTnLst>
                                </p:cTn>
                              </p:par>
                              <p:par>
                                <p:cTn id="37" presetID="42" presetClass="path" presetSubtype="0" accel="50000" decel="50000" fill="hold" grpId="0" nodeType="withEffect">
                                  <p:stCondLst>
                                    <p:cond delay="0"/>
                                  </p:stCondLst>
                                  <p:childTnLst>
                                    <p:animMotion origin="layout" path="M 4.16667E-6 -4.44444E-6 L 0.46224 0.0044 " pathEditMode="relative" rAng="0" ptsTypes="AA">
                                      <p:cBhvr>
                                        <p:cTn id="38" dur="2000" fill="hold"/>
                                        <p:tgtEl>
                                          <p:spTgt spid="41"/>
                                        </p:tgtEl>
                                        <p:attrNameLst>
                                          <p:attrName>ppt_x</p:attrName>
                                          <p:attrName>ppt_y</p:attrName>
                                        </p:attrNameLst>
                                      </p:cBhvr>
                                      <p:rCtr x="23112" y="208"/>
                                    </p:animMotion>
                                  </p:childTnLst>
                                </p:cTn>
                              </p:par>
                              <p:par>
                                <p:cTn id="39" presetID="45" presetClass="entr" presetSubtype="0" fill="hold" grpId="0" nodeType="withEffect">
                                  <p:stCondLst>
                                    <p:cond delay="0"/>
                                  </p:stCondLst>
                                  <p:childTnLst>
                                    <p:set>
                                      <p:cBhvr>
                                        <p:cTn id="40" dur="1" fill="hold">
                                          <p:stCondLst>
                                            <p:cond delay="0"/>
                                          </p:stCondLst>
                                        </p:cTn>
                                        <p:tgtEl>
                                          <p:spTgt spid="684"/>
                                        </p:tgtEl>
                                        <p:attrNameLst>
                                          <p:attrName>style.visibility</p:attrName>
                                        </p:attrNameLst>
                                      </p:cBhvr>
                                      <p:to>
                                        <p:strVal val="visible"/>
                                      </p:to>
                                    </p:set>
                                    <p:animEffect transition="in" filter="fade">
                                      <p:cBhvr>
                                        <p:cTn id="41" dur="2000"/>
                                        <p:tgtEl>
                                          <p:spTgt spid="684"/>
                                        </p:tgtEl>
                                      </p:cBhvr>
                                    </p:animEffect>
                                    <p:anim calcmode="lin" valueType="num">
                                      <p:cBhvr>
                                        <p:cTn id="42" dur="2000" fill="hold"/>
                                        <p:tgtEl>
                                          <p:spTgt spid="684"/>
                                        </p:tgtEl>
                                        <p:attrNameLst>
                                          <p:attrName>ppt_w</p:attrName>
                                        </p:attrNameLst>
                                      </p:cBhvr>
                                      <p:tavLst>
                                        <p:tav tm="0" fmla="#ppt_w*sin(2.5*pi*$)">
                                          <p:val>
                                            <p:fltVal val="0"/>
                                          </p:val>
                                        </p:tav>
                                        <p:tav tm="100000">
                                          <p:val>
                                            <p:fltVal val="1"/>
                                          </p:val>
                                        </p:tav>
                                      </p:tavLst>
                                    </p:anim>
                                    <p:anim calcmode="lin" valueType="num">
                                      <p:cBhvr>
                                        <p:cTn id="43" dur="2000" fill="hold"/>
                                        <p:tgtEl>
                                          <p:spTgt spid="68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p:bldP spid="40" grpId="0" animBg="1"/>
      <p:bldP spid="41" grpId="0" animBg="1"/>
      <p:bldP spid="43" grpId="0" animBg="1"/>
      <p:bldP spid="36" grpId="0" animBg="1"/>
      <p:bldP spid="2" grpId="0" animBg="1"/>
      <p:bldP spid="39" grpId="0" animBg="1"/>
      <p:bldP spid="45" grpId="0" animBg="1"/>
      <p:bldP spid="4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
          <p:cNvSpPr txBox="1">
            <a:spLocks/>
          </p:cNvSpPr>
          <p:nvPr/>
        </p:nvSpPr>
        <p:spPr>
          <a:xfrm>
            <a:off x="419099" y="-70189"/>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XFER: Architecture and Motivation</a:t>
            </a:r>
            <a:endParaRPr lang="en-US" altLang="zh-CN" sz="3200" dirty="0"/>
          </a:p>
        </p:txBody>
      </p:sp>
      <p:grpSp>
        <p:nvGrpSpPr>
          <p:cNvPr id="11" name="组合 10"/>
          <p:cNvGrpSpPr/>
          <p:nvPr/>
        </p:nvGrpSpPr>
        <p:grpSpPr>
          <a:xfrm>
            <a:off x="1097695" y="1187562"/>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958737" y="1699536"/>
              <a:ext cx="1080745" cy="461665"/>
            </a:xfrm>
            <a:prstGeom prst="rect">
              <a:avLst/>
            </a:prstGeom>
            <a:noFill/>
          </p:spPr>
          <p:txBody>
            <a:bodyPr wrap="none" rtlCol="0">
              <a:spAutoFit/>
            </a:bodyPr>
            <a:lstStyle/>
            <a:p>
              <a:r>
                <a:rPr lang="en-US" altLang="zh-CN" sz="2400" dirty="0" smtClean="0"/>
                <a:t>FPGA 1</a:t>
              </a:r>
              <a:endParaRPr lang="zh-CN" altLang="en-US" sz="2400" dirty="0"/>
            </a:p>
          </p:txBody>
        </p:sp>
        <p:sp>
          <p:nvSpPr>
            <p:cNvPr id="30" name="文本框 29"/>
            <p:cNvSpPr txBox="1"/>
            <p:nvPr/>
          </p:nvSpPr>
          <p:spPr>
            <a:xfrm>
              <a:off x="8447314" y="1681442"/>
              <a:ext cx="1080745" cy="461665"/>
            </a:xfrm>
            <a:prstGeom prst="rect">
              <a:avLst/>
            </a:prstGeom>
            <a:noFill/>
          </p:spPr>
          <p:txBody>
            <a:bodyPr wrap="none" rtlCol="0">
              <a:spAutoFit/>
            </a:bodyPr>
            <a:lstStyle/>
            <a:p>
              <a:r>
                <a:rPr lang="en-US" altLang="zh-CN" sz="2400" dirty="0" smtClean="0"/>
                <a:t>FPGA 2</a:t>
              </a:r>
              <a:endParaRPr lang="zh-CN" altLang="en-US" sz="2400" dirty="0"/>
            </a:p>
          </p:txBody>
        </p:sp>
      </p:grpSp>
      <p:grpSp>
        <p:nvGrpSpPr>
          <p:cNvPr id="9" name="组合 8"/>
          <p:cNvGrpSpPr/>
          <p:nvPr/>
        </p:nvGrpSpPr>
        <p:grpSpPr>
          <a:xfrm>
            <a:off x="537219" y="4192495"/>
            <a:ext cx="5741570" cy="2262158"/>
            <a:chOff x="537219" y="4469813"/>
            <a:chExt cx="5741570" cy="2262158"/>
          </a:xfrm>
        </p:grpSpPr>
        <p:sp>
          <p:nvSpPr>
            <p:cNvPr id="31" name="文本框 30"/>
            <p:cNvSpPr txBox="1"/>
            <p:nvPr/>
          </p:nvSpPr>
          <p:spPr>
            <a:xfrm>
              <a:off x="537219" y="4869923"/>
              <a:ext cx="5741570" cy="1862048"/>
            </a:xfrm>
            <a:prstGeom prst="rect">
              <a:avLst/>
            </a:prstGeom>
            <a:noFill/>
            <a:ln>
              <a:solidFill>
                <a:schemeClr val="tx1"/>
              </a:solidFill>
            </a:ln>
          </p:spPr>
          <p:txBody>
            <a:bodyPr wrap="square" rtlCol="0">
              <a:spAutoFit/>
            </a:bodyPr>
            <a:lstStyle/>
            <a:p>
              <a:pPr marL="342900" indent="-342900" algn="just">
                <a:spcBef>
                  <a:spcPts val="1800"/>
                </a:spcBef>
                <a:buFont typeface="Arial" panose="020B0604020202020204" pitchFamily="34" charset="0"/>
                <a:buChar char="•"/>
              </a:pPr>
              <a:r>
                <a:rPr lang="en-US" altLang="zh-CN" sz="2000" dirty="0" smtClean="0"/>
                <a:t>Different </a:t>
              </a:r>
              <a:r>
                <a:rPr lang="en-US" altLang="zh-CN" sz="2000" b="1" dirty="0" smtClean="0">
                  <a:solidFill>
                    <a:srgbClr val="C00000"/>
                  </a:solidFill>
                </a:rPr>
                <a:t>clock domains </a:t>
              </a:r>
              <a:r>
                <a:rPr lang="en-US" altLang="zh-CN" sz="2000" dirty="0" smtClean="0"/>
                <a:t>for computation (</a:t>
              </a:r>
              <a:r>
                <a:rPr lang="en-US" altLang="zh-CN" sz="2000" b="1" dirty="0" smtClean="0">
                  <a:solidFill>
                    <a:schemeClr val="accent1"/>
                  </a:solidFill>
                </a:rPr>
                <a:t>low</a:t>
              </a:r>
              <a:r>
                <a:rPr lang="en-US" altLang="zh-CN" sz="2000" dirty="0" smtClean="0"/>
                <a:t>) and communication (</a:t>
              </a:r>
              <a:r>
                <a:rPr lang="en-US" altLang="zh-CN" sz="2000" b="1" dirty="0" smtClean="0">
                  <a:solidFill>
                    <a:schemeClr val="accent1"/>
                  </a:solidFill>
                </a:rPr>
                <a:t>high</a:t>
              </a:r>
              <a:r>
                <a:rPr lang="en-US" altLang="zh-CN" sz="2000" dirty="0" smtClean="0"/>
                <a:t>)</a:t>
              </a:r>
            </a:p>
            <a:p>
              <a:pPr marL="342900" indent="-342900" algn="just">
                <a:spcBef>
                  <a:spcPts val="1800"/>
                </a:spcBef>
                <a:buFont typeface="Arial" panose="020B0604020202020204" pitchFamily="34" charset="0"/>
                <a:buChar char="•"/>
              </a:pPr>
              <a:r>
                <a:rPr lang="en-US" altLang="zh-CN" sz="2000" dirty="0" smtClean="0"/>
                <a:t>Communication </a:t>
              </a:r>
              <a:r>
                <a:rPr lang="en-US" altLang="zh-CN" sz="2000" b="1" dirty="0" smtClean="0">
                  <a:solidFill>
                    <a:srgbClr val="C00000"/>
                  </a:solidFill>
                </a:rPr>
                <a:t>not go through Off-Chip Memory</a:t>
              </a:r>
              <a:r>
                <a:rPr lang="en-US" altLang="zh-CN" sz="2000" dirty="0" smtClean="0"/>
                <a:t>, but </a:t>
              </a:r>
              <a:r>
                <a:rPr lang="en-US" altLang="zh-CN" sz="2000" b="1" dirty="0" smtClean="0">
                  <a:solidFill>
                    <a:schemeClr val="accent1"/>
                  </a:solidFill>
                </a:rPr>
                <a:t>directly switch between on-chip buffers</a:t>
              </a:r>
            </a:p>
            <a:p>
              <a:pPr algn="just"/>
              <a:endParaRPr lang="en-US" altLang="zh-CN" sz="2000" b="1" dirty="0" smtClean="0">
                <a:solidFill>
                  <a:schemeClr val="accent1"/>
                </a:solidFill>
              </a:endParaRPr>
            </a:p>
          </p:txBody>
        </p:sp>
        <p:sp>
          <p:nvSpPr>
            <p:cNvPr id="32" name="Rectangle 52">
              <a:extLst>
                <a:ext uri="{FF2B5EF4-FFF2-40B4-BE49-F238E27FC236}">
                  <a16:creationId xmlns:a16="http://schemas.microsoft.com/office/drawing/2014/main" id="{597B2674-6F4E-4F77-B708-1CA82EB25C25}"/>
                </a:ext>
              </a:extLst>
            </p:cNvPr>
            <p:cNvSpPr/>
            <p:nvPr/>
          </p:nvSpPr>
          <p:spPr>
            <a:xfrm>
              <a:off x="537219" y="4469813"/>
              <a:ext cx="952505" cy="400110"/>
            </a:xfrm>
            <a:prstGeom prst="rect">
              <a:avLst/>
            </a:prstGeom>
            <a:solidFill>
              <a:schemeClr val="tx1"/>
            </a:solidFill>
            <a:scene3d>
              <a:camera prst="orthographicFront"/>
              <a:lightRig rig="threePt" dir="t"/>
            </a:scene3d>
            <a:sp3d>
              <a:bevelT/>
            </a:sp3d>
          </p:spPr>
          <p:txBody>
            <a:bodyPr wrap="none">
              <a:spAutoFit/>
            </a:bodyPr>
            <a:lstStyle/>
            <a:p>
              <a:r>
                <a:rPr lang="en-US" altLang="zh-CN" sz="2000" dirty="0" smtClean="0">
                  <a:solidFill>
                    <a:schemeClr val="bg1"/>
                  </a:solidFill>
                  <a:latin typeface="Times New Roman" panose="02020603050405020304" pitchFamily="18" charset="0"/>
                  <a:cs typeface="Times New Roman" panose="02020603050405020304" pitchFamily="18" charset="0"/>
                </a:rPr>
                <a:t>Feature</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533161" y="4220545"/>
            <a:ext cx="5553409" cy="2242472"/>
            <a:chOff x="6533161" y="4497863"/>
            <a:chExt cx="5553409" cy="2242472"/>
          </a:xfrm>
        </p:grpSpPr>
        <p:pic>
          <p:nvPicPr>
            <p:cNvPr id="27" name="图片 2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161" y="4902613"/>
              <a:ext cx="5553409" cy="1837722"/>
            </a:xfrm>
            <a:prstGeom prst="rect">
              <a:avLst/>
            </a:prstGeom>
            <a:ln>
              <a:solidFill>
                <a:schemeClr val="tx1"/>
              </a:solidFill>
            </a:ln>
          </p:spPr>
        </p:pic>
        <p:sp>
          <p:nvSpPr>
            <p:cNvPr id="38" name="Rectangle 52">
              <a:extLst>
                <a:ext uri="{FF2B5EF4-FFF2-40B4-BE49-F238E27FC236}">
                  <a16:creationId xmlns:a16="http://schemas.microsoft.com/office/drawing/2014/main" id="{597B2674-6F4E-4F77-B708-1CA82EB25C25}"/>
                </a:ext>
              </a:extLst>
            </p:cNvPr>
            <p:cNvSpPr/>
            <p:nvPr/>
          </p:nvSpPr>
          <p:spPr>
            <a:xfrm>
              <a:off x="6533161" y="4497863"/>
              <a:ext cx="2501006" cy="400110"/>
            </a:xfrm>
            <a:prstGeom prst="rect">
              <a:avLst/>
            </a:prstGeom>
            <a:solidFill>
              <a:schemeClr val="tx1"/>
            </a:solidFill>
            <a:scene3d>
              <a:camera prst="orthographicFront"/>
              <a:lightRig rig="threePt" dir="t"/>
            </a:scene3d>
            <a:sp3d>
              <a:bevelT/>
            </a:sp3d>
          </p:spPr>
          <p:txBody>
            <a:bodyPr wrap="none">
              <a:spAutoFit/>
            </a:bodyPr>
            <a:lstStyle/>
            <a:p>
              <a:r>
                <a:rPr lang="en-US" altLang="zh-CN" sz="2000" dirty="0" smtClean="0">
                  <a:solidFill>
                    <a:schemeClr val="bg1"/>
                  </a:solidFill>
                  <a:latin typeface="Times New Roman" panose="02020603050405020304" pitchFamily="18" charset="0"/>
                  <a:cs typeface="Times New Roman" panose="02020603050405020304" pitchFamily="18" charset="0"/>
                </a:rPr>
                <a:t>Results &amp; Motivations</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720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
          <p:cNvSpPr txBox="1">
            <a:spLocks/>
          </p:cNvSpPr>
          <p:nvPr/>
        </p:nvSpPr>
        <p:spPr>
          <a:xfrm>
            <a:off x="419099" y="11992"/>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Performance on Single FPGA bounded by Limited Resource</a:t>
            </a:r>
            <a:endParaRPr lang="en-US" altLang="zh-CN" sz="3200" dirty="0"/>
          </a:p>
        </p:txBody>
      </p:sp>
      <p:grpSp>
        <p:nvGrpSpPr>
          <p:cNvPr id="4" name="组合 3"/>
          <p:cNvGrpSpPr/>
          <p:nvPr/>
        </p:nvGrpSpPr>
        <p:grpSpPr>
          <a:xfrm>
            <a:off x="1062628" y="1269743"/>
            <a:ext cx="10241535" cy="2788580"/>
            <a:chOff x="1097695" y="1464880"/>
            <a:chExt cx="10241535" cy="2788580"/>
          </a:xfrm>
        </p:grpSpPr>
        <p:grpSp>
          <p:nvGrpSpPr>
            <p:cNvPr id="11" name="组合 10"/>
            <p:cNvGrpSpPr/>
            <p:nvPr/>
          </p:nvGrpSpPr>
          <p:grpSpPr>
            <a:xfrm>
              <a:off x="1097695" y="1464880"/>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3931" y="1699536"/>
                <a:ext cx="1080745" cy="461665"/>
              </a:xfrm>
              <a:prstGeom prst="rect">
                <a:avLst/>
              </a:prstGeom>
              <a:noFill/>
            </p:spPr>
            <p:txBody>
              <a:bodyPr wrap="none" rtlCol="0">
                <a:spAutoFit/>
              </a:bodyPr>
              <a:lstStyle/>
              <a:p>
                <a:r>
                  <a:rPr lang="en-US" altLang="zh-CN" sz="2400" dirty="0" smtClean="0"/>
                  <a:t>FPGA 1</a:t>
                </a:r>
                <a:endParaRPr lang="zh-CN" altLang="en-US" sz="2400" dirty="0"/>
              </a:p>
            </p:txBody>
          </p:sp>
          <p:sp>
            <p:nvSpPr>
              <p:cNvPr id="30" name="文本框 29"/>
              <p:cNvSpPr txBox="1"/>
              <p:nvPr/>
            </p:nvSpPr>
            <p:spPr>
              <a:xfrm>
                <a:off x="8447314" y="1681442"/>
                <a:ext cx="1080745" cy="461665"/>
              </a:xfrm>
              <a:prstGeom prst="rect">
                <a:avLst/>
              </a:prstGeom>
              <a:noFill/>
            </p:spPr>
            <p:txBody>
              <a:bodyPr wrap="none" rtlCol="0">
                <a:spAutoFit/>
              </a:bodyPr>
              <a:lstStyle/>
              <a:p>
                <a:r>
                  <a:rPr lang="en-US" altLang="zh-CN" sz="2400" dirty="0" smtClean="0"/>
                  <a:t>FPGA 2</a:t>
                </a:r>
                <a:endParaRPr lang="zh-CN" altLang="en-US" sz="2400" dirty="0"/>
              </a:p>
            </p:txBody>
          </p:sp>
        </p:grpSp>
        <p:sp>
          <p:nvSpPr>
            <p:cNvPr id="2" name="矩形 1"/>
            <p:cNvSpPr/>
            <p:nvPr/>
          </p:nvSpPr>
          <p:spPr>
            <a:xfrm>
              <a:off x="3952185" y="1464880"/>
              <a:ext cx="7387045" cy="27885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646" name="组合 645"/>
          <p:cNvGrpSpPr/>
          <p:nvPr/>
        </p:nvGrpSpPr>
        <p:grpSpPr>
          <a:xfrm>
            <a:off x="6114143" y="1608743"/>
            <a:ext cx="842962" cy="892494"/>
            <a:chOff x="3284622" y="4165603"/>
            <a:chExt cx="842962" cy="892494"/>
          </a:xfrm>
        </p:grpSpPr>
        <p:sp>
          <p:nvSpPr>
            <p:cNvPr id="647" name="矩形 646"/>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48" name="矩形 647"/>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9" name="矩形 648"/>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0" name="矩形 649"/>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1" name="矩形 650"/>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2" name="矩形 651"/>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3" name="矩形 652"/>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4" name="矩形 653"/>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5" name="矩形 654"/>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6" name="矩形 655"/>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7" name="矩形 656"/>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8" name="矩形 65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9" name="矩形 65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0" name="矩形 659"/>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1" name="矩形 660"/>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2" name="矩形 661"/>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3" name="矩形 662"/>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4" name="矩形 66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5" name="矩形 66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6" name="矩形 66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7" name="矩形 66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8" name="矩形 66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9" name="矩形 66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0" name="矩形 66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1" name="矩形 67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2" name="矩形 67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3" name="矩形 67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4" name="矩形 67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5" name="矩形 67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6" name="矩形 67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7" name="矩形 67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8" name="矩形 67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9" name="矩形 678"/>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0" name="矩形 679"/>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1" name="矩形 680"/>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2" name="矩形 681"/>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3" name="矩形 682"/>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491" name="组合 490"/>
          <p:cNvGrpSpPr/>
          <p:nvPr/>
        </p:nvGrpSpPr>
        <p:grpSpPr>
          <a:xfrm>
            <a:off x="5859886" y="1854523"/>
            <a:ext cx="842962" cy="892494"/>
            <a:chOff x="3284622" y="4165603"/>
            <a:chExt cx="842962" cy="892494"/>
          </a:xfrm>
        </p:grpSpPr>
        <p:sp>
          <p:nvSpPr>
            <p:cNvPr id="492" name="矩形 491"/>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93" name="矩形 492"/>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4" name="矩形 493"/>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5" name="矩形 494"/>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6" name="矩形 495"/>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7" name="矩形 496"/>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8" name="矩形 497"/>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9" name="矩形 498"/>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0" name="矩形 499"/>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1" name="矩形 500"/>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2" name="矩形 501"/>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3" name="矩形 502"/>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4" name="矩形 503"/>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5" name="矩形 504"/>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6" name="矩形 505"/>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7" name="矩形 506"/>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8" name="矩形 507"/>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9" name="矩形 508"/>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0" name="矩形 509"/>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1" name="矩形 510"/>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2" name="矩形 511"/>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3" name="矩形 512"/>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4" name="矩形 513"/>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5" name="矩形 514"/>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6" name="矩形 515"/>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7" name="矩形 516"/>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8" name="矩形 517"/>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9" name="矩形 518"/>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0" name="矩形 519"/>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1" name="矩形 520"/>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2" name="矩形 521"/>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3" name="矩形 522"/>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4" name="矩形 523"/>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5" name="矩形 524"/>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6" name="矩形 525"/>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7" name="矩形 526"/>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8" name="矩形 527"/>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529" name="组合 528"/>
          <p:cNvGrpSpPr/>
          <p:nvPr/>
        </p:nvGrpSpPr>
        <p:grpSpPr>
          <a:xfrm>
            <a:off x="5652073" y="2085470"/>
            <a:ext cx="842962" cy="892494"/>
            <a:chOff x="235744" y="4450556"/>
            <a:chExt cx="842962" cy="892494"/>
          </a:xfrm>
        </p:grpSpPr>
        <p:sp>
          <p:nvSpPr>
            <p:cNvPr id="530" name="矩形 529"/>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31" name="组合 530"/>
            <p:cNvGrpSpPr/>
            <p:nvPr/>
          </p:nvGrpSpPr>
          <p:grpSpPr>
            <a:xfrm>
              <a:off x="265391" y="4479560"/>
              <a:ext cx="787572" cy="833012"/>
              <a:chOff x="837183" y="4500991"/>
              <a:chExt cx="787572" cy="833012"/>
            </a:xfrm>
          </p:grpSpPr>
          <p:sp>
            <p:nvSpPr>
              <p:cNvPr id="532" name="矩形 531"/>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3" name="矩形 532"/>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4" name="矩形 533"/>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5" name="矩形 534"/>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6" name="矩形 535"/>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7" name="矩形 536"/>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8" name="矩形 537"/>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9" name="矩形 538"/>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0" name="矩形 539"/>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1" name="矩形 540"/>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2" name="矩形 541"/>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3" name="矩形 542"/>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4" name="矩形 543"/>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5" name="矩形 544"/>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6" name="矩形 545"/>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7" name="矩形 546"/>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8" name="矩形 547"/>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9" name="矩形 548"/>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0" name="矩形 549"/>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1" name="矩形 550"/>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2" name="矩形 551"/>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3" name="矩形 552"/>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4" name="矩形 553"/>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5" name="矩形 554"/>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6" name="矩形 555"/>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7" name="矩形 556"/>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8" name="矩形 557"/>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9" name="矩形 558"/>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0" name="矩形 559"/>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1" name="矩形 560"/>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2" name="矩形 561"/>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3" name="矩形 562"/>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4" name="矩形 563"/>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5" name="矩形 564"/>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6" name="矩形 565"/>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7" name="矩形 566"/>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568" name="组合 567"/>
          <p:cNvGrpSpPr/>
          <p:nvPr/>
        </p:nvGrpSpPr>
        <p:grpSpPr>
          <a:xfrm>
            <a:off x="5389357" y="2314811"/>
            <a:ext cx="842962" cy="892494"/>
            <a:chOff x="235744" y="4450556"/>
            <a:chExt cx="842962" cy="892494"/>
          </a:xfrm>
        </p:grpSpPr>
        <p:sp>
          <p:nvSpPr>
            <p:cNvPr id="569" name="矩形 568"/>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70" name="组合 569"/>
            <p:cNvGrpSpPr/>
            <p:nvPr/>
          </p:nvGrpSpPr>
          <p:grpSpPr>
            <a:xfrm>
              <a:off x="265391" y="4479560"/>
              <a:ext cx="787572" cy="833012"/>
              <a:chOff x="837183" y="4500991"/>
              <a:chExt cx="787572" cy="833012"/>
            </a:xfrm>
          </p:grpSpPr>
          <p:sp>
            <p:nvSpPr>
              <p:cNvPr id="571" name="矩形 570"/>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2" name="矩形 571"/>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3" name="矩形 572"/>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4" name="矩形 573"/>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5" name="矩形 574"/>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6" name="矩形 575"/>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7" name="矩形 576"/>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8" name="矩形 577"/>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9" name="矩形 578"/>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0" name="矩形 579"/>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1" name="矩形 580"/>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2" name="矩形 581"/>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3" name="矩形 582"/>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4" name="矩形 583"/>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5" name="矩形 584"/>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6" name="矩形 585"/>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7" name="矩形 586"/>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8" name="矩形 587"/>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9" name="矩形 588"/>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0" name="矩形 589"/>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1" name="矩形 590"/>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2" name="矩形 591"/>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3" name="矩形 592"/>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4" name="矩形 593"/>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5" name="矩形 594"/>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6" name="矩形 595"/>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7" name="矩形 596"/>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8" name="矩形 597"/>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9" name="矩形 598"/>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0" name="矩形 599"/>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1" name="矩形 600"/>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2" name="矩形 601"/>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3" name="矩形 602"/>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4" name="矩形 603"/>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5" name="矩形 604"/>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6" name="矩形 605"/>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607" name="组合 606"/>
          <p:cNvGrpSpPr/>
          <p:nvPr/>
        </p:nvGrpSpPr>
        <p:grpSpPr>
          <a:xfrm>
            <a:off x="5167211" y="2518362"/>
            <a:ext cx="842962" cy="892494"/>
            <a:chOff x="235744" y="4450556"/>
            <a:chExt cx="842962" cy="892494"/>
          </a:xfrm>
        </p:grpSpPr>
        <p:sp>
          <p:nvSpPr>
            <p:cNvPr id="608" name="矩形 607"/>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609" name="组合 608"/>
            <p:cNvGrpSpPr/>
            <p:nvPr/>
          </p:nvGrpSpPr>
          <p:grpSpPr>
            <a:xfrm>
              <a:off x="265391" y="4479560"/>
              <a:ext cx="787572" cy="833012"/>
              <a:chOff x="837183" y="4500991"/>
              <a:chExt cx="787572" cy="833012"/>
            </a:xfrm>
          </p:grpSpPr>
          <p:sp>
            <p:nvSpPr>
              <p:cNvPr id="610" name="矩形 609"/>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1" name="矩形 610"/>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2" name="矩形 611"/>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3" name="矩形 612"/>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4" name="矩形 613"/>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5" name="矩形 614"/>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6" name="矩形 615"/>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7" name="矩形 616"/>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8" name="矩形 617"/>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9" name="矩形 618"/>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0" name="矩形 619"/>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1" name="矩形 620"/>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2" name="矩形 621"/>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3" name="矩形 622"/>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4" name="矩形 623"/>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5" name="矩形 624"/>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6" name="矩形 625"/>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7" name="矩形 626"/>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8" name="矩形 627"/>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9" name="矩形 628"/>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0" name="矩形 629"/>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1" name="矩形 630"/>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2" name="矩形 631"/>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3" name="矩形 632"/>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4" name="矩形 633"/>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5" name="矩形 634"/>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6" name="矩形 635"/>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7" name="矩形 636"/>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8" name="矩形 637"/>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9" name="矩形 638"/>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0" name="矩形 639"/>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1" name="矩形 640"/>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2" name="矩形 641"/>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3" name="矩形 642"/>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4" name="矩形 643"/>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5" name="矩形 644"/>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773" name="文本框 772"/>
          <p:cNvSpPr txBox="1"/>
          <p:nvPr/>
        </p:nvSpPr>
        <p:spPr>
          <a:xfrm>
            <a:off x="5779836" y="3459828"/>
            <a:ext cx="665567" cy="461665"/>
          </a:xfrm>
          <a:prstGeom prst="rect">
            <a:avLst/>
          </a:prstGeom>
          <a:noFill/>
        </p:spPr>
        <p:txBody>
          <a:bodyPr wrap="none" rtlCol="0">
            <a:spAutoFit/>
          </a:bodyPr>
          <a:lstStyle/>
          <a:p>
            <a:r>
              <a:rPr lang="en-US" altLang="zh-CN" sz="2400" dirty="0" smtClean="0"/>
              <a:t>IFM</a:t>
            </a:r>
            <a:endParaRPr lang="zh-CN" altLang="en-US" sz="2400" dirty="0"/>
          </a:p>
        </p:txBody>
      </p:sp>
      <p:sp>
        <p:nvSpPr>
          <p:cNvPr id="774" name="文本框 773"/>
          <p:cNvSpPr txBox="1"/>
          <p:nvPr/>
        </p:nvSpPr>
        <p:spPr>
          <a:xfrm>
            <a:off x="8114955" y="3421857"/>
            <a:ext cx="1198020" cy="461665"/>
          </a:xfrm>
          <a:prstGeom prst="rect">
            <a:avLst/>
          </a:prstGeom>
          <a:noFill/>
        </p:spPr>
        <p:txBody>
          <a:bodyPr wrap="none" rtlCol="0">
            <a:spAutoFit/>
          </a:bodyPr>
          <a:lstStyle/>
          <a:p>
            <a:r>
              <a:rPr lang="en-US" altLang="zh-CN" sz="2400" dirty="0" smtClean="0"/>
              <a:t>Weights</a:t>
            </a:r>
            <a:endParaRPr lang="zh-CN" altLang="en-US" sz="2400" dirty="0"/>
          </a:p>
        </p:txBody>
      </p:sp>
      <p:sp>
        <p:nvSpPr>
          <p:cNvPr id="775" name="文本框 774"/>
          <p:cNvSpPr txBox="1"/>
          <p:nvPr/>
        </p:nvSpPr>
        <p:spPr>
          <a:xfrm>
            <a:off x="10428170" y="3421857"/>
            <a:ext cx="792205" cy="461665"/>
          </a:xfrm>
          <a:prstGeom prst="rect">
            <a:avLst/>
          </a:prstGeom>
          <a:noFill/>
        </p:spPr>
        <p:txBody>
          <a:bodyPr wrap="none" rtlCol="0">
            <a:spAutoFit/>
          </a:bodyPr>
          <a:lstStyle/>
          <a:p>
            <a:r>
              <a:rPr lang="en-US" altLang="zh-CN" sz="2400" dirty="0" smtClean="0"/>
              <a:t>OFM</a:t>
            </a:r>
            <a:endParaRPr lang="zh-CN" altLang="en-US" sz="2400" dirty="0"/>
          </a:p>
        </p:txBody>
      </p:sp>
      <p:grpSp>
        <p:nvGrpSpPr>
          <p:cNvPr id="776" name="组合 775"/>
          <p:cNvGrpSpPr/>
          <p:nvPr/>
        </p:nvGrpSpPr>
        <p:grpSpPr>
          <a:xfrm>
            <a:off x="7726637" y="2110918"/>
            <a:ext cx="473075" cy="435063"/>
            <a:chOff x="2216150" y="4677866"/>
            <a:chExt cx="473075" cy="435063"/>
          </a:xfrm>
        </p:grpSpPr>
        <p:sp>
          <p:nvSpPr>
            <p:cNvPr id="777" name="矩形 776"/>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78" name="矩形 777"/>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9" name="矩形 778"/>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0" name="矩形 779"/>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1" name="矩形 780"/>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2" name="矩形 781"/>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3" name="矩形 782"/>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4" name="矩形 783"/>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5" name="矩形 784"/>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6" name="矩形 785"/>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87" name="组合 786"/>
          <p:cNvGrpSpPr/>
          <p:nvPr/>
        </p:nvGrpSpPr>
        <p:grpSpPr>
          <a:xfrm>
            <a:off x="7597907" y="2218654"/>
            <a:ext cx="473075" cy="435063"/>
            <a:chOff x="2216150" y="4677866"/>
            <a:chExt cx="473075" cy="435063"/>
          </a:xfrm>
        </p:grpSpPr>
        <p:sp>
          <p:nvSpPr>
            <p:cNvPr id="788" name="矩形 787"/>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89" name="矩形 788"/>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0" name="矩形 789"/>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1" name="矩形 790"/>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2" name="矩形 791"/>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3" name="矩形 792"/>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4" name="矩形 793"/>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5" name="矩形 794"/>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6" name="矩形 795"/>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7" name="矩形 796"/>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98" name="组合 797"/>
          <p:cNvGrpSpPr/>
          <p:nvPr/>
        </p:nvGrpSpPr>
        <p:grpSpPr>
          <a:xfrm>
            <a:off x="7469177" y="2318676"/>
            <a:ext cx="473075" cy="435063"/>
            <a:chOff x="2216150" y="4677866"/>
            <a:chExt cx="473075" cy="435063"/>
          </a:xfrm>
        </p:grpSpPr>
        <p:sp>
          <p:nvSpPr>
            <p:cNvPr id="799" name="矩形 79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0" name="矩形 799"/>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1" name="矩形 800"/>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2" name="矩形 801"/>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3" name="矩形 80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4" name="矩形 80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5" name="矩形 804"/>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6" name="矩形 80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7" name="矩形 80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8" name="矩形 80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440" name="组合 439"/>
          <p:cNvGrpSpPr/>
          <p:nvPr/>
        </p:nvGrpSpPr>
        <p:grpSpPr>
          <a:xfrm>
            <a:off x="8346875" y="2124413"/>
            <a:ext cx="473075" cy="435063"/>
            <a:chOff x="2216150" y="4677866"/>
            <a:chExt cx="473075" cy="435063"/>
          </a:xfrm>
        </p:grpSpPr>
        <p:sp>
          <p:nvSpPr>
            <p:cNvPr id="441" name="矩形 44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42" name="矩形 44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3" name="矩形 44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4" name="矩形 44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5" name="矩形 44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6" name="矩形 44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7" name="矩形 44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8" name="矩形 44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9" name="矩形 44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50" name="矩形 44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429" name="组合 428"/>
          <p:cNvGrpSpPr/>
          <p:nvPr/>
        </p:nvGrpSpPr>
        <p:grpSpPr>
          <a:xfrm>
            <a:off x="8218145" y="2232149"/>
            <a:ext cx="473075" cy="435063"/>
            <a:chOff x="2216150" y="4677866"/>
            <a:chExt cx="473075" cy="435063"/>
          </a:xfrm>
        </p:grpSpPr>
        <p:sp>
          <p:nvSpPr>
            <p:cNvPr id="430" name="矩形 42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31" name="矩形 43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2" name="矩形 43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3" name="矩形 43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4" name="矩形 43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5" name="矩形 43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6" name="矩形 43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7" name="矩形 43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8" name="矩形 43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9" name="矩形 43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2" name="组合 11"/>
          <p:cNvGrpSpPr/>
          <p:nvPr/>
        </p:nvGrpSpPr>
        <p:grpSpPr>
          <a:xfrm>
            <a:off x="8089415" y="2332171"/>
            <a:ext cx="473075" cy="435063"/>
            <a:chOff x="2216150" y="4677866"/>
            <a:chExt cx="473075" cy="435063"/>
          </a:xfrm>
        </p:grpSpPr>
        <p:sp>
          <p:nvSpPr>
            <p:cNvPr id="10" name="矩形 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3" name="矩形 39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394" name="矩形 39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395" name="矩形 39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399" name="矩形 398"/>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0" name="矩形 399"/>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1" name="矩形 400"/>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5" name="矩形 404"/>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6" name="矩形 405"/>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7" name="矩形 406"/>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17" name="组合 716"/>
          <p:cNvGrpSpPr/>
          <p:nvPr/>
        </p:nvGrpSpPr>
        <p:grpSpPr>
          <a:xfrm>
            <a:off x="9020812" y="2116207"/>
            <a:ext cx="473075" cy="435063"/>
            <a:chOff x="2460163" y="4778356"/>
            <a:chExt cx="473075" cy="435063"/>
          </a:xfrm>
        </p:grpSpPr>
        <p:sp>
          <p:nvSpPr>
            <p:cNvPr id="707" name="矩形 70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8" name="矩形 70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9" name="矩形 70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0" name="矩形 70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1" name="矩形 71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2" name="矩形 71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3" name="矩形 71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4" name="矩形 71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5" name="矩形 71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6" name="矩形 71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18" name="组合 717"/>
          <p:cNvGrpSpPr/>
          <p:nvPr/>
        </p:nvGrpSpPr>
        <p:grpSpPr>
          <a:xfrm>
            <a:off x="8895224" y="2226252"/>
            <a:ext cx="473075" cy="435063"/>
            <a:chOff x="2460163" y="4778356"/>
            <a:chExt cx="473075" cy="435063"/>
          </a:xfrm>
        </p:grpSpPr>
        <p:sp>
          <p:nvSpPr>
            <p:cNvPr id="719" name="矩形 718"/>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0" name="矩形 719"/>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1" name="矩形 720"/>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2" name="矩形 721"/>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3" name="矩形 722"/>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4" name="矩形 723"/>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5" name="矩形 724"/>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6" name="矩形 725"/>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7" name="矩形 726"/>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8" name="矩形 727"/>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29" name="组合 728"/>
          <p:cNvGrpSpPr/>
          <p:nvPr/>
        </p:nvGrpSpPr>
        <p:grpSpPr>
          <a:xfrm>
            <a:off x="8766619" y="2342192"/>
            <a:ext cx="473075" cy="435063"/>
            <a:chOff x="2460163" y="4778356"/>
            <a:chExt cx="473075" cy="435063"/>
          </a:xfrm>
        </p:grpSpPr>
        <p:sp>
          <p:nvSpPr>
            <p:cNvPr id="730" name="矩形 729"/>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31" name="矩形 730"/>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2" name="矩形 731"/>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3" name="矩形 732"/>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4" name="矩形 733"/>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5" name="矩形 734"/>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6" name="矩形 735"/>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7" name="矩形 736"/>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8" name="矩形 737"/>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9" name="矩形 738"/>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40" name="组合 739"/>
          <p:cNvGrpSpPr/>
          <p:nvPr/>
        </p:nvGrpSpPr>
        <p:grpSpPr>
          <a:xfrm>
            <a:off x="9689753" y="2089873"/>
            <a:ext cx="473075" cy="435063"/>
            <a:chOff x="2460163" y="4778356"/>
            <a:chExt cx="473075" cy="435063"/>
          </a:xfrm>
        </p:grpSpPr>
        <p:sp>
          <p:nvSpPr>
            <p:cNvPr id="741" name="矩形 740"/>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2" name="矩形 741"/>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3" name="矩形 742"/>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4" name="矩形 743"/>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5" name="矩形 744"/>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6" name="矩形 745"/>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7" name="矩形 746"/>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8" name="矩形 747"/>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9" name="矩形 748"/>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0" name="矩形 749"/>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51" name="组合 750"/>
          <p:cNvGrpSpPr/>
          <p:nvPr/>
        </p:nvGrpSpPr>
        <p:grpSpPr>
          <a:xfrm>
            <a:off x="9564165" y="2199918"/>
            <a:ext cx="473075" cy="435063"/>
            <a:chOff x="2460163" y="4778356"/>
            <a:chExt cx="473075" cy="435063"/>
          </a:xfrm>
        </p:grpSpPr>
        <p:sp>
          <p:nvSpPr>
            <p:cNvPr id="752" name="矩形 75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3" name="矩形 75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4" name="矩形 75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5" name="矩形 75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6" name="矩形 75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7" name="矩形 75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8" name="矩形 75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9" name="矩形 75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0" name="矩形 75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1" name="矩形 76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62" name="组合 761"/>
          <p:cNvGrpSpPr/>
          <p:nvPr/>
        </p:nvGrpSpPr>
        <p:grpSpPr>
          <a:xfrm>
            <a:off x="9435560" y="2315858"/>
            <a:ext cx="473075" cy="435063"/>
            <a:chOff x="2460163" y="4778356"/>
            <a:chExt cx="473075" cy="435063"/>
          </a:xfrm>
        </p:grpSpPr>
        <p:sp>
          <p:nvSpPr>
            <p:cNvPr id="763" name="矩形 762"/>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4" name="矩形 763"/>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5" name="矩形 764"/>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6" name="矩形 765"/>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7" name="矩形 766"/>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8" name="矩形 767"/>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9" name="矩形 768"/>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0" name="矩形 769"/>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1" name="矩形 770"/>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2" name="矩形 771"/>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09" name="组合 808"/>
          <p:cNvGrpSpPr/>
          <p:nvPr/>
        </p:nvGrpSpPr>
        <p:grpSpPr>
          <a:xfrm>
            <a:off x="7324027" y="2442408"/>
            <a:ext cx="473075" cy="435063"/>
            <a:chOff x="2216150" y="4677866"/>
            <a:chExt cx="473075" cy="435063"/>
          </a:xfrm>
        </p:grpSpPr>
        <p:sp>
          <p:nvSpPr>
            <p:cNvPr id="810" name="矩形 80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11" name="矩形 81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2" name="矩形 81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3" name="矩形 81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4" name="矩形 81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5" name="矩形 81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6" name="矩形 81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7" name="矩形 81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8" name="矩形 81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9" name="矩形 81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20" name="组合 819"/>
          <p:cNvGrpSpPr/>
          <p:nvPr/>
        </p:nvGrpSpPr>
        <p:grpSpPr>
          <a:xfrm>
            <a:off x="7195297" y="2550144"/>
            <a:ext cx="473075" cy="435063"/>
            <a:chOff x="2216150" y="4677866"/>
            <a:chExt cx="473075" cy="435063"/>
          </a:xfrm>
        </p:grpSpPr>
        <p:sp>
          <p:nvSpPr>
            <p:cNvPr id="821" name="矩形 82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22" name="矩形 82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3" name="矩形 82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4" name="矩形 82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5" name="矩形 82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6" name="矩形 82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7" name="矩形 82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8" name="矩形 82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9" name="矩形 82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0" name="矩形 82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31" name="组合 830"/>
          <p:cNvGrpSpPr/>
          <p:nvPr/>
        </p:nvGrpSpPr>
        <p:grpSpPr>
          <a:xfrm>
            <a:off x="7066567" y="2650166"/>
            <a:ext cx="473075" cy="435063"/>
            <a:chOff x="2216150" y="4677866"/>
            <a:chExt cx="473075" cy="435063"/>
          </a:xfrm>
        </p:grpSpPr>
        <p:sp>
          <p:nvSpPr>
            <p:cNvPr id="832" name="矩形 83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33" name="矩形 83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4" name="矩形 83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5" name="矩形 83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6" name="矩形 83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7" name="矩形 83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8" name="矩形 83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9" name="矩形 83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0" name="矩形 83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1" name="矩形 84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42" name="组合 841"/>
          <p:cNvGrpSpPr/>
          <p:nvPr/>
        </p:nvGrpSpPr>
        <p:grpSpPr>
          <a:xfrm>
            <a:off x="7944265" y="2455903"/>
            <a:ext cx="473075" cy="435063"/>
            <a:chOff x="2216150" y="4677866"/>
            <a:chExt cx="473075" cy="435063"/>
          </a:xfrm>
        </p:grpSpPr>
        <p:sp>
          <p:nvSpPr>
            <p:cNvPr id="843" name="矩形 842"/>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4" name="矩形 843"/>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5" name="矩形 844"/>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6" name="矩形 845"/>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7" name="矩形 846"/>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8" name="矩形 847"/>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9" name="矩形 848"/>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0" name="矩形 849"/>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1" name="矩形 850"/>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2" name="矩形 851"/>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53" name="组合 852"/>
          <p:cNvGrpSpPr/>
          <p:nvPr/>
        </p:nvGrpSpPr>
        <p:grpSpPr>
          <a:xfrm>
            <a:off x="7815535" y="2563639"/>
            <a:ext cx="473075" cy="435063"/>
            <a:chOff x="2216150" y="4677866"/>
            <a:chExt cx="473075" cy="435063"/>
          </a:xfrm>
        </p:grpSpPr>
        <p:sp>
          <p:nvSpPr>
            <p:cNvPr id="854" name="矩形 853"/>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55" name="矩形 854"/>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6" name="矩形 855"/>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7" name="矩形 856"/>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8" name="矩形 857"/>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9" name="矩形 858"/>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0" name="矩形 859"/>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1" name="矩形 860"/>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2" name="矩形 861"/>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3" name="矩形 862"/>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64" name="组合 863"/>
          <p:cNvGrpSpPr/>
          <p:nvPr/>
        </p:nvGrpSpPr>
        <p:grpSpPr>
          <a:xfrm>
            <a:off x="7686805" y="2663661"/>
            <a:ext cx="473075" cy="435063"/>
            <a:chOff x="2216150" y="4677866"/>
            <a:chExt cx="473075" cy="435063"/>
          </a:xfrm>
        </p:grpSpPr>
        <p:sp>
          <p:nvSpPr>
            <p:cNvPr id="865" name="矩形 864"/>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66" name="矩形 865"/>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7" name="矩形 866"/>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8" name="矩形 867"/>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9" name="矩形 868"/>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0" name="矩形 869"/>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1" name="矩形 870"/>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2" name="矩形 871"/>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3" name="矩形 872"/>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4" name="矩形 873"/>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75" name="组合 874"/>
          <p:cNvGrpSpPr/>
          <p:nvPr/>
        </p:nvGrpSpPr>
        <p:grpSpPr>
          <a:xfrm>
            <a:off x="8618202" y="2447697"/>
            <a:ext cx="473075" cy="435063"/>
            <a:chOff x="2460163" y="4778356"/>
            <a:chExt cx="473075" cy="435063"/>
          </a:xfrm>
        </p:grpSpPr>
        <p:sp>
          <p:nvSpPr>
            <p:cNvPr id="876" name="矩形 87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77" name="矩形 87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8" name="矩形 87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9" name="矩形 87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0" name="矩形 87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1" name="矩形 88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2" name="矩形 88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3" name="矩形 88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4" name="矩形 88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5" name="矩形 88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86" name="组合 885"/>
          <p:cNvGrpSpPr/>
          <p:nvPr/>
        </p:nvGrpSpPr>
        <p:grpSpPr>
          <a:xfrm>
            <a:off x="8492614" y="2557742"/>
            <a:ext cx="473075" cy="435063"/>
            <a:chOff x="2460163" y="4778356"/>
            <a:chExt cx="473075" cy="435063"/>
          </a:xfrm>
        </p:grpSpPr>
        <p:sp>
          <p:nvSpPr>
            <p:cNvPr id="887" name="矩形 88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88" name="矩形 88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9" name="矩形 88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0" name="矩形 88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1" name="矩形 89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2" name="矩形 89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3" name="矩形 89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4" name="矩形 89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5" name="矩形 89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6" name="矩形 89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97" name="组合 896"/>
          <p:cNvGrpSpPr/>
          <p:nvPr/>
        </p:nvGrpSpPr>
        <p:grpSpPr>
          <a:xfrm>
            <a:off x="8364009" y="2673682"/>
            <a:ext cx="473075" cy="435063"/>
            <a:chOff x="2460163" y="4778356"/>
            <a:chExt cx="473075" cy="435063"/>
          </a:xfrm>
        </p:grpSpPr>
        <p:sp>
          <p:nvSpPr>
            <p:cNvPr id="898" name="矩形 89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99" name="矩形 89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0" name="矩形 89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1" name="矩形 90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2" name="矩形 90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3" name="矩形 90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4" name="矩形 90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5" name="矩形 90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6" name="矩形 90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7" name="矩形 90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08" name="组合 907"/>
          <p:cNvGrpSpPr/>
          <p:nvPr/>
        </p:nvGrpSpPr>
        <p:grpSpPr>
          <a:xfrm>
            <a:off x="9287143" y="2421363"/>
            <a:ext cx="473075" cy="435063"/>
            <a:chOff x="2460163" y="4778356"/>
            <a:chExt cx="473075" cy="435063"/>
          </a:xfrm>
        </p:grpSpPr>
        <p:sp>
          <p:nvSpPr>
            <p:cNvPr id="909" name="矩形 908"/>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10" name="矩形 909"/>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1" name="矩形 910"/>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2" name="矩形 911"/>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3" name="矩形 912"/>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4" name="矩形 913"/>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5" name="矩形 914"/>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6" name="矩形 915"/>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7" name="矩形 916"/>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8" name="矩形 917"/>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19" name="组合 918"/>
          <p:cNvGrpSpPr/>
          <p:nvPr/>
        </p:nvGrpSpPr>
        <p:grpSpPr>
          <a:xfrm>
            <a:off x="9161555" y="2531408"/>
            <a:ext cx="473075" cy="435063"/>
            <a:chOff x="2460163" y="4778356"/>
            <a:chExt cx="473075" cy="435063"/>
          </a:xfrm>
        </p:grpSpPr>
        <p:sp>
          <p:nvSpPr>
            <p:cNvPr id="920" name="矩形 919"/>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1" name="矩形 920"/>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2" name="矩形 921"/>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3" name="矩形 922"/>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4" name="矩形 923"/>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5" name="矩形 924"/>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6" name="矩形 925"/>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7" name="矩形 926"/>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8" name="矩形 927"/>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9" name="矩形 928"/>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30" name="组合 929"/>
          <p:cNvGrpSpPr/>
          <p:nvPr/>
        </p:nvGrpSpPr>
        <p:grpSpPr>
          <a:xfrm>
            <a:off x="9032950" y="2647348"/>
            <a:ext cx="473075" cy="435063"/>
            <a:chOff x="2460163" y="4778356"/>
            <a:chExt cx="473075" cy="435063"/>
          </a:xfrm>
        </p:grpSpPr>
        <p:sp>
          <p:nvSpPr>
            <p:cNvPr id="931" name="矩形 930"/>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32" name="矩形 931"/>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3" name="矩形 932"/>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4" name="矩形 933"/>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5" name="矩形 934"/>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6" name="矩形 935"/>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7" name="矩形 936"/>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8" name="矩形 937"/>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9" name="矩形 938"/>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40" name="矩形 939"/>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79" name="组合 978"/>
          <p:cNvGrpSpPr/>
          <p:nvPr/>
        </p:nvGrpSpPr>
        <p:grpSpPr>
          <a:xfrm>
            <a:off x="11174363" y="1616352"/>
            <a:ext cx="842962" cy="892494"/>
            <a:chOff x="3284622" y="4165603"/>
            <a:chExt cx="842962" cy="892494"/>
          </a:xfrm>
        </p:grpSpPr>
        <p:sp>
          <p:nvSpPr>
            <p:cNvPr id="980" name="矩形 979"/>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81" name="矩形 980"/>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2" name="矩形 981"/>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3" name="矩形 982"/>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4" name="矩形 983"/>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5" name="矩形 984"/>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6" name="矩形 985"/>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7" name="矩形 986"/>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8" name="矩形 987"/>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9" name="矩形 988"/>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0" name="矩形 989"/>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1" name="矩形 990"/>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2" name="矩形 991"/>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3" name="矩形 992"/>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4" name="矩形 993"/>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5" name="矩形 994"/>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6" name="矩形 995"/>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7" name="矩形 996"/>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8" name="矩形 997"/>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9" name="矩形 998"/>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0" name="矩形 999"/>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1" name="矩形 1000"/>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2" name="矩形 1001"/>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3" name="矩形 1002"/>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4" name="矩形 1003"/>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5" name="矩形 1004"/>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6" name="矩形 1005"/>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7" name="矩形 1006"/>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8" name="矩形 1007"/>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9" name="矩形 1008"/>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0" name="矩形 1009"/>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1" name="矩形 1010"/>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2" name="矩形 1011"/>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3" name="矩形 1012"/>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4" name="矩形 1013"/>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5" name="矩形 1014"/>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6" name="矩形 1015"/>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34" name="组合 1133"/>
          <p:cNvGrpSpPr/>
          <p:nvPr/>
        </p:nvGrpSpPr>
        <p:grpSpPr>
          <a:xfrm>
            <a:off x="10911770" y="1850156"/>
            <a:ext cx="842962" cy="892494"/>
            <a:chOff x="3284622" y="4165603"/>
            <a:chExt cx="842962" cy="892494"/>
          </a:xfrm>
        </p:grpSpPr>
        <p:sp>
          <p:nvSpPr>
            <p:cNvPr id="1135" name="矩形 1134"/>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6" name="矩形 1135"/>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7" name="矩形 1136"/>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8" name="矩形 1137"/>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9" name="矩形 1138"/>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0" name="矩形 1139"/>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1" name="矩形 1140"/>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2" name="矩形 1141"/>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3" name="矩形 1142"/>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4" name="矩形 1143"/>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5" name="矩形 1144"/>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6" name="矩形 1145"/>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7" name="矩形 1146"/>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8" name="矩形 1147"/>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9" name="矩形 1148"/>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0" name="矩形 1149"/>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1" name="矩形 1150"/>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2" name="矩形 1151"/>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3" name="矩形 1152"/>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4" name="矩形 1153"/>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5" name="矩形 1154"/>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6" name="矩形 1155"/>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7" name="矩形 1156"/>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8" name="矩形 1157"/>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9" name="矩形 1158"/>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0" name="矩形 1159"/>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1" name="矩形 1160"/>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2" name="矩形 1161"/>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3" name="矩形 1162"/>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4" name="矩形 1163"/>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5" name="矩形 1164"/>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6" name="矩形 1165"/>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7" name="矩形 1166"/>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8" name="矩形 1167"/>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9" name="矩形 1168"/>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0" name="矩形 1169"/>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1" name="矩形 1170"/>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72" name="组合 1171"/>
          <p:cNvGrpSpPr/>
          <p:nvPr/>
        </p:nvGrpSpPr>
        <p:grpSpPr>
          <a:xfrm>
            <a:off x="10655681" y="2050623"/>
            <a:ext cx="842962" cy="892494"/>
            <a:chOff x="3284622" y="4165603"/>
            <a:chExt cx="842962" cy="892494"/>
          </a:xfrm>
        </p:grpSpPr>
        <p:sp>
          <p:nvSpPr>
            <p:cNvPr id="1173" name="矩形 1172"/>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4" name="矩形 1173"/>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5" name="矩形 1174"/>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6" name="矩形 1175"/>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7" name="矩形 1176"/>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8" name="矩形 1177"/>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9" name="矩形 1178"/>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0" name="矩形 1179"/>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1" name="矩形 1180"/>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2" name="矩形 1181"/>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3" name="矩形 1182"/>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4" name="矩形 1183"/>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5" name="矩形 1184"/>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6" name="矩形 1185"/>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7" name="矩形 1186"/>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8" name="矩形 1187"/>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9" name="矩形 1188"/>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0" name="矩形 1189"/>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1" name="矩形 1190"/>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2" name="矩形 1191"/>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3" name="矩形 1192"/>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4" name="矩形 1193"/>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5" name="矩形 1194"/>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6" name="矩形 1195"/>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7" name="矩形 1196"/>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8" name="矩形 1197"/>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9" name="矩形 1198"/>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0" name="矩形 1199"/>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1" name="矩形 1200"/>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2" name="矩形 1201"/>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3" name="矩形 1202"/>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4" name="矩形 1203"/>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5" name="矩形 1204"/>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6" name="矩形 1205"/>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7" name="矩形 1206"/>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8" name="矩形 1207"/>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9" name="矩形 1208"/>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210" name="组合 1209"/>
          <p:cNvGrpSpPr/>
          <p:nvPr/>
        </p:nvGrpSpPr>
        <p:grpSpPr>
          <a:xfrm>
            <a:off x="10435498" y="2303027"/>
            <a:ext cx="842962" cy="892494"/>
            <a:chOff x="3284622" y="4165603"/>
            <a:chExt cx="842962" cy="892494"/>
          </a:xfrm>
        </p:grpSpPr>
        <p:sp>
          <p:nvSpPr>
            <p:cNvPr id="1211" name="矩形 1210"/>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12" name="矩形 1211"/>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3" name="矩形 1212"/>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4" name="矩形 1213"/>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5" name="矩形 1214"/>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6" name="矩形 1215"/>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7" name="矩形 1216"/>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8" name="矩形 1217"/>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9" name="矩形 1218"/>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0" name="矩形 1219"/>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1" name="矩形 1220"/>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2" name="矩形 122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3" name="矩形 122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4" name="矩形 1223"/>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5" name="矩形 1224"/>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6" name="矩形 1225"/>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7" name="矩形 1226"/>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8" name="矩形 122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9" name="矩形 122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0" name="矩形 1229"/>
            <p:cNvSpPr/>
            <p:nvPr/>
          </p:nvSpPr>
          <p:spPr>
            <a:xfrm>
              <a:off x="3316101"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1" name="矩形 1230"/>
            <p:cNvSpPr/>
            <p:nvPr/>
          </p:nvSpPr>
          <p:spPr>
            <a:xfrm>
              <a:off x="3459049"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2" name="矩形 1231"/>
            <p:cNvSpPr/>
            <p:nvPr/>
          </p:nvSpPr>
          <p:spPr>
            <a:xfrm>
              <a:off x="3601997"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3" name="矩形 1232"/>
            <p:cNvSpPr/>
            <p:nvPr/>
          </p:nvSpPr>
          <p:spPr>
            <a:xfrm>
              <a:off x="3744945"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4" name="矩形 123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5" name="矩形 123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6" name="矩形 123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7" name="矩形 123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8" name="矩形 123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9" name="矩形 123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0" name="矩形 123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1" name="矩形 124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2" name="矩形 124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3" name="矩形 124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4" name="矩形 124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5" name="矩形 124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6" name="矩形 124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7" name="矩形 124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269" name="矩形 1268"/>
          <p:cNvSpPr/>
          <p:nvPr/>
        </p:nvSpPr>
        <p:spPr>
          <a:xfrm>
            <a:off x="1583874" y="3584062"/>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7" name="矩形 1286"/>
          <p:cNvSpPr/>
          <p:nvPr/>
        </p:nvSpPr>
        <p:spPr>
          <a:xfrm>
            <a:off x="1878053" y="3584061"/>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8" name="矩形 1287"/>
          <p:cNvSpPr/>
          <p:nvPr/>
        </p:nvSpPr>
        <p:spPr>
          <a:xfrm>
            <a:off x="3561303" y="2665229"/>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9" name="矩形 1288"/>
          <p:cNvSpPr/>
          <p:nvPr/>
        </p:nvSpPr>
        <p:spPr>
          <a:xfrm>
            <a:off x="3237035" y="2894575"/>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nvPr>
        </p:nvGraphicFramePr>
        <p:xfrm>
          <a:off x="2189512" y="4497873"/>
          <a:ext cx="8128000" cy="1854200"/>
        </p:xfrm>
        <a:graphic>
          <a:graphicData uri="http://schemas.openxmlformats.org/drawingml/2006/table">
            <a:tbl>
              <a:tblPr firstRow="1" bandRow="1">
                <a:tableStyleId>{5C22544A-7EE6-4342-B048-85BDC9FD1C3A}</a:tableStyleId>
              </a:tblPr>
              <a:tblGrid>
                <a:gridCol w="1753742">
                  <a:extLst>
                    <a:ext uri="{9D8B030D-6E8A-4147-A177-3AD203B41FA5}">
                      <a16:colId xmlns:a16="http://schemas.microsoft.com/office/drawing/2014/main" val="1257454569"/>
                    </a:ext>
                  </a:extLst>
                </a:gridCol>
                <a:gridCol w="2138232">
                  <a:extLst>
                    <a:ext uri="{9D8B030D-6E8A-4147-A177-3AD203B41FA5}">
                      <a16:colId xmlns:a16="http://schemas.microsoft.com/office/drawing/2014/main" val="3617807790"/>
                    </a:ext>
                  </a:extLst>
                </a:gridCol>
                <a:gridCol w="1088571">
                  <a:extLst>
                    <a:ext uri="{9D8B030D-6E8A-4147-A177-3AD203B41FA5}">
                      <a16:colId xmlns:a16="http://schemas.microsoft.com/office/drawing/2014/main" val="1498792934"/>
                    </a:ext>
                  </a:extLst>
                </a:gridCol>
                <a:gridCol w="3147455">
                  <a:extLst>
                    <a:ext uri="{9D8B030D-6E8A-4147-A177-3AD203B41FA5}">
                      <a16:colId xmlns:a16="http://schemas.microsoft.com/office/drawing/2014/main" val="3660080450"/>
                    </a:ext>
                  </a:extLst>
                </a:gridCol>
              </a:tblGrid>
              <a:tr h="370840">
                <a:tc>
                  <a:txBody>
                    <a:bodyPr/>
                    <a:lstStyle/>
                    <a:p>
                      <a:pPr algn="ctr"/>
                      <a:r>
                        <a:rPr lang="en-US" altLang="zh-CN" dirty="0" smtClean="0"/>
                        <a:t>NN</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Operation</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Cycles</a:t>
                      </a:r>
                      <a:endParaRPr lang="zh-CN" altLang="en-US" sz="1800" dirty="0" smtClean="0"/>
                    </a:p>
                  </a:txBody>
                  <a:tcPr anchor="ctr"/>
                </a:tc>
                <a:tc>
                  <a:txBody>
                    <a:bodyPr/>
                    <a:lstStyle/>
                    <a:p>
                      <a:pPr algn="ctr"/>
                      <a:r>
                        <a:rPr lang="en-US" altLang="zh-CN" dirty="0" smtClean="0"/>
                        <a:t>Note</a:t>
                      </a:r>
                      <a:endParaRPr lang="zh-CN" altLang="en-US" dirty="0"/>
                    </a:p>
                  </a:txBody>
                  <a:tcPr anchor="ctr"/>
                </a:tc>
                <a:extLst>
                  <a:ext uri="{0D108BD9-81ED-4DB2-BD59-A6C34878D82A}">
                    <a16:rowId xmlns:a16="http://schemas.microsoft.com/office/drawing/2014/main" val="896455266"/>
                  </a:ext>
                </a:extLst>
              </a:tr>
              <a:tr h="37084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err="1" smtClean="0"/>
                        <a:t>AlexNet</a:t>
                      </a:r>
                      <a:r>
                        <a:rPr lang="en-US" altLang="zh-CN" sz="1800" dirty="0" smtClean="0"/>
                        <a:t> Layer 5</a:t>
                      </a:r>
                      <a:endParaRPr lang="zh-CN" altLang="en-US" sz="18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Comm_IFM</a:t>
                      </a:r>
                      <a:endParaRPr lang="zh-CN" altLang="en-US" sz="1800" dirty="0" smtClean="0"/>
                    </a:p>
                  </a:txBody>
                  <a:tcPr anchor="ctr"/>
                </a:tc>
                <a:tc>
                  <a:txBody>
                    <a:bodyPr/>
                    <a:lstStyle/>
                    <a:p>
                      <a:pPr algn="ctr"/>
                      <a:r>
                        <a:rPr lang="en-US" altLang="zh-CN" dirty="0" smtClean="0"/>
                        <a:t>2,612</a:t>
                      </a:r>
                      <a:endParaRPr lang="zh-CN" altLang="en-US" dirty="0"/>
                    </a:p>
                  </a:txBody>
                  <a:tcPr anchor="ctr"/>
                </a:tc>
                <a:tc rowSpan="4">
                  <a:txBody>
                    <a:bodyPr/>
                    <a:lstStyle/>
                    <a:p>
                      <a:pPr algn="ctr"/>
                      <a:r>
                        <a:rPr lang="en-US" altLang="zh-CN" dirty="0" smtClean="0"/>
                        <a:t>Performance</a:t>
                      </a:r>
                      <a:r>
                        <a:rPr lang="en-US" altLang="zh-CN" baseline="0" dirty="0" smtClean="0"/>
                        <a:t> Dominated by</a:t>
                      </a:r>
                    </a:p>
                    <a:p>
                      <a:pPr algn="ctr"/>
                      <a:r>
                        <a:rPr lang="en-US" altLang="zh-CN" b="1" baseline="0" dirty="0" err="1" smtClean="0">
                          <a:solidFill>
                            <a:srgbClr val="C00000"/>
                          </a:solidFill>
                        </a:rPr>
                        <a:t>Comm_Weights</a:t>
                      </a:r>
                      <a:endParaRPr lang="en-US" altLang="zh-CN" b="1" baseline="0" dirty="0" smtClean="0">
                        <a:solidFill>
                          <a:srgbClr val="C00000"/>
                        </a:solidFill>
                      </a:endParaRPr>
                    </a:p>
                    <a:p>
                      <a:pPr algn="ctr"/>
                      <a:r>
                        <a:rPr lang="en-US" altLang="zh-CN" b="1" baseline="0" dirty="0" smtClean="0">
                          <a:solidFill>
                            <a:srgbClr val="0070C0"/>
                          </a:solidFill>
                        </a:rPr>
                        <a:t>Latency is 5,658</a:t>
                      </a:r>
                      <a:endParaRPr lang="zh-CN" altLang="en-US" b="1" dirty="0">
                        <a:solidFill>
                          <a:srgbClr val="0070C0"/>
                        </a:solidFill>
                      </a:endParaRPr>
                    </a:p>
                  </a:txBody>
                  <a:tcPr anchor="ctr"/>
                </a:tc>
                <a:extLst>
                  <a:ext uri="{0D108BD9-81ED-4DB2-BD59-A6C34878D82A}">
                    <a16:rowId xmlns:a16="http://schemas.microsoft.com/office/drawing/2014/main" val="3696210070"/>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Comm_Weights</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5,658</a:t>
                      </a:r>
                      <a:endParaRPr lang="zh-CN" altLang="en-US" b="1" dirty="0" smtClean="0">
                        <a:solidFill>
                          <a:srgbClr val="C00000"/>
                        </a:solidFill>
                      </a:endParaRPr>
                    </a:p>
                  </a:txBody>
                  <a:tcPr anchor="ctr"/>
                </a:tc>
                <a:tc vMerge="1">
                  <a:txBody>
                    <a:bodyPr/>
                    <a:lstStyle/>
                    <a:p>
                      <a:pPr algn="ctr"/>
                      <a:endParaRPr lang="zh-CN" altLang="en-US" dirty="0"/>
                    </a:p>
                  </a:txBody>
                  <a:tcPr anchor="ctr"/>
                </a:tc>
                <a:extLst>
                  <a:ext uri="{0D108BD9-81ED-4DB2-BD59-A6C34878D82A}">
                    <a16:rowId xmlns:a16="http://schemas.microsoft.com/office/drawing/2014/main" val="102958128"/>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Comm_OFM</a:t>
                      </a:r>
                      <a:endParaRPr lang="zh-CN" altLang="en-US" sz="1800" dirty="0" smtClean="0"/>
                    </a:p>
                  </a:txBody>
                  <a:tcPr anchor="ctr"/>
                </a:tc>
                <a:tc>
                  <a:txBody>
                    <a:bodyPr/>
                    <a:lstStyle/>
                    <a:p>
                      <a:pPr algn="ctr"/>
                      <a:r>
                        <a:rPr lang="en-US" altLang="zh-CN" dirty="0" smtClean="0"/>
                        <a:t>368</a:t>
                      </a:r>
                      <a:endParaRPr lang="zh-CN" altLang="en-US" dirty="0"/>
                    </a:p>
                  </a:txBody>
                  <a:tcPr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Computation</a:t>
                      </a:r>
                      <a:endParaRPr lang="zh-CN" altLang="en-US" sz="1800" dirty="0" smtClean="0"/>
                    </a:p>
                  </a:txBody>
                  <a:tcPr anchor="ctr"/>
                </a:tc>
                <a:tc>
                  <a:txBody>
                    <a:bodyPr/>
                    <a:lstStyle/>
                    <a:p>
                      <a:pPr algn="ctr"/>
                      <a:r>
                        <a:rPr lang="en-US" altLang="zh-CN" b="0" dirty="0" smtClean="0">
                          <a:solidFill>
                            <a:schemeClr val="tx1"/>
                          </a:solidFill>
                        </a:rPr>
                        <a:t>3,326</a:t>
                      </a:r>
                      <a:endParaRPr lang="zh-CN" altLang="en-US" b="0" dirty="0">
                        <a:solidFill>
                          <a:schemeClr val="tx1"/>
                        </a:solidFill>
                      </a:endParaRPr>
                    </a:p>
                  </a:txBody>
                  <a:tcPr anchor="ctr"/>
                </a:tc>
                <a:tc vMerge="1">
                  <a:txBody>
                    <a:bodyPr/>
                    <a:lstStyle/>
                    <a:p>
                      <a:pPr algn="ctr"/>
                      <a:endParaRPr lang="zh-CN" altLang="en-US" dirty="0"/>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4090706" y="4977109"/>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1" name="矩形 1290"/>
          <p:cNvSpPr/>
          <p:nvPr/>
        </p:nvSpPr>
        <p:spPr>
          <a:xfrm>
            <a:off x="4090706" y="5320388"/>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2" name="矩形 1291"/>
          <p:cNvSpPr/>
          <p:nvPr/>
        </p:nvSpPr>
        <p:spPr>
          <a:xfrm>
            <a:off x="4097389" y="5699079"/>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3" name="矩形 1292"/>
          <p:cNvSpPr/>
          <p:nvPr/>
        </p:nvSpPr>
        <p:spPr>
          <a:xfrm>
            <a:off x="4078306" y="6037870"/>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4" name="文本框 693"/>
          <p:cNvSpPr txBox="1"/>
          <p:nvPr/>
        </p:nvSpPr>
        <p:spPr>
          <a:xfrm>
            <a:off x="2617895" y="3491196"/>
            <a:ext cx="2672142" cy="707886"/>
          </a:xfrm>
          <a:prstGeom prst="rect">
            <a:avLst/>
          </a:prstGeom>
          <a:noFill/>
        </p:spPr>
        <p:txBody>
          <a:bodyPr wrap="none" rtlCol="0">
            <a:spAutoFit/>
          </a:bodyPr>
          <a:lstStyle/>
          <a:p>
            <a:r>
              <a:rPr lang="en-US" altLang="zh-CN" sz="2400" dirty="0" smtClean="0"/>
              <a:t>K times </a:t>
            </a:r>
          </a:p>
          <a:p>
            <a:r>
              <a:rPr lang="en-US" altLang="zh-CN" sz="1600" dirty="0" smtClean="0"/>
              <a:t>(in terms of tiling parameters)</a:t>
            </a:r>
            <a:endParaRPr lang="zh-CN" altLang="en-US" sz="1600" dirty="0"/>
          </a:p>
        </p:txBody>
      </p:sp>
      <p:sp>
        <p:nvSpPr>
          <p:cNvPr id="5" name="矩形 4"/>
          <p:cNvSpPr/>
          <p:nvPr/>
        </p:nvSpPr>
        <p:spPr>
          <a:xfrm>
            <a:off x="809626" y="1269743"/>
            <a:ext cx="3567801" cy="3083308"/>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4502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269"/>
                                        </p:tgtEl>
                                        <p:attrNameLst>
                                          <p:attrName>style.visibility</p:attrName>
                                        </p:attrNameLst>
                                      </p:cBhvr>
                                      <p:to>
                                        <p:strVal val="visible"/>
                                      </p:to>
                                    </p:set>
                                    <p:anim calcmode="lin" valueType="num">
                                      <p:cBhvr additive="base">
                                        <p:cTn id="7" dur="1000" fill="hold"/>
                                        <p:tgtEl>
                                          <p:spTgt spid="1269"/>
                                        </p:tgtEl>
                                        <p:attrNameLst>
                                          <p:attrName>ppt_x</p:attrName>
                                        </p:attrNameLst>
                                      </p:cBhvr>
                                      <p:tavLst>
                                        <p:tav tm="0">
                                          <p:val>
                                            <p:strVal val="#ppt_x"/>
                                          </p:val>
                                        </p:tav>
                                        <p:tav tm="100000">
                                          <p:val>
                                            <p:strVal val="#ppt_x"/>
                                          </p:val>
                                        </p:tav>
                                      </p:tavLst>
                                    </p:anim>
                                    <p:anim calcmode="lin" valueType="num">
                                      <p:cBhvr additive="base">
                                        <p:cTn id="8" dur="1000" fill="hold"/>
                                        <p:tgtEl>
                                          <p:spTgt spid="1269"/>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1287"/>
                                        </p:tgtEl>
                                        <p:attrNameLst>
                                          <p:attrName>style.visibility</p:attrName>
                                        </p:attrNameLst>
                                      </p:cBhvr>
                                      <p:to>
                                        <p:strVal val="visible"/>
                                      </p:to>
                                    </p:set>
                                    <p:anim calcmode="lin" valueType="num">
                                      <p:cBhvr additive="base">
                                        <p:cTn id="11" dur="1000" fill="hold"/>
                                        <p:tgtEl>
                                          <p:spTgt spid="1287"/>
                                        </p:tgtEl>
                                        <p:attrNameLst>
                                          <p:attrName>ppt_x</p:attrName>
                                        </p:attrNameLst>
                                      </p:cBhvr>
                                      <p:tavLst>
                                        <p:tav tm="0">
                                          <p:val>
                                            <p:strVal val="#ppt_x"/>
                                          </p:val>
                                        </p:tav>
                                        <p:tav tm="100000">
                                          <p:val>
                                            <p:strVal val="#ppt_x"/>
                                          </p:val>
                                        </p:tav>
                                      </p:tavLst>
                                    </p:anim>
                                    <p:anim calcmode="lin" valueType="num">
                                      <p:cBhvr additive="base">
                                        <p:cTn id="12" dur="1000" fill="hold"/>
                                        <p:tgtEl>
                                          <p:spTgt spid="128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0" nodeType="clickEffect">
                                  <p:stCondLst>
                                    <p:cond delay="0"/>
                                  </p:stCondLst>
                                  <p:childTnLst>
                                    <p:animMotion origin="layout" path="M 0 0 L 0 0 C 0.00065 -0.00093 0.00143 -0.00139 0.00208 -0.00232 C 0.00221 -0.00278 0.00208 -0.00371 0.00234 -0.00417 C 0.00247 -0.00486 0.00286 -0.00509 0.00312 -0.00556 C 0.00312 -0.00648 0.00312 -0.00718 0.00339 -0.00787 C 0.00378 -0.00996 0.00417 -0.01042 0.00495 -0.01158 C 0.00495 -0.01204 0.00495 -0.01273 0.00521 -0.01296 C 0.00664 -0.01644 0.00651 -0.01574 0.00859 -0.01667 C 0.00885 -0.01713 0.00924 -0.01783 0.00964 -0.01806 C 0.01107 -0.01968 0.00964 -0.01736 0.0112 -0.01945 C 0.01146 -0.01991 0.01159 -0.0206 0.01198 -0.02083 C 0.01237 -0.0213 0.01302 -0.0213 0.01354 -0.0213 C 0.0138 -0.02176 0.01393 -0.02246 0.01432 -0.02269 C 0.01471 -0.02338 0.01641 -0.02361 0.01667 -0.02361 C 0.01719 -0.02384 0.01823 -0.02477 0.01875 -0.025 C 0.01901 -0.02523 0.0194 -0.02546 0.01979 -0.02546 C 0.02005 -0.0257 0.02018 -0.02593 0.02057 -0.02593 C 0.02266 -0.02685 0.02214 -0.02616 0.02448 -0.02732 C 0.02773 -0.0294 0.02331 -0.02708 0.0263 -0.02963 C 0.02669 -0.03009 0.02708 -0.03009 0.0276 -0.03009 C 0.02786 -0.03195 0.02786 -0.03102 0.02786 -0.03241 C 0.0276 -0.05556 0.02747 -0.07871 0.02734 -0.10185 L -0.02865 -0.10556 L -0.02865 -0.2338 L 0.13724 -0.23102 C 0.13724 -0.19954 0.13737 -0.16783 0.1375 -0.13611 " pathEditMode="relative" ptsTypes="AAAAAAAAAAAAAAAAAAAAAAAAAAA">
                                      <p:cBhvr>
                                        <p:cTn id="19" dur="2000" fill="hold"/>
                                        <p:tgtEl>
                                          <p:spTgt spid="1269"/>
                                        </p:tgtEl>
                                        <p:attrNameLst>
                                          <p:attrName>ppt_x</p:attrName>
                                          <p:attrName>ppt_y</p:attrName>
                                        </p:attrNameLst>
                                      </p:cBhvr>
                                    </p:animMotion>
                                  </p:childTnLst>
                                </p:cTn>
                              </p:par>
                              <p:par>
                                <p:cTn id="20" presetID="0" presetClass="path" presetSubtype="0" accel="50000" decel="50000" fill="hold" grpId="0" nodeType="withEffect">
                                  <p:stCondLst>
                                    <p:cond delay="0"/>
                                  </p:stCondLst>
                                  <p:childTnLst>
                                    <p:animMotion origin="layout" path="M 0 0 L 0 0 C 0.00026 -0.00532 0.00026 -0.00278 0.00026 -0.00741 L 0.00312 -0.0287 C 0.00325 -0.0537 0.00339 -0.07847 0.00365 -0.10324 L -0.05365 -0.10417 L -0.05234 -0.23287 L 0.08724 -0.23194 L 0.08802 -0.13426 " pathEditMode="relative" ptsTypes="AAAAAAAAA">
                                      <p:cBhvr>
                                        <p:cTn id="21" dur="2000" fill="hold"/>
                                        <p:tgtEl>
                                          <p:spTgt spid="1287"/>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289"/>
                                        </p:tgtEl>
                                        <p:attrNameLst>
                                          <p:attrName>style.visibility</p:attrName>
                                        </p:attrNameLst>
                                      </p:cBhvr>
                                      <p:to>
                                        <p:strVal val="visible"/>
                                      </p:to>
                                    </p:set>
                                    <p:animEffect transition="in" filter="fade">
                                      <p:cBhvr>
                                        <p:cTn id="26" dur="2000"/>
                                        <p:tgtEl>
                                          <p:spTgt spid="1289"/>
                                        </p:tgtEl>
                                      </p:cBhvr>
                                    </p:animEffect>
                                    <p:anim calcmode="lin" valueType="num">
                                      <p:cBhvr>
                                        <p:cTn id="27" dur="2000" fill="hold"/>
                                        <p:tgtEl>
                                          <p:spTgt spid="1289"/>
                                        </p:tgtEl>
                                        <p:attrNameLst>
                                          <p:attrName>ppt_w</p:attrName>
                                        </p:attrNameLst>
                                      </p:cBhvr>
                                      <p:tavLst>
                                        <p:tav tm="0" fmla="#ppt_w*sin(2.5*pi*$)">
                                          <p:val>
                                            <p:fltVal val="0"/>
                                          </p:val>
                                        </p:tav>
                                        <p:tav tm="100000">
                                          <p:val>
                                            <p:fltVal val="1"/>
                                          </p:val>
                                        </p:tav>
                                      </p:tavLst>
                                    </p:anim>
                                    <p:anim calcmode="lin" valueType="num">
                                      <p:cBhvr>
                                        <p:cTn id="28" dur="2000" fill="hold"/>
                                        <p:tgtEl>
                                          <p:spTgt spid="1289"/>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10" presetClass="entr" presetSubtype="0" fill="hold" grpId="1" nodeType="afterEffect">
                                  <p:stCondLst>
                                    <p:cond delay="0"/>
                                  </p:stCondLst>
                                  <p:childTnLst>
                                    <p:set>
                                      <p:cBhvr>
                                        <p:cTn id="31" dur="1" fill="hold">
                                          <p:stCondLst>
                                            <p:cond delay="0"/>
                                          </p:stCondLst>
                                        </p:cTn>
                                        <p:tgtEl>
                                          <p:spTgt spid="1288"/>
                                        </p:tgtEl>
                                        <p:attrNameLst>
                                          <p:attrName>style.visibility</p:attrName>
                                        </p:attrNameLst>
                                      </p:cBhvr>
                                      <p:to>
                                        <p:strVal val="visible"/>
                                      </p:to>
                                    </p:set>
                                    <p:animEffect transition="in" filter="fade">
                                      <p:cBhvr>
                                        <p:cTn id="32" dur="500"/>
                                        <p:tgtEl>
                                          <p:spTgt spid="1288"/>
                                        </p:tgtEl>
                                      </p:cBhvr>
                                    </p:animEffec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0" nodeType="clickEffect">
                                  <p:stCondLst>
                                    <p:cond delay="0"/>
                                  </p:stCondLst>
                                  <p:childTnLst>
                                    <p:animMotion origin="layout" path="M 0 0 L 0 0 C -0.00026 -0.01111 -0.00039 -0.02245 -0.00052 -0.03333 C -0.00065 -0.03542 -0.00078 -0.03727 -0.00078 -0.03889 C -0.00104 -0.04144 -0.00117 -0.04398 -0.0013 -0.0463 C -0.00156 -0.04907 -0.00156 -0.04861 -0.00182 -0.05046 C -0.00221 -0.05695 -0.00208 -0.05394 -0.00208 -0.05926 L -0.00078 -0.09907 L -0.19062 -0.09907 C -0.19076 -0.05695 -0.19089 -0.01482 -0.19089 0.02731 L -0.13333 0.03148 C -0.13346 0.05694 -0.13359 0.08241 -0.13359 0.10787 L -0.1112 0.13426 " pathEditMode="relative" ptsTypes="AAAAAAAAAAAAA">
                                      <p:cBhvr>
                                        <p:cTn id="36" dur="2000" fill="hold"/>
                                        <p:tgtEl>
                                          <p:spTgt spid="1288"/>
                                        </p:tgtEl>
                                        <p:attrNameLst>
                                          <p:attrName>ppt_x</p:attrName>
                                          <p:attrName>ppt_y</p:attrName>
                                        </p:attrNameLst>
                                      </p:cBhvr>
                                    </p:animMotion>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694"/>
                                        </p:tgtEl>
                                        <p:attrNameLst>
                                          <p:attrName>style.visibility</p:attrName>
                                        </p:attrNameLst>
                                      </p:cBhvr>
                                      <p:to>
                                        <p:strVal val="visible"/>
                                      </p:to>
                                    </p:set>
                                  </p:childTnLst>
                                </p:cTn>
                              </p:par>
                            </p:childTnLst>
                          </p:cTn>
                        </p:par>
                        <p:par>
                          <p:cTn id="40" fill="hold">
                            <p:stCondLst>
                              <p:cond delay="2000"/>
                            </p:stCondLst>
                            <p:childTnLst>
                              <p:par>
                                <p:cTn id="41" presetID="1" presetClass="exit" presetSubtype="0" fill="hold" grpId="1" nodeType="afterEffect">
                                  <p:stCondLst>
                                    <p:cond delay="0"/>
                                  </p:stCondLst>
                                  <p:childTnLst>
                                    <p:set>
                                      <p:cBhvr>
                                        <p:cTn id="42" dur="1" fill="hold">
                                          <p:stCondLst>
                                            <p:cond delay="0"/>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9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 grpId="0" animBg="1"/>
      <p:bldP spid="1269" grpId="1" animBg="1"/>
      <p:bldP spid="1287" grpId="0" animBg="1"/>
      <p:bldP spid="1287" grpId="1" animBg="1"/>
      <p:bldP spid="1288" grpId="0" animBg="1"/>
      <p:bldP spid="1288" grpId="1" animBg="1"/>
      <p:bldP spid="1289" grpId="0" animBg="1"/>
      <p:bldP spid="1290" grpId="0" animBg="1"/>
      <p:bldP spid="1291" grpId="0" animBg="1"/>
      <p:bldP spid="1292" grpId="0" animBg="1"/>
      <p:bldP spid="1293" grpId="0" animBg="1"/>
      <p:bldP spid="694" grpId="0"/>
      <p:bldP spid="5" grpId="0" animBg="1"/>
      <p:bldP spid="5"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97695" y="1257751"/>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7972" y="1687512"/>
              <a:ext cx="1080745" cy="461665"/>
            </a:xfrm>
            <a:prstGeom prst="rect">
              <a:avLst/>
            </a:prstGeom>
            <a:noFill/>
          </p:spPr>
          <p:txBody>
            <a:bodyPr wrap="none" rtlCol="0">
              <a:spAutoFit/>
            </a:bodyPr>
            <a:lstStyle/>
            <a:p>
              <a:r>
                <a:rPr lang="en-US" altLang="zh-CN" sz="2400" dirty="0" smtClean="0"/>
                <a:t>FPGA 1</a:t>
              </a:r>
              <a:endParaRPr lang="zh-CN" altLang="en-US" sz="2400" dirty="0"/>
            </a:p>
          </p:txBody>
        </p:sp>
        <p:sp>
          <p:nvSpPr>
            <p:cNvPr id="30" name="文本框 29"/>
            <p:cNvSpPr txBox="1"/>
            <p:nvPr/>
          </p:nvSpPr>
          <p:spPr>
            <a:xfrm>
              <a:off x="9284317" y="1681442"/>
              <a:ext cx="1080745" cy="461665"/>
            </a:xfrm>
            <a:prstGeom prst="rect">
              <a:avLst/>
            </a:prstGeom>
            <a:noFill/>
          </p:spPr>
          <p:txBody>
            <a:bodyPr wrap="none" rtlCol="0">
              <a:spAutoFit/>
            </a:bodyPr>
            <a:lstStyle/>
            <a:p>
              <a:r>
                <a:rPr lang="en-US" altLang="zh-CN" sz="2400" dirty="0" smtClean="0"/>
                <a:t>FPGA 2</a:t>
              </a:r>
              <a:endParaRPr lang="zh-CN" altLang="en-US" sz="2400" dirty="0"/>
            </a:p>
          </p:txBody>
        </p:sp>
      </p:grpSp>
      <p:sp>
        <p:nvSpPr>
          <p:cNvPr id="690" name="矩形 689"/>
          <p:cNvSpPr/>
          <p:nvPr/>
        </p:nvSpPr>
        <p:spPr>
          <a:xfrm>
            <a:off x="3952185" y="1737509"/>
            <a:ext cx="4442515" cy="18905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标题 2"/>
          <p:cNvSpPr txBox="1">
            <a:spLocks/>
          </p:cNvSpPr>
          <p:nvPr/>
        </p:nvSpPr>
        <p:spPr>
          <a:xfrm>
            <a:off x="419099" y="0"/>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Double Computation Resource cannot Double Performance</a:t>
            </a:r>
            <a:endParaRPr lang="en-US" altLang="zh-CN" sz="3200" dirty="0"/>
          </a:p>
        </p:txBody>
      </p:sp>
      <p:sp>
        <p:nvSpPr>
          <p:cNvPr id="1287" name="矩形 1286"/>
          <p:cNvSpPr/>
          <p:nvPr/>
        </p:nvSpPr>
        <p:spPr>
          <a:xfrm>
            <a:off x="2962839" y="2562330"/>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nvPr>
        </p:nvGraphicFramePr>
        <p:xfrm>
          <a:off x="111884" y="4651380"/>
          <a:ext cx="7227205" cy="1854200"/>
        </p:xfrm>
        <a:graphic>
          <a:graphicData uri="http://schemas.openxmlformats.org/drawingml/2006/table">
            <a:tbl>
              <a:tblPr firstRow="1" bandRow="1">
                <a:tableStyleId>{5C22544A-7EE6-4342-B048-85BDC9FD1C3A}</a:tableStyleId>
              </a:tblPr>
              <a:tblGrid>
                <a:gridCol w="1770776">
                  <a:extLst>
                    <a:ext uri="{9D8B030D-6E8A-4147-A177-3AD203B41FA5}">
                      <a16:colId xmlns:a16="http://schemas.microsoft.com/office/drawing/2014/main" val="1257454569"/>
                    </a:ext>
                  </a:extLst>
                </a:gridCol>
                <a:gridCol w="2159000">
                  <a:extLst>
                    <a:ext uri="{9D8B030D-6E8A-4147-A177-3AD203B41FA5}">
                      <a16:colId xmlns:a16="http://schemas.microsoft.com/office/drawing/2014/main" val="3617807790"/>
                    </a:ext>
                  </a:extLst>
                </a:gridCol>
                <a:gridCol w="1099143">
                  <a:extLst>
                    <a:ext uri="{9D8B030D-6E8A-4147-A177-3AD203B41FA5}">
                      <a16:colId xmlns:a16="http://schemas.microsoft.com/office/drawing/2014/main" val="1498792934"/>
                    </a:ext>
                  </a:extLst>
                </a:gridCol>
                <a:gridCol w="1099143">
                  <a:extLst>
                    <a:ext uri="{9D8B030D-6E8A-4147-A177-3AD203B41FA5}">
                      <a16:colId xmlns:a16="http://schemas.microsoft.com/office/drawing/2014/main" val="3540416410"/>
                    </a:ext>
                  </a:extLst>
                </a:gridCol>
                <a:gridCol w="1099143">
                  <a:extLst>
                    <a:ext uri="{9D8B030D-6E8A-4147-A177-3AD203B41FA5}">
                      <a16:colId xmlns:a16="http://schemas.microsoft.com/office/drawing/2014/main" val="777583087"/>
                    </a:ext>
                  </a:extLst>
                </a:gridCol>
              </a:tblGrid>
              <a:tr h="370840">
                <a:tc>
                  <a:txBody>
                    <a:bodyPr/>
                    <a:lstStyle/>
                    <a:p>
                      <a:pPr algn="ctr"/>
                      <a:r>
                        <a:rPr lang="en-US" altLang="zh-CN" dirty="0" smtClean="0"/>
                        <a:t>NN</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Operation</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Single</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baseline="0" dirty="0" smtClean="0"/>
                        <a:t>w/o XFER </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Note</a:t>
                      </a:r>
                      <a:endParaRPr lang="zh-CN" altLang="en-US" sz="1800" dirty="0" smtClean="0"/>
                    </a:p>
                  </a:txBody>
                  <a:tcPr anchor="ctr"/>
                </a:tc>
                <a:extLst>
                  <a:ext uri="{0D108BD9-81ED-4DB2-BD59-A6C34878D82A}">
                    <a16:rowId xmlns:a16="http://schemas.microsoft.com/office/drawing/2014/main" val="896455266"/>
                  </a:ext>
                </a:extLst>
              </a:tr>
              <a:tr h="37084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err="1" smtClean="0"/>
                        <a:t>AlexNet</a:t>
                      </a:r>
                      <a:r>
                        <a:rPr lang="en-US" altLang="zh-CN" sz="1800" dirty="0" smtClean="0"/>
                        <a:t> Layer 5</a:t>
                      </a:r>
                      <a:endParaRPr lang="zh-CN" altLang="en-US" sz="18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Comm_IFM</a:t>
                      </a:r>
                      <a:endParaRPr lang="zh-CN" altLang="en-US" sz="1800" dirty="0" smtClean="0"/>
                    </a:p>
                  </a:txBody>
                  <a:tcPr anchor="ctr"/>
                </a:tc>
                <a:tc>
                  <a:txBody>
                    <a:bodyPr/>
                    <a:lstStyle/>
                    <a:p>
                      <a:pPr algn="ctr"/>
                      <a:r>
                        <a:rPr lang="en-US" altLang="zh-CN" dirty="0" smtClean="0"/>
                        <a:t>2,612</a:t>
                      </a:r>
                      <a:endParaRPr lang="zh-CN" altLang="en-US" dirty="0"/>
                    </a:p>
                  </a:txBody>
                  <a:tcPr anchor="ctr"/>
                </a:tc>
                <a:tc>
                  <a:txBody>
                    <a:bodyPr/>
                    <a:lstStyle/>
                    <a:p>
                      <a:pPr algn="ctr"/>
                      <a:endParaRPr lang="zh-CN" altLang="en-US" dirty="0"/>
                    </a:p>
                  </a:txBody>
                  <a:tcPr anchor="ctr"/>
                </a:tc>
                <a:tc rowSpan="4">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696210070"/>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Comm_Weights</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5,658</a:t>
                      </a:r>
                      <a:endParaRPr lang="zh-CN" altLang="en-US" b="1" dirty="0" smtClean="0">
                        <a:solidFill>
                          <a:srgbClr val="C00000"/>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b="1" dirty="0" smtClean="0">
                        <a:solidFill>
                          <a:srgbClr val="C00000"/>
                        </a:solidFill>
                      </a:endParaRPr>
                    </a:p>
                  </a:txBody>
                  <a:tcPr anchor="ct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extLst>
                  <a:ext uri="{0D108BD9-81ED-4DB2-BD59-A6C34878D82A}">
                    <a16:rowId xmlns:a16="http://schemas.microsoft.com/office/drawing/2014/main" val="102958128"/>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Comm_OFM</a:t>
                      </a:r>
                      <a:endParaRPr lang="zh-CN" altLang="en-US" sz="1800" dirty="0" smtClean="0"/>
                    </a:p>
                  </a:txBody>
                  <a:tcPr anchor="ctr"/>
                </a:tc>
                <a:tc>
                  <a:txBody>
                    <a:bodyPr/>
                    <a:lstStyle/>
                    <a:p>
                      <a:pPr algn="ctr"/>
                      <a:r>
                        <a:rPr lang="en-US" altLang="zh-CN" dirty="0" smtClean="0"/>
                        <a:t>368</a:t>
                      </a:r>
                      <a:endParaRPr lang="zh-CN" altLang="en-US" dirty="0"/>
                    </a:p>
                  </a:txBody>
                  <a:tcPr anchor="ctr"/>
                </a:tc>
                <a:tc>
                  <a:txBody>
                    <a:bodyPr/>
                    <a:lstStyle/>
                    <a:p>
                      <a:pPr algn="ctr"/>
                      <a:endParaRPr lang="zh-CN" altLang="en-US" dirty="0"/>
                    </a:p>
                  </a:txBody>
                  <a:tcPr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Computation</a:t>
                      </a:r>
                      <a:endParaRPr lang="zh-CN" altLang="en-US" sz="1800" dirty="0" smtClean="0"/>
                    </a:p>
                  </a:txBody>
                  <a:tcPr anchor="ctr"/>
                </a:tc>
                <a:tc>
                  <a:txBody>
                    <a:bodyPr/>
                    <a:lstStyle/>
                    <a:p>
                      <a:pPr algn="ctr"/>
                      <a:r>
                        <a:rPr lang="en-US" altLang="zh-CN" b="0" dirty="0" smtClean="0">
                          <a:solidFill>
                            <a:schemeClr val="tx1"/>
                          </a:solidFill>
                        </a:rPr>
                        <a:t>3,326</a:t>
                      </a:r>
                      <a:endParaRPr lang="zh-CN" altLang="en-US" b="0" dirty="0">
                        <a:solidFill>
                          <a:schemeClr val="tx1"/>
                        </a:solidFill>
                      </a:endParaRPr>
                    </a:p>
                  </a:txBody>
                  <a:tcPr anchor="ctr"/>
                </a:tc>
                <a:tc>
                  <a:txBody>
                    <a:bodyPr/>
                    <a:lstStyle/>
                    <a:p>
                      <a:pPr algn="ctr"/>
                      <a:endParaRPr lang="zh-CN" altLang="en-US" b="0" dirty="0">
                        <a:solidFill>
                          <a:schemeClr val="tx1"/>
                        </a:solidFill>
                      </a:endParaRPr>
                    </a:p>
                  </a:txBody>
                  <a:tcPr anchor="ctr"/>
                </a:tc>
                <a:tc vMerge="1">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2013078" y="5130616"/>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1" name="矩形 1290"/>
          <p:cNvSpPr/>
          <p:nvPr/>
        </p:nvSpPr>
        <p:spPr>
          <a:xfrm>
            <a:off x="2013078" y="5473895"/>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2" name="矩形 1291"/>
          <p:cNvSpPr/>
          <p:nvPr/>
        </p:nvSpPr>
        <p:spPr>
          <a:xfrm>
            <a:off x="2019761" y="5852586"/>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3" name="矩形 1292"/>
          <p:cNvSpPr/>
          <p:nvPr/>
        </p:nvSpPr>
        <p:spPr>
          <a:xfrm>
            <a:off x="2000678" y="6191377"/>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右弧形箭头 8"/>
          <p:cNvSpPr/>
          <p:nvPr/>
        </p:nvSpPr>
        <p:spPr>
          <a:xfrm>
            <a:off x="10428375" y="4826307"/>
            <a:ext cx="613174" cy="1602322"/>
          </a:xfrm>
          <a:prstGeom prst="curved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solidFill>
            </a:endParaRPr>
          </a:p>
        </p:txBody>
      </p:sp>
      <p:sp>
        <p:nvSpPr>
          <p:cNvPr id="684" name="文本框 683"/>
          <p:cNvSpPr txBox="1"/>
          <p:nvPr/>
        </p:nvSpPr>
        <p:spPr>
          <a:xfrm>
            <a:off x="10990749" y="4991048"/>
            <a:ext cx="1261692" cy="1200329"/>
          </a:xfrm>
          <a:prstGeom prst="rect">
            <a:avLst/>
          </a:prstGeom>
          <a:noFill/>
        </p:spPr>
        <p:txBody>
          <a:bodyPr wrap="none" rtlCol="0">
            <a:spAutoFit/>
          </a:bodyPr>
          <a:lstStyle/>
          <a:p>
            <a:pPr algn="ctr"/>
            <a:r>
              <a:rPr lang="en-US" altLang="zh-CN" sz="2400" dirty="0" smtClean="0"/>
              <a:t>Partition</a:t>
            </a:r>
          </a:p>
          <a:p>
            <a:pPr algn="ctr"/>
            <a:r>
              <a:rPr lang="en-US" altLang="zh-CN" sz="2400" dirty="0" smtClean="0"/>
              <a:t>for</a:t>
            </a:r>
          </a:p>
          <a:p>
            <a:pPr algn="ctr"/>
            <a:r>
              <a:rPr lang="en-US" altLang="zh-CN" sz="2400" dirty="0" smtClean="0"/>
              <a:t>Parallel</a:t>
            </a:r>
            <a:endParaRPr lang="zh-CN" altLang="en-US" sz="2400" dirty="0"/>
          </a:p>
        </p:txBody>
      </p:sp>
      <p:sp>
        <p:nvSpPr>
          <p:cNvPr id="685" name="矩形 684"/>
          <p:cNvSpPr/>
          <p:nvPr/>
        </p:nvSpPr>
        <p:spPr>
          <a:xfrm>
            <a:off x="2136657" y="3560380"/>
            <a:ext cx="208483" cy="213195"/>
          </a:xfrm>
          <a:prstGeom prst="rect">
            <a:avLst/>
          </a:prstGeom>
          <a:solidFill>
            <a:schemeClr val="accent1">
              <a:lumMod val="40000"/>
              <a:lumOff val="60000"/>
            </a:schemeClr>
          </a:solidFill>
          <a:ln>
            <a:solidFill>
              <a:schemeClr val="accent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7" name="矩形 686"/>
          <p:cNvSpPr/>
          <p:nvPr/>
        </p:nvSpPr>
        <p:spPr>
          <a:xfrm>
            <a:off x="3247095" y="2562330"/>
            <a:ext cx="208483" cy="213195"/>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9" name="矩形 688"/>
          <p:cNvSpPr/>
          <p:nvPr/>
        </p:nvSpPr>
        <p:spPr>
          <a:xfrm>
            <a:off x="3224481" y="2849433"/>
            <a:ext cx="208483" cy="213195"/>
          </a:xfrm>
          <a:prstGeom prst="rect">
            <a:avLst/>
          </a:prstGeom>
          <a:solidFill>
            <a:schemeClr val="accent6">
              <a:lumMod val="40000"/>
              <a:lumOff val="6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a:stretch>
            <a:fillRect/>
          </a:stretch>
        </p:blipFill>
        <p:spPr>
          <a:xfrm>
            <a:off x="7602580" y="4579094"/>
            <a:ext cx="2669045" cy="894801"/>
          </a:xfrm>
          <a:prstGeom prst="rect">
            <a:avLst/>
          </a:prstGeom>
        </p:spPr>
      </p:pic>
      <p:pic>
        <p:nvPicPr>
          <p:cNvPr id="16" name="图片 15"/>
          <p:cNvPicPr>
            <a:picLocks noChangeAspect="1"/>
          </p:cNvPicPr>
          <p:nvPr/>
        </p:nvPicPr>
        <p:blipFill>
          <a:blip r:embed="rId5"/>
          <a:stretch>
            <a:fillRect/>
          </a:stretch>
        </p:blipFill>
        <p:spPr>
          <a:xfrm>
            <a:off x="7444000" y="5814279"/>
            <a:ext cx="2948379" cy="754195"/>
          </a:xfrm>
          <a:prstGeom prst="rect">
            <a:avLst/>
          </a:prstGeom>
        </p:spPr>
      </p:pic>
      <p:sp>
        <p:nvSpPr>
          <p:cNvPr id="691" name="矩形 690"/>
          <p:cNvSpPr/>
          <p:nvPr/>
        </p:nvSpPr>
        <p:spPr>
          <a:xfrm>
            <a:off x="2954888" y="2562329"/>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5" name="矩形 694"/>
          <p:cNvSpPr/>
          <p:nvPr/>
        </p:nvSpPr>
        <p:spPr>
          <a:xfrm>
            <a:off x="7127297" y="1263822"/>
            <a:ext cx="4442515" cy="27771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aphicFrame>
        <p:nvGraphicFramePr>
          <p:cNvPr id="18" name="表格 17"/>
          <p:cNvGraphicFramePr>
            <a:graphicFrameLocks noGrp="1"/>
          </p:cNvGraphicFramePr>
          <p:nvPr>
            <p:extLst/>
          </p:nvPr>
        </p:nvGraphicFramePr>
        <p:xfrm>
          <a:off x="5133965" y="4651380"/>
          <a:ext cx="1099143" cy="1854200"/>
        </p:xfrm>
        <a:graphic>
          <a:graphicData uri="http://schemas.openxmlformats.org/drawingml/2006/table">
            <a:tbl>
              <a:tblPr firstRow="1" bandRow="1">
                <a:tableStyleId>{5C22544A-7EE6-4342-B048-85BDC9FD1C3A}</a:tableStyleId>
              </a:tblPr>
              <a:tblGrid>
                <a:gridCol w="1099143">
                  <a:extLst>
                    <a:ext uri="{9D8B030D-6E8A-4147-A177-3AD203B41FA5}">
                      <a16:colId xmlns:a16="http://schemas.microsoft.com/office/drawing/2014/main" val="2997169191"/>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baseline="0" dirty="0" smtClean="0"/>
                        <a:t>w/o XFER </a:t>
                      </a:r>
                      <a:endParaRPr lang="zh-CN" altLang="en-US" sz="1800" dirty="0" smtClean="0"/>
                    </a:p>
                  </a:txBody>
                  <a:tcPr anchor="ctr"/>
                </a:tc>
                <a:extLst>
                  <a:ext uri="{0D108BD9-81ED-4DB2-BD59-A6C34878D82A}">
                    <a16:rowId xmlns:a16="http://schemas.microsoft.com/office/drawing/2014/main" val="54781529"/>
                  </a:ext>
                </a:extLst>
              </a:tr>
              <a:tr h="370840">
                <a:tc>
                  <a:txBody>
                    <a:bodyPr/>
                    <a:lstStyle/>
                    <a:p>
                      <a:pPr algn="ctr"/>
                      <a:r>
                        <a:rPr lang="en-US" altLang="zh-CN" dirty="0" smtClean="0"/>
                        <a:t>1,412</a:t>
                      </a:r>
                      <a:endParaRPr lang="zh-CN" altLang="en-US" dirty="0"/>
                    </a:p>
                  </a:txBody>
                  <a:tcPr anchor="ctr"/>
                </a:tc>
                <a:extLst>
                  <a:ext uri="{0D108BD9-81ED-4DB2-BD59-A6C34878D82A}">
                    <a16:rowId xmlns:a16="http://schemas.microsoft.com/office/drawing/2014/main" val="335089522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2,953</a:t>
                      </a:r>
                      <a:endParaRPr lang="zh-CN" altLang="en-US" b="1" dirty="0" smtClean="0">
                        <a:solidFill>
                          <a:srgbClr val="C00000"/>
                        </a:solidFill>
                      </a:endParaRPr>
                    </a:p>
                  </a:txBody>
                  <a:tcPr anchor="ctr"/>
                </a:tc>
                <a:extLst>
                  <a:ext uri="{0D108BD9-81ED-4DB2-BD59-A6C34878D82A}">
                    <a16:rowId xmlns:a16="http://schemas.microsoft.com/office/drawing/2014/main" val="2058867390"/>
                  </a:ext>
                </a:extLst>
              </a:tr>
              <a:tr h="370840">
                <a:tc>
                  <a:txBody>
                    <a:bodyPr/>
                    <a:lstStyle/>
                    <a:p>
                      <a:pPr algn="ctr"/>
                      <a:r>
                        <a:rPr lang="en-US" altLang="zh-CN" dirty="0" smtClean="0"/>
                        <a:t>234</a:t>
                      </a:r>
                      <a:endParaRPr lang="zh-CN" altLang="en-US" dirty="0"/>
                    </a:p>
                  </a:txBody>
                  <a:tcPr anchor="ctr"/>
                </a:tc>
                <a:extLst>
                  <a:ext uri="{0D108BD9-81ED-4DB2-BD59-A6C34878D82A}">
                    <a16:rowId xmlns:a16="http://schemas.microsoft.com/office/drawing/2014/main" val="716785447"/>
                  </a:ext>
                </a:extLst>
              </a:tr>
              <a:tr h="370840">
                <a:tc>
                  <a:txBody>
                    <a:bodyPr/>
                    <a:lstStyle/>
                    <a:p>
                      <a:pPr algn="ctr"/>
                      <a:r>
                        <a:rPr lang="en-US" altLang="zh-CN" b="0" dirty="0" smtClean="0">
                          <a:solidFill>
                            <a:schemeClr val="tx1"/>
                          </a:solidFill>
                        </a:rPr>
                        <a:t>1,782</a:t>
                      </a:r>
                      <a:endParaRPr lang="zh-CN" altLang="en-US" b="0" dirty="0">
                        <a:solidFill>
                          <a:schemeClr val="tx1"/>
                        </a:solidFill>
                      </a:endParaRPr>
                    </a:p>
                  </a:txBody>
                  <a:tcPr anchor="ctr"/>
                </a:tc>
                <a:extLst>
                  <a:ext uri="{0D108BD9-81ED-4DB2-BD59-A6C34878D82A}">
                    <a16:rowId xmlns:a16="http://schemas.microsoft.com/office/drawing/2014/main" val="4013892236"/>
                  </a:ext>
                </a:extLst>
              </a:tr>
            </a:tbl>
          </a:graphicData>
        </a:graphic>
      </p:graphicFrame>
      <p:grpSp>
        <p:nvGrpSpPr>
          <p:cNvPr id="19" name="组合 18"/>
          <p:cNvGrpSpPr/>
          <p:nvPr/>
        </p:nvGrpSpPr>
        <p:grpSpPr>
          <a:xfrm>
            <a:off x="5167211" y="1596751"/>
            <a:ext cx="6850114" cy="2312750"/>
            <a:chOff x="5167211" y="1803880"/>
            <a:chExt cx="6850114" cy="2312750"/>
          </a:xfrm>
        </p:grpSpPr>
        <p:grpSp>
          <p:nvGrpSpPr>
            <p:cNvPr id="696" name="组合 695"/>
            <p:cNvGrpSpPr/>
            <p:nvPr/>
          </p:nvGrpSpPr>
          <p:grpSpPr>
            <a:xfrm>
              <a:off x="6114143" y="1803880"/>
              <a:ext cx="842962" cy="892494"/>
              <a:chOff x="3284622" y="4165603"/>
              <a:chExt cx="842962" cy="892494"/>
            </a:xfrm>
          </p:grpSpPr>
          <p:sp>
            <p:nvSpPr>
              <p:cNvPr id="697" name="矩形 696"/>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98" name="矩形 697"/>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9" name="矩形 698"/>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0" name="矩形 699"/>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1" name="矩形 700"/>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2" name="矩形 701"/>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3" name="矩形 702"/>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4" name="矩形 703"/>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5" name="矩形 704"/>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6" name="矩形 705"/>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1" name="矩形 940"/>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2" name="矩形 94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3" name="矩形 94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4" name="矩形 943"/>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5" name="矩形 944"/>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6" name="矩形 945"/>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7" name="矩形 946"/>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8" name="矩形 94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9" name="矩形 94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0" name="矩形 949"/>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1" name="矩形 950"/>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2" name="矩形 951"/>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3" name="矩形 952"/>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4" name="矩形 95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5" name="矩形 95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6" name="矩形 95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7" name="矩形 95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8" name="矩形 95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9" name="矩形 95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0" name="矩形 95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1" name="矩形 96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2" name="矩形 96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3" name="矩形 96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4" name="矩形 96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5" name="矩形 96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6" name="矩形 96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7" name="矩形 96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68" name="组合 967"/>
            <p:cNvGrpSpPr/>
            <p:nvPr/>
          </p:nvGrpSpPr>
          <p:grpSpPr>
            <a:xfrm>
              <a:off x="5859886" y="2049660"/>
              <a:ext cx="842962" cy="892494"/>
              <a:chOff x="3284622" y="4165603"/>
              <a:chExt cx="842962" cy="892494"/>
            </a:xfrm>
          </p:grpSpPr>
          <p:sp>
            <p:nvSpPr>
              <p:cNvPr id="969" name="矩形 968"/>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0" name="矩形 969"/>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1" name="矩形 970"/>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2" name="矩形 971"/>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3" name="矩形 972"/>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4" name="矩形 973"/>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5" name="矩形 974"/>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6" name="矩形 975"/>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7" name="矩形 976"/>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8" name="矩形 977"/>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7" name="矩形 1016"/>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8" name="矩形 101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9" name="矩形 101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0" name="矩形 1019"/>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1" name="矩形 1020"/>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2" name="矩形 1021"/>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3" name="矩形 1022"/>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4" name="矩形 102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5" name="矩形 102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6" name="矩形 102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7" name="矩形 102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8" name="矩形 102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9" name="矩形 102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0" name="矩形 102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1" name="矩形 103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2" name="矩形 103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3" name="矩形 103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4" name="矩形 103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5" name="矩形 103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6" name="矩形 103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7" name="矩形 103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8" name="矩形 103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9" name="矩形 1038"/>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0" name="矩形 1039"/>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1" name="矩形 1040"/>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2" name="矩形 1041"/>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3" name="矩形 1042"/>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044" name="组合 1043"/>
            <p:cNvGrpSpPr/>
            <p:nvPr/>
          </p:nvGrpSpPr>
          <p:grpSpPr>
            <a:xfrm>
              <a:off x="5652073" y="2280607"/>
              <a:ext cx="842962" cy="892494"/>
              <a:chOff x="235744" y="4450556"/>
              <a:chExt cx="842962" cy="892494"/>
            </a:xfrm>
          </p:grpSpPr>
          <p:sp>
            <p:nvSpPr>
              <p:cNvPr id="1045" name="矩形 1044"/>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46" name="组合 1045"/>
              <p:cNvGrpSpPr/>
              <p:nvPr/>
            </p:nvGrpSpPr>
            <p:grpSpPr>
              <a:xfrm>
                <a:off x="265391" y="4479560"/>
                <a:ext cx="787572" cy="833012"/>
                <a:chOff x="837183" y="4500991"/>
                <a:chExt cx="787572" cy="833012"/>
              </a:xfrm>
            </p:grpSpPr>
            <p:sp>
              <p:nvSpPr>
                <p:cNvPr id="1047" name="矩形 1046"/>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8" name="矩形 1047"/>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9" name="矩形 1048"/>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0" name="矩形 1049"/>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1" name="矩形 1050"/>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2" name="矩形 1051"/>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3" name="矩形 1052"/>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4" name="矩形 1053"/>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5" name="矩形 1054"/>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6" name="矩形 1055"/>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7" name="矩形 1056"/>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8" name="矩形 1057"/>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9" name="矩形 1058"/>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0" name="矩形 1059"/>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1" name="矩形 1060"/>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2" name="矩形 1061"/>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3" name="矩形 1062"/>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4" name="矩形 1063"/>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5" name="矩形 1064"/>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6" name="矩形 1065"/>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7" name="矩形 1066"/>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8" name="矩形 1067"/>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9" name="矩形 1068"/>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0" name="矩形 1069"/>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1" name="矩形 1070"/>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2" name="矩形 1071"/>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3" name="矩形 1072"/>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4" name="矩形 1073"/>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5" name="矩形 1074"/>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6" name="矩形 1075"/>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7" name="矩形 1076"/>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8" name="矩形 1077"/>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9" name="矩形 1078"/>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0" name="矩形 1079"/>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1" name="矩形 1080"/>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2" name="矩形 1081"/>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1083" name="组合 1082"/>
            <p:cNvGrpSpPr/>
            <p:nvPr/>
          </p:nvGrpSpPr>
          <p:grpSpPr>
            <a:xfrm>
              <a:off x="5389357" y="2509948"/>
              <a:ext cx="842962" cy="892494"/>
              <a:chOff x="235744" y="4450556"/>
              <a:chExt cx="842962" cy="892494"/>
            </a:xfrm>
          </p:grpSpPr>
          <p:sp>
            <p:nvSpPr>
              <p:cNvPr id="1084" name="矩形 1083"/>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85" name="组合 1084"/>
              <p:cNvGrpSpPr/>
              <p:nvPr/>
            </p:nvGrpSpPr>
            <p:grpSpPr>
              <a:xfrm>
                <a:off x="265391" y="4479560"/>
                <a:ext cx="787572" cy="833012"/>
                <a:chOff x="837183" y="4500991"/>
                <a:chExt cx="787572" cy="833012"/>
              </a:xfrm>
            </p:grpSpPr>
            <p:sp>
              <p:nvSpPr>
                <p:cNvPr id="1086" name="矩形 1085"/>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7" name="矩形 1086"/>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8" name="矩形 1087"/>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9" name="矩形 1088"/>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0" name="矩形 1089"/>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1" name="矩形 1090"/>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2" name="矩形 1091"/>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3" name="矩形 1092"/>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4" name="矩形 1093"/>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5" name="矩形 1094"/>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6" name="矩形 1095"/>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7" name="矩形 1096"/>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8" name="矩形 1097"/>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9" name="矩形 1098"/>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0" name="矩形 1099"/>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1" name="矩形 1100"/>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2" name="矩形 1101"/>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3" name="矩形 1102"/>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4" name="矩形 1103"/>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5" name="矩形 1104"/>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6" name="矩形 1105"/>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7" name="矩形 1106"/>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8" name="矩形 1107"/>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9" name="矩形 1108"/>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0" name="矩形 1109"/>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1" name="矩形 1110"/>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2" name="矩形 1111"/>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3" name="矩形 1112"/>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4" name="矩形 1113"/>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5" name="矩形 1114"/>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6" name="矩形 1115"/>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7" name="矩形 1116"/>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8" name="矩形 1117"/>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9" name="矩形 1118"/>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0" name="矩形 1119"/>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1" name="矩形 1120"/>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1122" name="组合 1121"/>
            <p:cNvGrpSpPr/>
            <p:nvPr/>
          </p:nvGrpSpPr>
          <p:grpSpPr>
            <a:xfrm>
              <a:off x="5167211" y="2713499"/>
              <a:ext cx="842962" cy="892494"/>
              <a:chOff x="235744" y="4450556"/>
              <a:chExt cx="842962" cy="892494"/>
            </a:xfrm>
          </p:grpSpPr>
          <p:sp>
            <p:nvSpPr>
              <p:cNvPr id="1123" name="矩形 1122"/>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124" name="组合 1123"/>
              <p:cNvGrpSpPr/>
              <p:nvPr/>
            </p:nvGrpSpPr>
            <p:grpSpPr>
              <a:xfrm>
                <a:off x="265391" y="4479560"/>
                <a:ext cx="787572" cy="833012"/>
                <a:chOff x="837183" y="4500991"/>
                <a:chExt cx="787572" cy="833012"/>
              </a:xfrm>
            </p:grpSpPr>
            <p:sp>
              <p:nvSpPr>
                <p:cNvPr id="1125" name="矩形 1124"/>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6" name="矩形 1125"/>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7" name="矩形 1126"/>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8" name="矩形 1127"/>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9" name="矩形 1128"/>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0" name="矩形 1129"/>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1" name="矩形 1130"/>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2" name="矩形 1131"/>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3" name="矩形 1132"/>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8" name="矩形 1247"/>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9" name="矩形 1248"/>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0" name="矩形 1249"/>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1" name="矩形 1250"/>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2" name="矩形 1251"/>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3" name="矩形 1252"/>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4" name="矩形 1253"/>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5" name="矩形 1254"/>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6" name="矩形 1255"/>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7" name="矩形 1256"/>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8" name="矩形 1257"/>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9" name="矩形 1258"/>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0" name="矩形 1259"/>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1" name="矩形 1260"/>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2" name="矩形 1261"/>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3" name="矩形 1262"/>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4" name="矩形 1263"/>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5" name="矩形 1264"/>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6" name="矩形 1265"/>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7" name="矩形 1266"/>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8" name="矩形 1267"/>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0" name="矩形 1269"/>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1" name="矩形 1270"/>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2" name="矩形 1271"/>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3" name="矩形 1272"/>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4" name="矩形 1273"/>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5" name="矩形 1274"/>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1276" name="文本框 1275"/>
            <p:cNvSpPr txBox="1"/>
            <p:nvPr/>
          </p:nvSpPr>
          <p:spPr>
            <a:xfrm>
              <a:off x="5779836" y="3654965"/>
              <a:ext cx="665567" cy="461665"/>
            </a:xfrm>
            <a:prstGeom prst="rect">
              <a:avLst/>
            </a:prstGeom>
            <a:noFill/>
          </p:spPr>
          <p:txBody>
            <a:bodyPr wrap="none" rtlCol="0">
              <a:spAutoFit/>
            </a:bodyPr>
            <a:lstStyle/>
            <a:p>
              <a:r>
                <a:rPr lang="en-US" altLang="zh-CN" sz="2400" dirty="0" smtClean="0"/>
                <a:t>IFM</a:t>
              </a:r>
              <a:endParaRPr lang="zh-CN" altLang="en-US" sz="2400" dirty="0"/>
            </a:p>
          </p:txBody>
        </p:sp>
        <p:sp>
          <p:nvSpPr>
            <p:cNvPr id="1277" name="文本框 1276"/>
            <p:cNvSpPr txBox="1"/>
            <p:nvPr/>
          </p:nvSpPr>
          <p:spPr>
            <a:xfrm>
              <a:off x="8114955" y="3616994"/>
              <a:ext cx="1198020" cy="461665"/>
            </a:xfrm>
            <a:prstGeom prst="rect">
              <a:avLst/>
            </a:prstGeom>
            <a:noFill/>
          </p:spPr>
          <p:txBody>
            <a:bodyPr wrap="none" rtlCol="0">
              <a:spAutoFit/>
            </a:bodyPr>
            <a:lstStyle/>
            <a:p>
              <a:r>
                <a:rPr lang="en-US" altLang="zh-CN" sz="2400" dirty="0" smtClean="0"/>
                <a:t>Weights</a:t>
              </a:r>
              <a:endParaRPr lang="zh-CN" altLang="en-US" sz="2400" dirty="0"/>
            </a:p>
          </p:txBody>
        </p:sp>
        <p:sp>
          <p:nvSpPr>
            <p:cNvPr id="1278" name="文本框 1277"/>
            <p:cNvSpPr txBox="1"/>
            <p:nvPr/>
          </p:nvSpPr>
          <p:spPr>
            <a:xfrm>
              <a:off x="10428170" y="3616994"/>
              <a:ext cx="792205" cy="461665"/>
            </a:xfrm>
            <a:prstGeom prst="rect">
              <a:avLst/>
            </a:prstGeom>
            <a:noFill/>
          </p:spPr>
          <p:txBody>
            <a:bodyPr wrap="none" rtlCol="0">
              <a:spAutoFit/>
            </a:bodyPr>
            <a:lstStyle/>
            <a:p>
              <a:r>
                <a:rPr lang="en-US" altLang="zh-CN" sz="2400" dirty="0" smtClean="0"/>
                <a:t>OFM</a:t>
              </a:r>
              <a:endParaRPr lang="zh-CN" altLang="en-US" sz="2400" dirty="0"/>
            </a:p>
          </p:txBody>
        </p:sp>
        <p:grpSp>
          <p:nvGrpSpPr>
            <p:cNvPr id="1279" name="组合 1278"/>
            <p:cNvGrpSpPr/>
            <p:nvPr/>
          </p:nvGrpSpPr>
          <p:grpSpPr>
            <a:xfrm>
              <a:off x="7726637" y="2306055"/>
              <a:ext cx="473075" cy="435063"/>
              <a:chOff x="2216150" y="4677866"/>
              <a:chExt cx="473075" cy="435063"/>
            </a:xfrm>
          </p:grpSpPr>
          <p:sp>
            <p:nvSpPr>
              <p:cNvPr id="1280" name="矩形 127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81" name="矩形 128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2" name="矩形 128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3" name="矩形 128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4" name="矩形 128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5" name="矩形 128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6" name="矩形 128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4" name="矩形 1293"/>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5" name="矩形 1294"/>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6" name="矩形 1295"/>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297" name="组合 1296"/>
            <p:cNvGrpSpPr/>
            <p:nvPr/>
          </p:nvGrpSpPr>
          <p:grpSpPr>
            <a:xfrm>
              <a:off x="7597907" y="2413791"/>
              <a:ext cx="473075" cy="435063"/>
              <a:chOff x="2216150" y="4677866"/>
              <a:chExt cx="473075" cy="435063"/>
            </a:xfrm>
          </p:grpSpPr>
          <p:sp>
            <p:nvSpPr>
              <p:cNvPr id="1298" name="矩形 1297"/>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99" name="矩形 1298"/>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0" name="矩形 1299"/>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1" name="矩形 1300"/>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2" name="矩形 1301"/>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3" name="矩形 1302"/>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4" name="矩形 1303"/>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5" name="矩形 1304"/>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6" name="矩形 1305"/>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7" name="矩形 1306"/>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08" name="组合 1307"/>
            <p:cNvGrpSpPr/>
            <p:nvPr/>
          </p:nvGrpSpPr>
          <p:grpSpPr>
            <a:xfrm>
              <a:off x="7469177" y="2513813"/>
              <a:ext cx="473075" cy="435063"/>
              <a:chOff x="2216150" y="4677866"/>
              <a:chExt cx="473075" cy="435063"/>
            </a:xfrm>
          </p:grpSpPr>
          <p:sp>
            <p:nvSpPr>
              <p:cNvPr id="1309" name="矩形 130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10" name="矩形 1309"/>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1" name="矩形 1310"/>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2" name="矩形 1311"/>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3" name="矩形 131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4" name="矩形 131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5" name="矩形 1314"/>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6" name="矩形 131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7" name="矩形 131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8" name="矩形 131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19" name="组合 1318"/>
            <p:cNvGrpSpPr/>
            <p:nvPr/>
          </p:nvGrpSpPr>
          <p:grpSpPr>
            <a:xfrm>
              <a:off x="8346875" y="2319550"/>
              <a:ext cx="473075" cy="435063"/>
              <a:chOff x="2216150" y="4677866"/>
              <a:chExt cx="473075" cy="435063"/>
            </a:xfrm>
          </p:grpSpPr>
          <p:sp>
            <p:nvSpPr>
              <p:cNvPr id="1320" name="矩形 131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21" name="矩形 132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2" name="矩形 132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3" name="矩形 132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4" name="矩形 132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5" name="矩形 132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6" name="矩形 132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7" name="矩形 132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8" name="矩形 132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9" name="矩形 132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30" name="组合 1329"/>
            <p:cNvGrpSpPr/>
            <p:nvPr/>
          </p:nvGrpSpPr>
          <p:grpSpPr>
            <a:xfrm>
              <a:off x="8218145" y="2427286"/>
              <a:ext cx="473075" cy="435063"/>
              <a:chOff x="2216150" y="4677866"/>
              <a:chExt cx="473075" cy="435063"/>
            </a:xfrm>
          </p:grpSpPr>
          <p:sp>
            <p:nvSpPr>
              <p:cNvPr id="1331" name="矩形 133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32" name="矩形 133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3" name="矩形 133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4" name="矩形 133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5" name="矩形 133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6" name="矩形 133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7" name="矩形 133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8" name="矩形 133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9" name="矩形 133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0" name="矩形 133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41" name="组合 1340"/>
            <p:cNvGrpSpPr/>
            <p:nvPr/>
          </p:nvGrpSpPr>
          <p:grpSpPr>
            <a:xfrm>
              <a:off x="8089415" y="2527308"/>
              <a:ext cx="473075" cy="435063"/>
              <a:chOff x="2216150" y="4677866"/>
              <a:chExt cx="473075" cy="435063"/>
            </a:xfrm>
          </p:grpSpPr>
          <p:sp>
            <p:nvSpPr>
              <p:cNvPr id="1342" name="矩形 134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43" name="矩形 134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4" name="矩形 134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5" name="矩形 134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6" name="矩形 134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7" name="矩形 134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8" name="矩形 134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9" name="矩形 134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0" name="矩形 134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1" name="矩形 135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52" name="组合 1351"/>
            <p:cNvGrpSpPr/>
            <p:nvPr/>
          </p:nvGrpSpPr>
          <p:grpSpPr>
            <a:xfrm>
              <a:off x="9020812" y="2311344"/>
              <a:ext cx="473075" cy="435063"/>
              <a:chOff x="2460163" y="4778356"/>
              <a:chExt cx="473075" cy="435063"/>
            </a:xfrm>
          </p:grpSpPr>
          <p:sp>
            <p:nvSpPr>
              <p:cNvPr id="1353" name="矩形 1352"/>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54" name="矩形 1353"/>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5" name="矩形 1354"/>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6" name="矩形 1355"/>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7" name="矩形 1356"/>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8" name="矩形 1357"/>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9" name="矩形 1358"/>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0" name="矩形 1359"/>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1" name="矩形 1360"/>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2" name="矩形 1361"/>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63" name="组合 1362"/>
            <p:cNvGrpSpPr/>
            <p:nvPr/>
          </p:nvGrpSpPr>
          <p:grpSpPr>
            <a:xfrm>
              <a:off x="8895224" y="2421389"/>
              <a:ext cx="473075" cy="435063"/>
              <a:chOff x="2460163" y="4778356"/>
              <a:chExt cx="473075" cy="435063"/>
            </a:xfrm>
          </p:grpSpPr>
          <p:sp>
            <p:nvSpPr>
              <p:cNvPr id="1364" name="矩形 1363"/>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65" name="矩形 1364"/>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6" name="矩形 1365"/>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7" name="矩形 1366"/>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8" name="矩形 1367"/>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9" name="矩形 1368"/>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0" name="矩形 1369"/>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1" name="矩形 1370"/>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2" name="矩形 1371"/>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3" name="矩形 1372"/>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74" name="组合 1373"/>
            <p:cNvGrpSpPr/>
            <p:nvPr/>
          </p:nvGrpSpPr>
          <p:grpSpPr>
            <a:xfrm>
              <a:off x="8766619" y="2537329"/>
              <a:ext cx="473075" cy="435063"/>
              <a:chOff x="2460163" y="4778356"/>
              <a:chExt cx="473075" cy="435063"/>
            </a:xfrm>
          </p:grpSpPr>
          <p:sp>
            <p:nvSpPr>
              <p:cNvPr id="1375" name="矩形 137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76" name="矩形 137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7" name="矩形 1376"/>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8" name="矩形 1377"/>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9" name="矩形 1378"/>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0" name="矩形 1379"/>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1" name="矩形 1380"/>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2" name="矩形 1381"/>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3" name="矩形 1382"/>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4" name="矩形 1383"/>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85" name="组合 1384"/>
            <p:cNvGrpSpPr/>
            <p:nvPr/>
          </p:nvGrpSpPr>
          <p:grpSpPr>
            <a:xfrm>
              <a:off x="9689753" y="2285010"/>
              <a:ext cx="473075" cy="435063"/>
              <a:chOff x="2460163" y="4778356"/>
              <a:chExt cx="473075" cy="435063"/>
            </a:xfrm>
          </p:grpSpPr>
          <p:sp>
            <p:nvSpPr>
              <p:cNvPr id="1386" name="矩形 138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87" name="矩形 138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8" name="矩形 138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9" name="矩形 138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0" name="矩形 138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1" name="矩形 139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2" name="矩形 139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3" name="矩形 139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4" name="矩形 139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5" name="矩形 139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96" name="组合 1395"/>
            <p:cNvGrpSpPr/>
            <p:nvPr/>
          </p:nvGrpSpPr>
          <p:grpSpPr>
            <a:xfrm>
              <a:off x="9564165" y="2395055"/>
              <a:ext cx="473075" cy="435063"/>
              <a:chOff x="2460163" y="4778356"/>
              <a:chExt cx="473075" cy="435063"/>
            </a:xfrm>
          </p:grpSpPr>
          <p:sp>
            <p:nvSpPr>
              <p:cNvPr id="1397" name="矩形 139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98" name="矩形 139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9" name="矩形 139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0" name="矩形 139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1" name="矩形 140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2" name="矩形 140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3" name="矩形 140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4" name="矩形 140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5" name="矩形 140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6" name="矩形 140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07" name="组合 1406"/>
            <p:cNvGrpSpPr/>
            <p:nvPr/>
          </p:nvGrpSpPr>
          <p:grpSpPr>
            <a:xfrm>
              <a:off x="9435560" y="2510995"/>
              <a:ext cx="473075" cy="435063"/>
              <a:chOff x="2460163" y="4778356"/>
              <a:chExt cx="473075" cy="435063"/>
            </a:xfrm>
          </p:grpSpPr>
          <p:sp>
            <p:nvSpPr>
              <p:cNvPr id="1408" name="矩形 140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09" name="矩形 140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0" name="矩形 140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1" name="矩形 141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2" name="矩形 141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3" name="矩形 141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4" name="矩形 141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5" name="矩形 141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6" name="矩形 141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7" name="矩形 141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18" name="组合 1417"/>
            <p:cNvGrpSpPr/>
            <p:nvPr/>
          </p:nvGrpSpPr>
          <p:grpSpPr>
            <a:xfrm>
              <a:off x="7324027" y="2637545"/>
              <a:ext cx="473075" cy="435063"/>
              <a:chOff x="2216150" y="4677866"/>
              <a:chExt cx="473075" cy="435063"/>
            </a:xfrm>
          </p:grpSpPr>
          <p:sp>
            <p:nvSpPr>
              <p:cNvPr id="1419" name="矩形 141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20" name="矩形 1419"/>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1" name="矩形 1420"/>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2" name="矩形 1421"/>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3" name="矩形 142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4" name="矩形 142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5" name="矩形 1424"/>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6" name="矩形 142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7" name="矩形 142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8" name="矩形 142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29" name="组合 1428"/>
            <p:cNvGrpSpPr/>
            <p:nvPr/>
          </p:nvGrpSpPr>
          <p:grpSpPr>
            <a:xfrm>
              <a:off x="7195297" y="2745281"/>
              <a:ext cx="473075" cy="435063"/>
              <a:chOff x="2216150" y="4677866"/>
              <a:chExt cx="473075" cy="435063"/>
            </a:xfrm>
          </p:grpSpPr>
          <p:sp>
            <p:nvSpPr>
              <p:cNvPr id="1430" name="矩形 142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1" name="矩形 143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2" name="矩形 143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3" name="矩形 143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4" name="矩形 143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5" name="矩形 143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6" name="矩形 143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7" name="矩形 143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8" name="矩形 143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9" name="矩形 143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40" name="组合 1439"/>
            <p:cNvGrpSpPr/>
            <p:nvPr/>
          </p:nvGrpSpPr>
          <p:grpSpPr>
            <a:xfrm>
              <a:off x="7066567" y="2845303"/>
              <a:ext cx="473075" cy="435063"/>
              <a:chOff x="2216150" y="4677866"/>
              <a:chExt cx="473075" cy="435063"/>
            </a:xfrm>
          </p:grpSpPr>
          <p:sp>
            <p:nvSpPr>
              <p:cNvPr id="1441" name="矩形 144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42" name="矩形 144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3" name="矩形 144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4" name="矩形 144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5" name="矩形 144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6" name="矩形 144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7" name="矩形 144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8" name="矩形 144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9" name="矩形 144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0" name="矩形 144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51" name="组合 1450"/>
            <p:cNvGrpSpPr/>
            <p:nvPr/>
          </p:nvGrpSpPr>
          <p:grpSpPr>
            <a:xfrm>
              <a:off x="7944265" y="2651040"/>
              <a:ext cx="473075" cy="435063"/>
              <a:chOff x="2216150" y="4677866"/>
              <a:chExt cx="473075" cy="435063"/>
            </a:xfrm>
          </p:grpSpPr>
          <p:sp>
            <p:nvSpPr>
              <p:cNvPr id="1452" name="矩形 145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53" name="矩形 145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4" name="矩形 145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5" name="矩形 145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6" name="矩形 145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7" name="矩形 145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8" name="矩形 145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9" name="矩形 145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0" name="矩形 145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1" name="矩形 146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62" name="组合 1461"/>
            <p:cNvGrpSpPr/>
            <p:nvPr/>
          </p:nvGrpSpPr>
          <p:grpSpPr>
            <a:xfrm>
              <a:off x="7815535" y="2758776"/>
              <a:ext cx="473075" cy="435063"/>
              <a:chOff x="2216150" y="4677866"/>
              <a:chExt cx="473075" cy="435063"/>
            </a:xfrm>
          </p:grpSpPr>
          <p:sp>
            <p:nvSpPr>
              <p:cNvPr id="1463" name="矩形 1462"/>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64" name="矩形 1463"/>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5" name="矩形 1464"/>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6" name="矩形 1465"/>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7" name="矩形 1466"/>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8" name="矩形 1467"/>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9" name="矩形 1468"/>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0" name="矩形 1469"/>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1" name="矩形 1470"/>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2" name="矩形 1471"/>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73" name="组合 1472"/>
            <p:cNvGrpSpPr/>
            <p:nvPr/>
          </p:nvGrpSpPr>
          <p:grpSpPr>
            <a:xfrm>
              <a:off x="7686805" y="2858798"/>
              <a:ext cx="473075" cy="435063"/>
              <a:chOff x="2216150" y="4677866"/>
              <a:chExt cx="473075" cy="435063"/>
            </a:xfrm>
          </p:grpSpPr>
          <p:sp>
            <p:nvSpPr>
              <p:cNvPr id="1474" name="矩形 1473"/>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75" name="矩形 1474"/>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6" name="矩形 1475"/>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7" name="矩形 1476"/>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8" name="矩形 1477"/>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9" name="矩形 1478"/>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0" name="矩形 1479"/>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1" name="矩形 1480"/>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2" name="矩形 1481"/>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3" name="矩形 1482"/>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84" name="组合 1483"/>
            <p:cNvGrpSpPr/>
            <p:nvPr/>
          </p:nvGrpSpPr>
          <p:grpSpPr>
            <a:xfrm>
              <a:off x="8618202" y="2642834"/>
              <a:ext cx="473075" cy="435063"/>
              <a:chOff x="2460163" y="4778356"/>
              <a:chExt cx="473075" cy="435063"/>
            </a:xfrm>
          </p:grpSpPr>
          <p:sp>
            <p:nvSpPr>
              <p:cNvPr id="1485" name="矩形 148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86" name="矩形 148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7" name="矩形 1486"/>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8" name="矩形 1487"/>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9" name="矩形 1488"/>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0" name="矩形 1489"/>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1" name="矩形 1490"/>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2" name="矩形 1491"/>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3" name="矩形 1492"/>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4" name="矩形 1493"/>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95" name="组合 1494"/>
            <p:cNvGrpSpPr/>
            <p:nvPr/>
          </p:nvGrpSpPr>
          <p:grpSpPr>
            <a:xfrm>
              <a:off x="8492614" y="2752879"/>
              <a:ext cx="473075" cy="435063"/>
              <a:chOff x="2460163" y="4778356"/>
              <a:chExt cx="473075" cy="435063"/>
            </a:xfrm>
          </p:grpSpPr>
          <p:sp>
            <p:nvSpPr>
              <p:cNvPr id="1496" name="矩形 149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97" name="矩形 149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8" name="矩形 149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9" name="矩形 149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0" name="矩形 149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1" name="矩形 150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2" name="矩形 150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3" name="矩形 150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4" name="矩形 150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5" name="矩形 150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06" name="组合 1505"/>
            <p:cNvGrpSpPr/>
            <p:nvPr/>
          </p:nvGrpSpPr>
          <p:grpSpPr>
            <a:xfrm>
              <a:off x="8364009" y="2868819"/>
              <a:ext cx="473075" cy="435063"/>
              <a:chOff x="2460163" y="4778356"/>
              <a:chExt cx="473075" cy="435063"/>
            </a:xfrm>
          </p:grpSpPr>
          <p:sp>
            <p:nvSpPr>
              <p:cNvPr id="1507" name="矩形 150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08" name="矩形 150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9" name="矩形 150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0" name="矩形 150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1" name="矩形 151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2" name="矩形 151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3" name="矩形 151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4" name="矩形 151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5" name="矩形 151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6" name="矩形 151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17" name="组合 1516"/>
            <p:cNvGrpSpPr/>
            <p:nvPr/>
          </p:nvGrpSpPr>
          <p:grpSpPr>
            <a:xfrm>
              <a:off x="9287143" y="2616500"/>
              <a:ext cx="473075" cy="435063"/>
              <a:chOff x="2460163" y="4778356"/>
              <a:chExt cx="473075" cy="435063"/>
            </a:xfrm>
          </p:grpSpPr>
          <p:sp>
            <p:nvSpPr>
              <p:cNvPr id="1518" name="矩形 151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19" name="矩形 151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0" name="矩形 151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1" name="矩形 152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2" name="矩形 152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3" name="矩形 152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4" name="矩形 152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5" name="矩形 152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6" name="矩形 152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7" name="矩形 152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28" name="组合 1527"/>
            <p:cNvGrpSpPr/>
            <p:nvPr/>
          </p:nvGrpSpPr>
          <p:grpSpPr>
            <a:xfrm>
              <a:off x="9161555" y="2726545"/>
              <a:ext cx="473075" cy="435063"/>
              <a:chOff x="2460163" y="4778356"/>
              <a:chExt cx="473075" cy="435063"/>
            </a:xfrm>
          </p:grpSpPr>
          <p:sp>
            <p:nvSpPr>
              <p:cNvPr id="1529" name="矩形 1528"/>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30" name="矩形 1529"/>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1" name="矩形 1530"/>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2" name="矩形 1531"/>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3" name="矩形 1532"/>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4" name="矩形 1533"/>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5" name="矩形 1534"/>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6" name="矩形 1535"/>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7" name="矩形 1536"/>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8" name="矩形 1537"/>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39" name="组合 1538"/>
            <p:cNvGrpSpPr/>
            <p:nvPr/>
          </p:nvGrpSpPr>
          <p:grpSpPr>
            <a:xfrm>
              <a:off x="9032950" y="2842485"/>
              <a:ext cx="473075" cy="435063"/>
              <a:chOff x="2460163" y="4778356"/>
              <a:chExt cx="473075" cy="435063"/>
            </a:xfrm>
          </p:grpSpPr>
          <p:sp>
            <p:nvSpPr>
              <p:cNvPr id="1540" name="矩形 1539"/>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41" name="矩形 1540"/>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2" name="矩形 1541"/>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3" name="矩形 1542"/>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4" name="矩形 1543"/>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5" name="矩形 1544"/>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6" name="矩形 1545"/>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7" name="矩形 1546"/>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8" name="矩形 1547"/>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9" name="矩形 1548"/>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50" name="组合 1549"/>
            <p:cNvGrpSpPr/>
            <p:nvPr/>
          </p:nvGrpSpPr>
          <p:grpSpPr>
            <a:xfrm>
              <a:off x="11174363" y="1811489"/>
              <a:ext cx="842962" cy="892494"/>
              <a:chOff x="3284622" y="4165603"/>
              <a:chExt cx="842962" cy="892494"/>
            </a:xfrm>
          </p:grpSpPr>
          <p:sp>
            <p:nvSpPr>
              <p:cNvPr id="1551" name="矩形 1550"/>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52" name="矩形 1551"/>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3" name="矩形 1552"/>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4" name="矩形 1553"/>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5" name="矩形 1554"/>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6" name="矩形 1555"/>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7" name="矩形 1556"/>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8" name="矩形 1557"/>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9" name="矩形 1558"/>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0" name="矩形 1559"/>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1" name="矩形 1560"/>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2" name="矩形 156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3" name="矩形 156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4" name="矩形 1563"/>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5" name="矩形 1564"/>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6" name="矩形 1565"/>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7" name="矩形 1566"/>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8" name="矩形 156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9" name="矩形 156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0" name="矩形 1569"/>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1" name="矩形 1570"/>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2" name="矩形 1571"/>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3" name="矩形 1572"/>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4" name="矩形 157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5" name="矩形 157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6" name="矩形 157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7" name="矩形 157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8" name="矩形 157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9" name="矩形 157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0" name="矩形 157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1" name="矩形 158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2" name="矩形 158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3" name="矩形 158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4" name="矩形 158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5" name="矩形 158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6" name="矩形 158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7" name="矩形 158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588" name="组合 1587"/>
            <p:cNvGrpSpPr/>
            <p:nvPr/>
          </p:nvGrpSpPr>
          <p:grpSpPr>
            <a:xfrm>
              <a:off x="10911770" y="2045293"/>
              <a:ext cx="842962" cy="892494"/>
              <a:chOff x="3284622" y="4165603"/>
              <a:chExt cx="842962" cy="892494"/>
            </a:xfrm>
          </p:grpSpPr>
          <p:sp>
            <p:nvSpPr>
              <p:cNvPr id="1589" name="矩形 1588"/>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90" name="矩形 1589"/>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1" name="矩形 1590"/>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2" name="矩形 1591"/>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3" name="矩形 1592"/>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4" name="矩形 1593"/>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5" name="矩形 1594"/>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6" name="矩形 1595"/>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7" name="矩形 1596"/>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8" name="矩形 1597"/>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9" name="矩形 1598"/>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0" name="矩形 1599"/>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1" name="矩形 1600"/>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2" name="矩形 1601"/>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3" name="矩形 1602"/>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4" name="矩形 1603"/>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5" name="矩形 1604"/>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6" name="矩形 1605"/>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7" name="矩形 1606"/>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8" name="矩形 1607"/>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9" name="矩形 1608"/>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0" name="矩形 1609"/>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1" name="矩形 1610"/>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2" name="矩形 1611"/>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3" name="矩形 1612"/>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4" name="矩形 1613"/>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5" name="矩形 1614"/>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6" name="矩形 1615"/>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7" name="矩形 1616"/>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8" name="矩形 1617"/>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9" name="矩形 1618"/>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0" name="矩形 1619"/>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1" name="矩形 1620"/>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2" name="矩形 1621"/>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3" name="矩形 1622"/>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4" name="矩形 1623"/>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5" name="矩形 1624"/>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626" name="组合 1625"/>
            <p:cNvGrpSpPr/>
            <p:nvPr/>
          </p:nvGrpSpPr>
          <p:grpSpPr>
            <a:xfrm>
              <a:off x="10655681" y="2245760"/>
              <a:ext cx="842962" cy="892494"/>
              <a:chOff x="3284622" y="4165603"/>
              <a:chExt cx="842962" cy="892494"/>
            </a:xfrm>
          </p:grpSpPr>
          <p:sp>
            <p:nvSpPr>
              <p:cNvPr id="1627" name="矩形 1626"/>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28" name="矩形 1627"/>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9" name="矩形 1628"/>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0" name="矩形 1629"/>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1" name="矩形 1630"/>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2" name="矩形 1631"/>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3" name="矩形 1632"/>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4" name="矩形 1633"/>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5" name="矩形 1634"/>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6" name="矩形 1635"/>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7" name="矩形 1636"/>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8" name="矩形 163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9" name="矩形 163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0" name="矩形 1639"/>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1" name="矩形 1640"/>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2" name="矩形 1641"/>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3" name="矩形 1642"/>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4" name="矩形 164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5" name="矩形 164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6" name="矩形 164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7" name="矩形 164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8" name="矩形 164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9" name="矩形 164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0" name="矩形 164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1" name="矩形 165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2" name="矩形 165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3" name="矩形 165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4" name="矩形 165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5" name="矩形 165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6" name="矩形 165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7" name="矩形 165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8" name="矩形 165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9" name="矩形 1658"/>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0" name="矩形 1659"/>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1" name="矩形 1660"/>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2" name="矩形 1661"/>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3" name="矩形 1662"/>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664" name="组合 1663"/>
            <p:cNvGrpSpPr/>
            <p:nvPr/>
          </p:nvGrpSpPr>
          <p:grpSpPr>
            <a:xfrm>
              <a:off x="10435498" y="2498164"/>
              <a:ext cx="842962" cy="892494"/>
              <a:chOff x="3284622" y="4165603"/>
              <a:chExt cx="842962" cy="892494"/>
            </a:xfrm>
          </p:grpSpPr>
          <p:sp>
            <p:nvSpPr>
              <p:cNvPr id="1665" name="矩形 1664"/>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6" name="矩形 1665"/>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7" name="矩形 1666"/>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8" name="矩形 1667"/>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9" name="矩形 1668"/>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0" name="矩形 1669"/>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1" name="矩形 1670"/>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2" name="矩形 1671"/>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3" name="矩形 1672"/>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4" name="矩形 1673"/>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5" name="矩形 1674"/>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6" name="矩形 1675"/>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7" name="矩形 1676"/>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8" name="矩形 1677"/>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9" name="矩形 1678"/>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0" name="矩形 1679"/>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1" name="矩形 1680"/>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2" name="矩形 1681"/>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3" name="矩形 1682"/>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4" name="矩形 1683"/>
              <p:cNvSpPr/>
              <p:nvPr/>
            </p:nvSpPr>
            <p:spPr>
              <a:xfrm>
                <a:off x="3316101"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5" name="矩形 1684"/>
              <p:cNvSpPr/>
              <p:nvPr/>
            </p:nvSpPr>
            <p:spPr>
              <a:xfrm>
                <a:off x="3459049"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6" name="矩形 1685"/>
              <p:cNvSpPr/>
              <p:nvPr/>
            </p:nvSpPr>
            <p:spPr>
              <a:xfrm>
                <a:off x="3601997"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7" name="矩形 1686"/>
              <p:cNvSpPr/>
              <p:nvPr/>
            </p:nvSpPr>
            <p:spPr>
              <a:xfrm>
                <a:off x="3744945"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8" name="矩形 1687"/>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9" name="矩形 1688"/>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0" name="矩形 1689"/>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1" name="矩形 1690"/>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2" name="矩形 1691"/>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3" name="矩形 1692"/>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4" name="矩形 1693"/>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5" name="矩形 1694"/>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6" name="矩形 1695"/>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7" name="矩形 1696"/>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8" name="矩形 1697"/>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9" name="矩形 1698"/>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0" name="矩形 1699"/>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1" name="矩形 1700"/>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686" name="矩形 685"/>
          <p:cNvSpPr/>
          <p:nvPr/>
        </p:nvSpPr>
        <p:spPr>
          <a:xfrm>
            <a:off x="3249681" y="2562330"/>
            <a:ext cx="200549" cy="21319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8" name="矩形 687"/>
          <p:cNvSpPr/>
          <p:nvPr/>
        </p:nvSpPr>
        <p:spPr>
          <a:xfrm>
            <a:off x="3246344" y="2844869"/>
            <a:ext cx="200549"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8" name="矩形 1287"/>
          <p:cNvSpPr/>
          <p:nvPr/>
        </p:nvSpPr>
        <p:spPr>
          <a:xfrm>
            <a:off x="2136657" y="3560381"/>
            <a:ext cx="200549"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2" name="文本框 1701"/>
          <p:cNvSpPr txBox="1"/>
          <p:nvPr/>
        </p:nvSpPr>
        <p:spPr>
          <a:xfrm>
            <a:off x="2617895" y="3479204"/>
            <a:ext cx="2672142" cy="707886"/>
          </a:xfrm>
          <a:prstGeom prst="rect">
            <a:avLst/>
          </a:prstGeom>
          <a:noFill/>
        </p:spPr>
        <p:txBody>
          <a:bodyPr wrap="none" rtlCol="0">
            <a:spAutoFit/>
          </a:bodyPr>
          <a:lstStyle/>
          <a:p>
            <a:r>
              <a:rPr lang="en-US" altLang="zh-CN" sz="2400" dirty="0" smtClean="0"/>
              <a:t>K times </a:t>
            </a:r>
          </a:p>
          <a:p>
            <a:r>
              <a:rPr lang="en-US" altLang="zh-CN" sz="1600" dirty="0" smtClean="0"/>
              <a:t>(in terms of tiling parameters)</a:t>
            </a:r>
            <a:endParaRPr lang="zh-CN" altLang="en-US" sz="1600" dirty="0"/>
          </a:p>
        </p:txBody>
      </p:sp>
      <p:graphicFrame>
        <p:nvGraphicFramePr>
          <p:cNvPr id="21" name="表格 20"/>
          <p:cNvGraphicFramePr>
            <a:graphicFrameLocks noGrp="1"/>
          </p:cNvGraphicFramePr>
          <p:nvPr>
            <p:extLst/>
          </p:nvPr>
        </p:nvGraphicFramePr>
        <p:xfrm>
          <a:off x="6245777" y="4651380"/>
          <a:ext cx="1099143" cy="1854200"/>
        </p:xfrm>
        <a:graphic>
          <a:graphicData uri="http://schemas.openxmlformats.org/drawingml/2006/table">
            <a:tbl>
              <a:tblPr firstRow="1" bandRow="1">
                <a:tableStyleId>{5C22544A-7EE6-4342-B048-85BDC9FD1C3A}</a:tableStyleId>
              </a:tblPr>
              <a:tblGrid>
                <a:gridCol w="1099143">
                  <a:extLst>
                    <a:ext uri="{9D8B030D-6E8A-4147-A177-3AD203B41FA5}">
                      <a16:colId xmlns:a16="http://schemas.microsoft.com/office/drawing/2014/main" val="2410704246"/>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Note</a:t>
                      </a:r>
                      <a:endParaRPr lang="zh-CN" altLang="en-US" sz="1800" dirty="0" smtClean="0"/>
                    </a:p>
                  </a:txBody>
                  <a:tcPr anchor="ctr"/>
                </a:tc>
                <a:extLst>
                  <a:ext uri="{0D108BD9-81ED-4DB2-BD59-A6C34878D82A}">
                    <a16:rowId xmlns:a16="http://schemas.microsoft.com/office/drawing/2014/main" val="2868519451"/>
                  </a:ext>
                </a:extLst>
              </a:tr>
              <a:tr h="1483360">
                <a:tc>
                  <a:txBody>
                    <a:bodyPr/>
                    <a:lstStyle/>
                    <a:p>
                      <a:pPr algn="ctr"/>
                      <a:r>
                        <a:rPr lang="en-US" altLang="zh-CN" b="1" dirty="0" smtClean="0">
                          <a:solidFill>
                            <a:srgbClr val="C00000"/>
                          </a:solidFill>
                        </a:rPr>
                        <a:t>1.91X</a:t>
                      </a:r>
                    </a:p>
                    <a:p>
                      <a:pPr algn="ctr"/>
                      <a:r>
                        <a:rPr lang="en-US" altLang="zh-CN" b="1" dirty="0" smtClean="0">
                          <a:solidFill>
                            <a:srgbClr val="C00000"/>
                          </a:solidFill>
                        </a:rPr>
                        <a:t>Speedup</a:t>
                      </a:r>
                      <a:endParaRPr lang="zh-CN" altLang="en-US" b="1" dirty="0">
                        <a:solidFill>
                          <a:srgbClr val="C00000"/>
                        </a:solidFill>
                      </a:endParaRPr>
                    </a:p>
                  </a:txBody>
                  <a:tcPr anchor="ctr"/>
                </a:tc>
                <a:extLst>
                  <a:ext uri="{0D108BD9-81ED-4DB2-BD59-A6C34878D82A}">
                    <a16:rowId xmlns:a16="http://schemas.microsoft.com/office/drawing/2014/main" val="1663228717"/>
                  </a:ext>
                </a:extLst>
              </a:tr>
            </a:tbl>
          </a:graphicData>
        </a:graphic>
      </p:graphicFrame>
      <mc:AlternateContent xmlns:mc="http://schemas.openxmlformats.org/markup-compatibility/2006" xmlns:a14="http://schemas.microsoft.com/office/drawing/2010/main">
        <mc:Choice Requires="a14">
          <p:sp>
            <p:nvSpPr>
              <p:cNvPr id="1705" name="文本框 1704"/>
              <p:cNvSpPr txBox="1"/>
              <p:nvPr/>
            </p:nvSpPr>
            <p:spPr>
              <a:xfrm>
                <a:off x="2692488" y="3569157"/>
                <a:ext cx="3193823" cy="1134798"/>
              </a:xfrm>
              <a:prstGeom prst="rect">
                <a:avLst/>
              </a:prstGeom>
              <a:noFill/>
            </p:spPr>
            <p:txBody>
              <a:bodyPr wrap="none" rtlCol="0">
                <a:spAutoFit/>
              </a:bodyPr>
              <a:lstStyle/>
              <a:p>
                <a14:m>
                  <m:oMath xmlns:m="http://schemas.openxmlformats.org/officeDocument/2006/math">
                    <m:d>
                      <m:dPr>
                        <m:begChr m:val="⌈"/>
                        <m:endChr m:val="⌉"/>
                        <m:ctrlPr>
                          <a:rPr lang="en-US" altLang="zh-CN" sz="2400" i="1" smtClean="0">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𝐾</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oMath>
                </a14:m>
                <a:r>
                  <a:rPr lang="en-US" altLang="zh-CN" sz="2400" dirty="0" smtClean="0"/>
                  <a:t> times </a:t>
                </a:r>
              </a:p>
              <a:p>
                <a:r>
                  <a:rPr lang="en-US" altLang="zh-CN" sz="1600" dirty="0" smtClean="0"/>
                  <a:t>(K is in terms of tiling parameters)</a:t>
                </a:r>
              </a:p>
              <a:p>
                <a:r>
                  <a:rPr lang="en-US" altLang="zh-CN" sz="1600" dirty="0" smtClean="0"/>
                  <a:t>(m is in terms of stride and padding)</a:t>
                </a:r>
                <a:endParaRPr lang="zh-CN" altLang="en-US" sz="1600" dirty="0"/>
              </a:p>
            </p:txBody>
          </p:sp>
        </mc:Choice>
        <mc:Fallback xmlns="">
          <p:sp>
            <p:nvSpPr>
              <p:cNvPr id="1705" name="文本框 1704"/>
              <p:cNvSpPr txBox="1">
                <a:spLocks noRot="1" noChangeAspect="1" noMove="1" noResize="1" noEditPoints="1" noAdjustHandles="1" noChangeArrowheads="1" noChangeShapeType="1" noTextEdit="1"/>
              </p:cNvSpPr>
              <p:nvPr/>
            </p:nvSpPr>
            <p:spPr>
              <a:xfrm>
                <a:off x="2692488" y="3569157"/>
                <a:ext cx="3193823" cy="1134798"/>
              </a:xfrm>
              <a:prstGeom prst="rect">
                <a:avLst/>
              </a:prstGeom>
              <a:blipFill>
                <a:blip r:embed="rId6"/>
                <a:stretch>
                  <a:fillRect l="-1145" b="-5882"/>
                </a:stretch>
              </a:blipFill>
            </p:spPr>
            <p:txBody>
              <a:bodyPr/>
              <a:lstStyle/>
              <a:p>
                <a:r>
                  <a:rPr lang="zh-CN" altLang="en-US">
                    <a:noFill/>
                  </a:rPr>
                  <a:t> </a:t>
                </a:r>
              </a:p>
            </p:txBody>
          </p:sp>
        </mc:Fallback>
      </mc:AlternateContent>
      <p:sp>
        <p:nvSpPr>
          <p:cNvPr id="22" name="矩形 21"/>
          <p:cNvSpPr/>
          <p:nvPr/>
        </p:nvSpPr>
        <p:spPr>
          <a:xfrm>
            <a:off x="4133122" y="1064723"/>
            <a:ext cx="4109688" cy="26161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03" name="文本框 1702"/>
              <p:cNvSpPr txBox="1"/>
              <p:nvPr/>
            </p:nvSpPr>
            <p:spPr>
              <a:xfrm>
                <a:off x="4095865" y="1082660"/>
                <a:ext cx="4283342" cy="261610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400" b="1" i="0" smtClean="0">
                          <a:latin typeface="Cambria Math" panose="02040503050406030204" pitchFamily="18" charset="0"/>
                        </a:rPr>
                        <m:t>𝐎𝐛𝐬𝐞𝐫𝐯𝐚𝐭𝐢𝐨𝐧</m:t>
                      </m:r>
                      <m:r>
                        <a:rPr lang="en-US" altLang="zh-CN" sz="2400" b="1" i="0" smtClean="0">
                          <a:latin typeface="Cambria Math" panose="02040503050406030204" pitchFamily="18" charset="0"/>
                        </a:rPr>
                        <m:t>:</m:t>
                      </m:r>
                    </m:oMath>
                  </m:oMathPara>
                </a14:m>
                <a:endParaRPr lang="en-US" altLang="zh-CN" sz="2400" b="1" dirty="0" smtClean="0"/>
              </a:p>
              <a:p>
                <a:pPr marL="457200" indent="-457200">
                  <a:spcBef>
                    <a:spcPts val="1200"/>
                  </a:spcBef>
                  <a:buFont typeface="+mj-lt"/>
                  <a:buAutoNum type="arabicPeriod"/>
                </a:pPr>
                <a:r>
                  <a:rPr lang="en-US" altLang="zh-CN" sz="2000" b="0" dirty="0" smtClean="0"/>
                  <a:t>Loading IFM, OFM, Computation are conducted </a:t>
                </a:r>
                <a:r>
                  <a:rPr lang="en-US" altLang="zh-CN" sz="2000" b="1" dirty="0" smtClean="0">
                    <a:solidFill>
                      <a:schemeClr val="accent1"/>
                    </a:solidFill>
                  </a:rPr>
                  <a:t>independently</a:t>
                </a:r>
                <a:r>
                  <a:rPr lang="en-US" altLang="zh-CN" sz="2000" b="0" dirty="0" smtClean="0"/>
                  <a:t> on two FPGAs </a:t>
                </a:r>
              </a:p>
              <a:p>
                <a:pPr marL="457200" indent="-457200">
                  <a:spcBef>
                    <a:spcPts val="1200"/>
                  </a:spcBef>
                  <a:buFont typeface="+mj-lt"/>
                  <a:buAutoNum type="arabicPeriod"/>
                </a:pPr>
                <a:r>
                  <a:rPr lang="en-US" altLang="zh-CN" sz="2000" b="0" dirty="0" smtClean="0"/>
                  <a:t>Performance is still dominated by </a:t>
                </a:r>
                <a:r>
                  <a:rPr lang="en-US" altLang="zh-CN" sz="2000" b="1" dirty="0" smtClean="0">
                    <a:solidFill>
                      <a:schemeClr val="accent1"/>
                    </a:solidFill>
                  </a:rPr>
                  <a:t>loading weights</a:t>
                </a:r>
                <a:r>
                  <a:rPr lang="en-US" altLang="zh-CN" sz="2000" b="0" dirty="0" smtClean="0"/>
                  <a:t>, and weights are </a:t>
                </a:r>
                <a:r>
                  <a:rPr lang="en-US" altLang="zh-CN" sz="2000" b="1" dirty="0" smtClean="0">
                    <a:solidFill>
                      <a:schemeClr val="accent1"/>
                    </a:solidFill>
                  </a:rPr>
                  <a:t>duplicated</a:t>
                </a:r>
                <a:r>
                  <a:rPr lang="en-US" altLang="zh-CN" sz="2000" b="0" dirty="0" smtClean="0"/>
                  <a:t> on two FPGAs</a:t>
                </a:r>
              </a:p>
            </p:txBody>
          </p:sp>
        </mc:Choice>
        <mc:Fallback xmlns="">
          <p:sp>
            <p:nvSpPr>
              <p:cNvPr id="1703" name="文本框 1702"/>
              <p:cNvSpPr txBox="1">
                <a:spLocks noRot="1" noChangeAspect="1" noMove="1" noResize="1" noEditPoints="1" noAdjustHandles="1" noChangeArrowheads="1" noChangeShapeType="1" noTextEdit="1"/>
              </p:cNvSpPr>
              <p:nvPr/>
            </p:nvSpPr>
            <p:spPr>
              <a:xfrm>
                <a:off x="4095865" y="1082660"/>
                <a:ext cx="4283342" cy="2616101"/>
              </a:xfrm>
              <a:prstGeom prst="rect">
                <a:avLst/>
              </a:prstGeom>
              <a:blipFill>
                <a:blip r:embed="rId7"/>
                <a:stretch>
                  <a:fillRect l="-1565" b="-3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376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9"/>
                                        </p:tgtEl>
                                      </p:cBhvr>
                                    </p:animEffect>
                                    <p:anim calcmode="lin" valueType="num">
                                      <p:cBhvr>
                                        <p:cTn id="7" dur="1000"/>
                                        <p:tgtEl>
                                          <p:spTgt spid="19"/>
                                        </p:tgtEl>
                                        <p:attrNameLst>
                                          <p:attrName>ppt_x</p:attrName>
                                        </p:attrNameLst>
                                      </p:cBhvr>
                                      <p:tavLst>
                                        <p:tav tm="0">
                                          <p:val>
                                            <p:strVal val="ppt_x"/>
                                          </p:val>
                                        </p:tav>
                                        <p:tav tm="100000">
                                          <p:val>
                                            <p:strVal val="ppt_x"/>
                                          </p:val>
                                        </p:tav>
                                      </p:tavLst>
                                    </p:anim>
                                    <p:anim calcmode="lin" valueType="num">
                                      <p:cBhvr>
                                        <p:cTn id="8" dur="1000"/>
                                        <p:tgtEl>
                                          <p:spTgt spid="19"/>
                                        </p:tgtEl>
                                        <p:attrNameLst>
                                          <p:attrName>ppt_y</p:attrName>
                                        </p:attrNameLst>
                                      </p:cBhvr>
                                      <p:tavLst>
                                        <p:tav tm="0">
                                          <p:val>
                                            <p:strVal val="ppt_y"/>
                                          </p:val>
                                        </p:tav>
                                        <p:tav tm="100000">
                                          <p:val>
                                            <p:strVal val="ppt_y+.1"/>
                                          </p:val>
                                        </p:tav>
                                      </p:tavLst>
                                    </p:anim>
                                    <p:set>
                                      <p:cBhvr>
                                        <p:cTn id="9" dur="1" fill="hold">
                                          <p:stCondLst>
                                            <p:cond delay="999"/>
                                          </p:stCondLst>
                                        </p:cTn>
                                        <p:tgtEl>
                                          <p:spTgt spid="19"/>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69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0" nodeType="clickEffect">
                                  <p:stCondLst>
                                    <p:cond delay="0"/>
                                  </p:stCondLst>
                                  <p:childTnLst>
                                    <p:animMotion origin="layout" path="M -3.95833E-6 -4.81481E-6 L 0.6836 0.00186 " pathEditMode="relative" rAng="0" ptsTypes="AA">
                                      <p:cBhvr>
                                        <p:cTn id="31" dur="2000" fill="hold"/>
                                        <p:tgtEl>
                                          <p:spTgt spid="685"/>
                                        </p:tgtEl>
                                        <p:attrNameLst>
                                          <p:attrName>ppt_x</p:attrName>
                                          <p:attrName>ppt_y</p:attrName>
                                        </p:attrNameLst>
                                      </p:cBhvr>
                                      <p:rCtr x="34180" y="93"/>
                                    </p:animMotion>
                                  </p:childTnLst>
                                </p:cTn>
                              </p:par>
                              <p:par>
                                <p:cTn id="32" presetID="42" presetClass="path" presetSubtype="0" accel="50000" decel="50000" fill="hold" grpId="0" nodeType="withEffect">
                                  <p:stCondLst>
                                    <p:cond delay="0"/>
                                  </p:stCondLst>
                                  <p:childTnLst>
                                    <p:animMotion origin="layout" path="M 3.33333E-6 -1.11111E-6 L 0.46836 0.00509 " pathEditMode="relative" rAng="0" ptsTypes="AA">
                                      <p:cBhvr>
                                        <p:cTn id="33" dur="2000" fill="hold"/>
                                        <p:tgtEl>
                                          <p:spTgt spid="689"/>
                                        </p:tgtEl>
                                        <p:attrNameLst>
                                          <p:attrName>ppt_x</p:attrName>
                                          <p:attrName>ppt_y</p:attrName>
                                        </p:attrNameLst>
                                      </p:cBhvr>
                                      <p:rCtr x="23411" y="255"/>
                                    </p:animMotion>
                                  </p:childTnLst>
                                </p:cTn>
                              </p:par>
                              <p:par>
                                <p:cTn id="34" presetID="42" presetClass="path" presetSubtype="0" accel="50000" decel="50000" fill="hold" grpId="0" nodeType="withEffect">
                                  <p:stCondLst>
                                    <p:cond delay="0"/>
                                  </p:stCondLst>
                                  <p:childTnLst>
                                    <p:animMotion origin="layout" path="M 2.08333E-7 -4.44444E-6 L 0.46263 0.00278 " pathEditMode="relative" rAng="0" ptsTypes="AA">
                                      <p:cBhvr>
                                        <p:cTn id="35" dur="2000" fill="hold"/>
                                        <p:tgtEl>
                                          <p:spTgt spid="687"/>
                                        </p:tgtEl>
                                        <p:attrNameLst>
                                          <p:attrName>ppt_x</p:attrName>
                                          <p:attrName>ppt_y</p:attrName>
                                        </p:attrNameLst>
                                      </p:cBhvr>
                                      <p:rCtr x="23125" y="139"/>
                                    </p:animMotion>
                                  </p:childTnLst>
                                </p:cTn>
                              </p:par>
                              <p:par>
                                <p:cTn id="36" presetID="42" presetClass="path" presetSubtype="0" accel="50000" decel="50000" fill="hold" grpId="0" nodeType="withEffect">
                                  <p:stCondLst>
                                    <p:cond delay="0"/>
                                  </p:stCondLst>
                                  <p:childTnLst>
                                    <p:animMotion origin="layout" path="M -1.66667E-6 -4.44444E-6 L 0.46511 0.00278 " pathEditMode="relative" rAng="0" ptsTypes="AA">
                                      <p:cBhvr>
                                        <p:cTn id="37" dur="2000" fill="hold"/>
                                        <p:tgtEl>
                                          <p:spTgt spid="691"/>
                                        </p:tgtEl>
                                        <p:attrNameLst>
                                          <p:attrName>ppt_x</p:attrName>
                                          <p:attrName>ppt_y</p:attrName>
                                        </p:attrNameLst>
                                      </p:cBhvr>
                                      <p:rCtr x="23255" y="139"/>
                                    </p:animMotion>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702"/>
                                        </p:tgtEl>
                                      </p:cBhvr>
                                    </p:animEffect>
                                    <p:set>
                                      <p:cBhvr>
                                        <p:cTn id="42" dur="1" fill="hold">
                                          <p:stCondLst>
                                            <p:cond delay="499"/>
                                          </p:stCondLst>
                                        </p:cTn>
                                        <p:tgtEl>
                                          <p:spTgt spid="1702"/>
                                        </p:tgtEl>
                                        <p:attrNameLst>
                                          <p:attrName>style.visibility</p:attrName>
                                        </p:attrNameLst>
                                      </p:cBhvr>
                                      <p:to>
                                        <p:strVal val="hidden"/>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170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70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84" grpId="0"/>
      <p:bldP spid="685" grpId="0" animBg="1"/>
      <p:bldP spid="687" grpId="0" animBg="1"/>
      <p:bldP spid="689" grpId="0" animBg="1"/>
      <p:bldP spid="691" grpId="0" animBg="1"/>
      <p:bldP spid="695" grpId="0" animBg="1"/>
      <p:bldP spid="1702" grpId="0"/>
      <p:bldP spid="1705" grpId="0"/>
      <p:bldP spid="22" grpId="0" animBg="1"/>
      <p:bldP spid="170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97695" y="1363872"/>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7972" y="1687512"/>
              <a:ext cx="1080745" cy="461665"/>
            </a:xfrm>
            <a:prstGeom prst="rect">
              <a:avLst/>
            </a:prstGeom>
            <a:noFill/>
          </p:spPr>
          <p:txBody>
            <a:bodyPr wrap="none" rtlCol="0">
              <a:spAutoFit/>
            </a:bodyPr>
            <a:lstStyle/>
            <a:p>
              <a:r>
                <a:rPr lang="en-US" altLang="zh-CN" sz="2400" dirty="0" smtClean="0"/>
                <a:t>FPGA 1</a:t>
              </a:r>
              <a:endParaRPr lang="zh-CN" altLang="en-US" sz="2400" dirty="0"/>
            </a:p>
          </p:txBody>
        </p:sp>
        <p:sp>
          <p:nvSpPr>
            <p:cNvPr id="30" name="文本框 29"/>
            <p:cNvSpPr txBox="1"/>
            <p:nvPr/>
          </p:nvSpPr>
          <p:spPr>
            <a:xfrm>
              <a:off x="9284317" y="1681442"/>
              <a:ext cx="1080745" cy="461665"/>
            </a:xfrm>
            <a:prstGeom prst="rect">
              <a:avLst/>
            </a:prstGeom>
            <a:noFill/>
          </p:spPr>
          <p:txBody>
            <a:bodyPr wrap="none" rtlCol="0">
              <a:spAutoFit/>
            </a:bodyPr>
            <a:lstStyle/>
            <a:p>
              <a:r>
                <a:rPr lang="en-US" altLang="zh-CN" sz="2400" dirty="0" smtClean="0"/>
                <a:t>FPGA 2</a:t>
              </a:r>
              <a:endParaRPr lang="zh-CN" altLang="en-US" sz="2400" dirty="0"/>
            </a:p>
          </p:txBody>
        </p:sp>
      </p:grpSp>
      <p:sp>
        <p:nvSpPr>
          <p:cNvPr id="13" name="标题 2"/>
          <p:cNvSpPr txBox="1">
            <a:spLocks/>
          </p:cNvSpPr>
          <p:nvPr/>
        </p:nvSpPr>
        <p:spPr>
          <a:xfrm>
            <a:off x="419099" y="106121"/>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nSpc>
                <a:spcPct val="130000"/>
              </a:lnSpc>
              <a:spcBef>
                <a:spcPts val="1800"/>
              </a:spcBef>
            </a:pPr>
            <a:r>
              <a:rPr lang="en-US" altLang="zh-CN" sz="3200" dirty="0" smtClean="0"/>
              <a:t>XFER: Achieve Super-Linear Speedup by </a:t>
            </a:r>
            <a:r>
              <a:rPr lang="en-US" altLang="zh-CN" sz="3200" u="sng" dirty="0" smtClean="0"/>
              <a:t>Transferring</a:t>
            </a:r>
            <a:r>
              <a:rPr lang="en-US" altLang="zh-CN" sz="3200" dirty="0" smtClean="0"/>
              <a:t> Accesses </a:t>
            </a:r>
            <a:br>
              <a:rPr lang="en-US" altLang="zh-CN" sz="3200" dirty="0" smtClean="0"/>
            </a:br>
            <a:r>
              <a:rPr lang="en-US" altLang="zh-CN" sz="2400" dirty="0" smtClean="0"/>
              <a:t>             —— from Off-Chip Memory to Inter-FPGA Links</a:t>
            </a:r>
            <a:endParaRPr lang="en-US" altLang="zh-CN" sz="2400" dirty="0"/>
          </a:p>
        </p:txBody>
      </p:sp>
      <p:sp>
        <p:nvSpPr>
          <p:cNvPr id="1287" name="矩形 1286"/>
          <p:cNvSpPr/>
          <p:nvPr/>
        </p:nvSpPr>
        <p:spPr>
          <a:xfrm>
            <a:off x="2962840" y="2668451"/>
            <a:ext cx="107386"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8" name="矩形 1287"/>
          <p:cNvSpPr/>
          <p:nvPr/>
        </p:nvSpPr>
        <p:spPr>
          <a:xfrm>
            <a:off x="2136657" y="3666502"/>
            <a:ext cx="205989"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nvPr>
        </p:nvGraphicFramePr>
        <p:xfrm>
          <a:off x="111881" y="4757501"/>
          <a:ext cx="8488921" cy="1854200"/>
        </p:xfrm>
        <a:graphic>
          <a:graphicData uri="http://schemas.openxmlformats.org/drawingml/2006/table">
            <a:tbl>
              <a:tblPr firstRow="1" bandRow="1">
                <a:tableStyleId>{5C22544A-7EE6-4342-B048-85BDC9FD1C3A}</a:tableStyleId>
              </a:tblPr>
              <a:tblGrid>
                <a:gridCol w="1805349">
                  <a:extLst>
                    <a:ext uri="{9D8B030D-6E8A-4147-A177-3AD203B41FA5}">
                      <a16:colId xmlns:a16="http://schemas.microsoft.com/office/drawing/2014/main" val="1257454569"/>
                    </a:ext>
                  </a:extLst>
                </a:gridCol>
                <a:gridCol w="2201152">
                  <a:extLst>
                    <a:ext uri="{9D8B030D-6E8A-4147-A177-3AD203B41FA5}">
                      <a16:colId xmlns:a16="http://schemas.microsoft.com/office/drawing/2014/main" val="3617807790"/>
                    </a:ext>
                  </a:extLst>
                </a:gridCol>
                <a:gridCol w="989195">
                  <a:extLst>
                    <a:ext uri="{9D8B030D-6E8A-4147-A177-3AD203B41FA5}">
                      <a16:colId xmlns:a16="http://schemas.microsoft.com/office/drawing/2014/main" val="1498792934"/>
                    </a:ext>
                  </a:extLst>
                </a:gridCol>
                <a:gridCol w="1129937">
                  <a:extLst>
                    <a:ext uri="{9D8B030D-6E8A-4147-A177-3AD203B41FA5}">
                      <a16:colId xmlns:a16="http://schemas.microsoft.com/office/drawing/2014/main" val="3540416410"/>
                    </a:ext>
                  </a:extLst>
                </a:gridCol>
                <a:gridCol w="1110343">
                  <a:extLst>
                    <a:ext uri="{9D8B030D-6E8A-4147-A177-3AD203B41FA5}">
                      <a16:colId xmlns:a16="http://schemas.microsoft.com/office/drawing/2014/main" val="777583087"/>
                    </a:ext>
                  </a:extLst>
                </a:gridCol>
                <a:gridCol w="1252945">
                  <a:extLst>
                    <a:ext uri="{9D8B030D-6E8A-4147-A177-3AD203B41FA5}">
                      <a16:colId xmlns:a16="http://schemas.microsoft.com/office/drawing/2014/main" val="2939310588"/>
                    </a:ext>
                  </a:extLst>
                </a:gridCol>
              </a:tblGrid>
              <a:tr h="370840">
                <a:tc>
                  <a:txBody>
                    <a:bodyPr/>
                    <a:lstStyle/>
                    <a:p>
                      <a:pPr algn="ctr"/>
                      <a:r>
                        <a:rPr lang="en-US" altLang="zh-CN" dirty="0" smtClean="0"/>
                        <a:t>NN</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Operation</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Single</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baseline="0" dirty="0" smtClean="0"/>
                        <a:t>w/o XFER </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w/ XFER</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Note</a:t>
                      </a:r>
                      <a:endParaRPr lang="zh-CN" altLang="en-US" sz="1800" dirty="0" smtClean="0"/>
                    </a:p>
                  </a:txBody>
                  <a:tcPr anchor="ctr"/>
                </a:tc>
                <a:extLst>
                  <a:ext uri="{0D108BD9-81ED-4DB2-BD59-A6C34878D82A}">
                    <a16:rowId xmlns:a16="http://schemas.microsoft.com/office/drawing/2014/main" val="896455266"/>
                  </a:ext>
                </a:extLst>
              </a:tr>
              <a:tr h="37084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err="1" smtClean="0"/>
                        <a:t>AlexNet</a:t>
                      </a:r>
                      <a:r>
                        <a:rPr lang="en-US" altLang="zh-CN" sz="1800" dirty="0" smtClean="0"/>
                        <a:t> Layer 5</a:t>
                      </a:r>
                      <a:endParaRPr lang="zh-CN" altLang="en-US" sz="1800" dirty="0" smtClean="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Comm_IFM</a:t>
                      </a:r>
                      <a:endParaRPr lang="zh-CN" altLang="en-US" sz="1800" dirty="0" smtClean="0"/>
                    </a:p>
                  </a:txBody>
                  <a:tcPr anchor="ctr"/>
                </a:tc>
                <a:tc>
                  <a:txBody>
                    <a:bodyPr/>
                    <a:lstStyle/>
                    <a:p>
                      <a:pPr algn="ctr"/>
                      <a:r>
                        <a:rPr lang="en-US" altLang="zh-CN" dirty="0" smtClean="0"/>
                        <a:t>2,612</a:t>
                      </a:r>
                      <a:endParaRPr lang="zh-CN" altLang="en-US" dirty="0"/>
                    </a:p>
                  </a:txBody>
                  <a:tcPr anchor="ctr"/>
                </a:tc>
                <a:tc>
                  <a:txBody>
                    <a:bodyPr/>
                    <a:lstStyle/>
                    <a:p>
                      <a:pPr algn="ctr"/>
                      <a:r>
                        <a:rPr lang="en-US" altLang="zh-CN" dirty="0" smtClean="0"/>
                        <a:t>1,412</a:t>
                      </a:r>
                      <a:endParaRPr lang="zh-CN" altLang="en-US" dirty="0"/>
                    </a:p>
                  </a:txBody>
                  <a:tcPr anchor="ctr"/>
                </a:tc>
                <a:tc>
                  <a:txBody>
                    <a:bodyPr/>
                    <a:lstStyle/>
                    <a:p>
                      <a:pPr algn="ctr"/>
                      <a:endParaRPr lang="zh-CN" altLang="en-US" dirty="0"/>
                    </a:p>
                  </a:txBody>
                  <a:tcPr anchor="ctr"/>
                </a:tc>
                <a:tc rowSpan="4">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696210070"/>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Comm_Weights</a:t>
                      </a:r>
                      <a:endParaRPr lang="zh-CN" altLang="en-US" sz="1800" dirty="0" smtClean="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5,658</a:t>
                      </a:r>
                      <a:endParaRPr lang="zh-CN" altLang="en-US" b="1" dirty="0" smtClean="0">
                        <a:solidFill>
                          <a:srgbClr val="C00000"/>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smtClean="0">
                          <a:solidFill>
                            <a:srgbClr val="C00000"/>
                          </a:solidFill>
                        </a:rPr>
                        <a:t>2,953</a:t>
                      </a:r>
                      <a:endParaRPr lang="zh-CN" altLang="en-US" b="1" dirty="0" smtClean="0">
                        <a:solidFill>
                          <a:srgbClr val="C00000"/>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tc>
                <a:extLst>
                  <a:ext uri="{0D108BD9-81ED-4DB2-BD59-A6C34878D82A}">
                    <a16:rowId xmlns:a16="http://schemas.microsoft.com/office/drawing/2014/main" val="102958128"/>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a:t>
                      </a:r>
                      <a:r>
                        <a:rPr lang="en-US" altLang="zh-CN" sz="1800" dirty="0" err="1" smtClean="0"/>
                        <a:t>Comm_OFM</a:t>
                      </a:r>
                      <a:endParaRPr lang="zh-CN" altLang="en-US" sz="1800" dirty="0" smtClean="0"/>
                    </a:p>
                  </a:txBody>
                  <a:tcPr anchor="ctr"/>
                </a:tc>
                <a:tc>
                  <a:txBody>
                    <a:bodyPr/>
                    <a:lstStyle/>
                    <a:p>
                      <a:pPr algn="ctr"/>
                      <a:r>
                        <a:rPr lang="en-US" altLang="zh-CN" dirty="0" smtClean="0"/>
                        <a:t>368</a:t>
                      </a:r>
                      <a:endParaRPr lang="zh-CN" altLang="en-US" dirty="0"/>
                    </a:p>
                  </a:txBody>
                  <a:tcPr anchor="ctr"/>
                </a:tc>
                <a:tc>
                  <a:txBody>
                    <a:bodyPr/>
                    <a:lstStyle/>
                    <a:p>
                      <a:pPr algn="ctr"/>
                      <a:r>
                        <a:rPr lang="en-US" altLang="zh-CN" dirty="0" smtClean="0"/>
                        <a:t>234</a:t>
                      </a:r>
                      <a:endParaRPr lang="zh-CN" altLang="en-US" dirty="0"/>
                    </a:p>
                  </a:txBody>
                  <a:tcPr anchor="ctr"/>
                </a:tc>
                <a:tc>
                  <a:txBody>
                    <a:bodyPr/>
                    <a:lstStyle/>
                    <a:p>
                      <a:pPr algn="ctr"/>
                      <a:endParaRPr lang="zh-CN" altLang="en-US" dirty="0"/>
                    </a:p>
                  </a:txBody>
                  <a:tcPr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smtClean="0"/>
                        <a:t>       Computation</a:t>
                      </a:r>
                      <a:endParaRPr lang="zh-CN" altLang="en-US" sz="1800" dirty="0" smtClean="0"/>
                    </a:p>
                  </a:txBody>
                  <a:tcPr anchor="ctr"/>
                </a:tc>
                <a:tc>
                  <a:txBody>
                    <a:bodyPr/>
                    <a:lstStyle/>
                    <a:p>
                      <a:pPr algn="ctr"/>
                      <a:r>
                        <a:rPr lang="en-US" altLang="zh-CN" b="0" dirty="0" smtClean="0">
                          <a:solidFill>
                            <a:schemeClr val="tx1"/>
                          </a:solidFill>
                        </a:rPr>
                        <a:t>3,326</a:t>
                      </a:r>
                      <a:endParaRPr lang="zh-CN" altLang="en-US" b="0" dirty="0">
                        <a:solidFill>
                          <a:schemeClr val="tx1"/>
                        </a:solidFill>
                      </a:endParaRPr>
                    </a:p>
                  </a:txBody>
                  <a:tcPr anchor="ctr"/>
                </a:tc>
                <a:tc>
                  <a:txBody>
                    <a:bodyPr/>
                    <a:lstStyle/>
                    <a:p>
                      <a:pPr algn="ctr"/>
                      <a:r>
                        <a:rPr lang="en-US" altLang="zh-CN" b="0" dirty="0" smtClean="0">
                          <a:solidFill>
                            <a:schemeClr val="tx1"/>
                          </a:solidFill>
                        </a:rPr>
                        <a:t>1,782</a:t>
                      </a:r>
                      <a:endParaRPr lang="zh-CN" altLang="en-US" b="0" dirty="0">
                        <a:solidFill>
                          <a:schemeClr val="tx1"/>
                        </a:solidFill>
                      </a:endParaRPr>
                    </a:p>
                  </a:txBody>
                  <a:tcPr anchor="ctr"/>
                </a:tc>
                <a:tc>
                  <a:txBody>
                    <a:bodyPr/>
                    <a:lstStyle/>
                    <a:p>
                      <a:pPr algn="ctr"/>
                      <a:endParaRPr lang="zh-CN" altLang="en-US" b="1" dirty="0">
                        <a:solidFill>
                          <a:srgbClr val="C00000"/>
                        </a:solidFill>
                      </a:endParaRPr>
                    </a:p>
                  </a:txBody>
                  <a:tcPr anchor="ctr"/>
                </a:tc>
                <a:tc vMerge="1">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2013078" y="5236737"/>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1" name="矩形 1290"/>
          <p:cNvSpPr/>
          <p:nvPr/>
        </p:nvSpPr>
        <p:spPr>
          <a:xfrm>
            <a:off x="2013078" y="5580016"/>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2" name="矩形 1291"/>
          <p:cNvSpPr/>
          <p:nvPr/>
        </p:nvSpPr>
        <p:spPr>
          <a:xfrm>
            <a:off x="2019761" y="5958707"/>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3" name="矩形 1292"/>
          <p:cNvSpPr/>
          <p:nvPr/>
        </p:nvSpPr>
        <p:spPr>
          <a:xfrm>
            <a:off x="2000678" y="6297498"/>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4" name="文本框 683"/>
          <p:cNvSpPr txBox="1"/>
          <p:nvPr/>
        </p:nvSpPr>
        <p:spPr>
          <a:xfrm>
            <a:off x="5810218" y="3664029"/>
            <a:ext cx="803425" cy="461665"/>
          </a:xfrm>
          <a:prstGeom prst="rect">
            <a:avLst/>
          </a:prstGeom>
          <a:noFill/>
        </p:spPr>
        <p:txBody>
          <a:bodyPr wrap="none" rtlCol="0">
            <a:spAutoFit/>
          </a:bodyPr>
          <a:lstStyle/>
          <a:p>
            <a:pPr algn="ctr"/>
            <a:r>
              <a:rPr lang="en-US" altLang="zh-CN" sz="2400" dirty="0" smtClean="0"/>
              <a:t>XFER</a:t>
            </a:r>
            <a:endParaRPr lang="zh-CN" altLang="en-US" sz="2400" dirty="0"/>
          </a:p>
        </p:txBody>
      </p:sp>
      <p:sp>
        <p:nvSpPr>
          <p:cNvPr id="685" name="矩形 684"/>
          <p:cNvSpPr/>
          <p:nvPr/>
        </p:nvSpPr>
        <p:spPr>
          <a:xfrm>
            <a:off x="10556993" y="3673459"/>
            <a:ext cx="205989" cy="213195"/>
          </a:xfrm>
          <a:prstGeom prst="rect">
            <a:avLst/>
          </a:prstGeom>
          <a:solidFill>
            <a:schemeClr val="accent1">
              <a:lumMod val="40000"/>
              <a:lumOff val="60000"/>
            </a:schemeClr>
          </a:solidFill>
          <a:ln>
            <a:solidFill>
              <a:schemeClr val="accent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6" name="矩形 685"/>
          <p:cNvSpPr/>
          <p:nvPr/>
        </p:nvSpPr>
        <p:spPr>
          <a:xfrm>
            <a:off x="3249681" y="2668451"/>
            <a:ext cx="205989" cy="21319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7" name="矩形 686"/>
          <p:cNvSpPr/>
          <p:nvPr/>
        </p:nvSpPr>
        <p:spPr>
          <a:xfrm>
            <a:off x="8940483" y="2686064"/>
            <a:ext cx="205989" cy="213195"/>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8" name="矩形 687"/>
          <p:cNvSpPr/>
          <p:nvPr/>
        </p:nvSpPr>
        <p:spPr>
          <a:xfrm>
            <a:off x="3249681" y="2951127"/>
            <a:ext cx="205989"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9" name="矩形 688"/>
          <p:cNvSpPr/>
          <p:nvPr/>
        </p:nvSpPr>
        <p:spPr>
          <a:xfrm>
            <a:off x="8918189" y="2972584"/>
            <a:ext cx="205989" cy="213195"/>
          </a:xfrm>
          <a:prstGeom prst="rect">
            <a:avLst/>
          </a:prstGeom>
          <a:solidFill>
            <a:schemeClr val="accent6">
              <a:lumMod val="40000"/>
              <a:lumOff val="6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4"/>
          <a:stretch>
            <a:fillRect/>
          </a:stretch>
        </p:blipFill>
        <p:spPr>
          <a:xfrm>
            <a:off x="8822785" y="4439353"/>
            <a:ext cx="2948379" cy="754195"/>
          </a:xfrm>
          <a:prstGeom prst="rect">
            <a:avLst/>
          </a:prstGeom>
        </p:spPr>
      </p:pic>
      <p:sp>
        <p:nvSpPr>
          <p:cNvPr id="691" name="矩形 690"/>
          <p:cNvSpPr/>
          <p:nvPr/>
        </p:nvSpPr>
        <p:spPr>
          <a:xfrm>
            <a:off x="8712200" y="2693851"/>
            <a:ext cx="110585" cy="213195"/>
          </a:xfrm>
          <a:prstGeom prst="rect">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stretch>
            <a:fillRect/>
          </a:stretch>
        </p:blipFill>
        <p:spPr>
          <a:xfrm>
            <a:off x="8783997" y="5894423"/>
            <a:ext cx="3025954" cy="774039"/>
          </a:xfrm>
          <a:prstGeom prst="rect">
            <a:avLst/>
          </a:prstGeom>
        </p:spPr>
      </p:pic>
      <p:sp>
        <p:nvSpPr>
          <p:cNvPr id="5" name="下箭头 4"/>
          <p:cNvSpPr/>
          <p:nvPr/>
        </p:nvSpPr>
        <p:spPr>
          <a:xfrm>
            <a:off x="9813855" y="5202067"/>
            <a:ext cx="176348" cy="70087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4" name="文本框 33"/>
          <p:cNvSpPr txBox="1"/>
          <p:nvPr/>
        </p:nvSpPr>
        <p:spPr>
          <a:xfrm>
            <a:off x="9977836" y="5230456"/>
            <a:ext cx="1747466" cy="646331"/>
          </a:xfrm>
          <a:prstGeom prst="rect">
            <a:avLst/>
          </a:prstGeom>
          <a:noFill/>
        </p:spPr>
        <p:txBody>
          <a:bodyPr wrap="none" rtlCol="0">
            <a:spAutoFit/>
          </a:bodyPr>
          <a:lstStyle/>
          <a:p>
            <a:pPr algn="ctr"/>
            <a:r>
              <a:rPr lang="en-US" altLang="zh-CN" dirty="0" smtClean="0"/>
              <a:t>Further Partition</a:t>
            </a:r>
          </a:p>
          <a:p>
            <a:pPr algn="ctr"/>
            <a:r>
              <a:rPr lang="en-US" altLang="zh-CN" dirty="0" smtClean="0"/>
              <a:t>Weights</a:t>
            </a:r>
            <a:endParaRPr lang="zh-CN" altLang="en-US" dirty="0"/>
          </a:p>
        </p:txBody>
      </p:sp>
      <p:sp>
        <p:nvSpPr>
          <p:cNvPr id="40" name="矩形 39"/>
          <p:cNvSpPr/>
          <p:nvPr/>
        </p:nvSpPr>
        <p:spPr>
          <a:xfrm>
            <a:off x="8712200" y="2693851"/>
            <a:ext cx="110585" cy="213195"/>
          </a:xfrm>
          <a:prstGeom prst="rect">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矩形 40"/>
          <p:cNvSpPr/>
          <p:nvPr/>
        </p:nvSpPr>
        <p:spPr>
          <a:xfrm>
            <a:off x="2962286" y="2668451"/>
            <a:ext cx="107386"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矩形 41"/>
          <p:cNvSpPr/>
          <p:nvPr/>
        </p:nvSpPr>
        <p:spPr>
          <a:xfrm>
            <a:off x="8600803" y="2698110"/>
            <a:ext cx="221685" cy="213195"/>
          </a:xfrm>
          <a:prstGeom prst="rect">
            <a:avLst/>
          </a:prstGeom>
          <a:noFill/>
          <a:ln w="12700">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8601357" y="2698110"/>
            <a:ext cx="22168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矩形 36"/>
          <p:cNvSpPr/>
          <p:nvPr/>
        </p:nvSpPr>
        <p:spPr>
          <a:xfrm>
            <a:off x="2964874" y="2668451"/>
            <a:ext cx="221685" cy="213195"/>
          </a:xfrm>
          <a:prstGeom prst="rect">
            <a:avLst/>
          </a:prstGeom>
          <a:noFill/>
          <a:ln w="12700">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矩形 35"/>
          <p:cNvSpPr/>
          <p:nvPr/>
        </p:nvSpPr>
        <p:spPr>
          <a:xfrm>
            <a:off x="2962840" y="2670833"/>
            <a:ext cx="22168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flipV="1">
            <a:off x="3070226" y="2899259"/>
            <a:ext cx="6907610" cy="3398239"/>
          </a:xfrm>
          <a:prstGeom prst="straightConnector1">
            <a:avLst/>
          </a:prstGeom>
          <a:ln>
            <a:headEnd type="none" w="lg" len="lg"/>
            <a:tailEnd type="arrow" w="lg" len="lg"/>
          </a:ln>
        </p:spPr>
        <p:style>
          <a:lnRef idx="3">
            <a:schemeClr val="accent2"/>
          </a:lnRef>
          <a:fillRef idx="0">
            <a:schemeClr val="accent2"/>
          </a:fillRef>
          <a:effectRef idx="2">
            <a:schemeClr val="accent2"/>
          </a:effectRef>
          <a:fontRef idx="minor">
            <a:schemeClr val="tx1"/>
          </a:fontRef>
        </p:style>
      </p:cxnSp>
      <p:cxnSp>
        <p:nvCxnSpPr>
          <p:cNvPr id="48" name="直接箭头连接符 47"/>
          <p:cNvCxnSpPr/>
          <p:nvPr/>
        </p:nvCxnSpPr>
        <p:spPr>
          <a:xfrm flipH="1" flipV="1">
            <a:off x="8823042" y="2911305"/>
            <a:ext cx="1425858" cy="3178937"/>
          </a:xfrm>
          <a:prstGeom prst="straightConnector1">
            <a:avLst/>
          </a:prstGeom>
          <a:ln>
            <a:headEnd type="none" w="lg" len="lg"/>
            <a:tailEnd type="arrow" w="lg" len="lg"/>
          </a:ln>
        </p:spPr>
        <p:style>
          <a:lnRef idx="3">
            <a:schemeClr val="accent4"/>
          </a:lnRef>
          <a:fillRef idx="0">
            <a:schemeClr val="accent4"/>
          </a:fillRef>
          <a:effectRef idx="2">
            <a:schemeClr val="accent4"/>
          </a:effectRef>
          <a:fontRef idx="minor">
            <a:schemeClr val="tx1"/>
          </a:fontRef>
        </p:style>
      </p:cxnSp>
      <p:graphicFrame>
        <p:nvGraphicFramePr>
          <p:cNvPr id="10" name="表格 9"/>
          <p:cNvGraphicFramePr>
            <a:graphicFrameLocks noGrp="1"/>
          </p:cNvGraphicFramePr>
          <p:nvPr>
            <p:extLst/>
          </p:nvPr>
        </p:nvGraphicFramePr>
        <p:xfrm>
          <a:off x="7348412" y="4768251"/>
          <a:ext cx="1252945" cy="1854200"/>
        </p:xfrm>
        <a:graphic>
          <a:graphicData uri="http://schemas.openxmlformats.org/drawingml/2006/table">
            <a:tbl>
              <a:tblPr firstRow="1" bandRow="1">
                <a:tableStyleId>{5C22544A-7EE6-4342-B048-85BDC9FD1C3A}</a:tableStyleId>
              </a:tblPr>
              <a:tblGrid>
                <a:gridCol w="1252945">
                  <a:extLst>
                    <a:ext uri="{9D8B030D-6E8A-4147-A177-3AD203B41FA5}">
                      <a16:colId xmlns:a16="http://schemas.microsoft.com/office/drawing/2014/main" val="1111332607"/>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Note</a:t>
                      </a:r>
                      <a:endParaRPr lang="zh-CN" altLang="en-US" sz="1800" dirty="0" smtClean="0"/>
                    </a:p>
                  </a:txBody>
                  <a:tcPr anchor="ctr"/>
                </a:tc>
                <a:extLst>
                  <a:ext uri="{0D108BD9-81ED-4DB2-BD59-A6C34878D82A}">
                    <a16:rowId xmlns:a16="http://schemas.microsoft.com/office/drawing/2014/main" val="1705405196"/>
                  </a:ext>
                </a:extLst>
              </a:tr>
              <a:tr h="1483360">
                <a:tc>
                  <a:txBody>
                    <a:bodyPr/>
                    <a:lstStyle/>
                    <a:p>
                      <a:pPr algn="ctr"/>
                      <a:r>
                        <a:rPr lang="en-US" altLang="zh-CN" dirty="0" smtClean="0"/>
                        <a:t>Bottleneck</a:t>
                      </a:r>
                    </a:p>
                    <a:p>
                      <a:pPr algn="ctr"/>
                      <a:r>
                        <a:rPr lang="en-US" altLang="zh-CN" dirty="0" smtClean="0"/>
                        <a:t>Moves to </a:t>
                      </a:r>
                      <a:r>
                        <a:rPr lang="en-US" altLang="zh-CN" b="1" dirty="0" smtClean="0">
                          <a:solidFill>
                            <a:schemeClr val="accent1"/>
                          </a:solidFill>
                        </a:rPr>
                        <a:t>Comp.</a:t>
                      </a:r>
                    </a:p>
                    <a:p>
                      <a:pPr algn="ctr"/>
                      <a:r>
                        <a:rPr lang="en-US" altLang="zh-CN" b="1" dirty="0" smtClean="0">
                          <a:solidFill>
                            <a:srgbClr val="C00000"/>
                          </a:solidFill>
                        </a:rPr>
                        <a:t>3.18X</a:t>
                      </a:r>
                    </a:p>
                    <a:p>
                      <a:pPr algn="ctr"/>
                      <a:r>
                        <a:rPr lang="en-US" altLang="zh-CN" b="1" dirty="0" smtClean="0">
                          <a:solidFill>
                            <a:srgbClr val="C00000"/>
                          </a:solidFill>
                        </a:rPr>
                        <a:t>Speedup</a:t>
                      </a:r>
                      <a:endParaRPr lang="zh-CN" altLang="en-US" b="1" dirty="0">
                        <a:solidFill>
                          <a:srgbClr val="C00000"/>
                        </a:solidFill>
                      </a:endParaRPr>
                    </a:p>
                  </a:txBody>
                  <a:tcPr anchor="ctr"/>
                </a:tc>
                <a:extLst>
                  <a:ext uri="{0D108BD9-81ED-4DB2-BD59-A6C34878D82A}">
                    <a16:rowId xmlns:a16="http://schemas.microsoft.com/office/drawing/2014/main" val="664072936"/>
                  </a:ext>
                </a:extLst>
              </a:tr>
            </a:tbl>
          </a:graphicData>
        </a:graphic>
      </p:graphicFrame>
      <p:graphicFrame>
        <p:nvGraphicFramePr>
          <p:cNvPr id="6" name="表格 5"/>
          <p:cNvGraphicFramePr>
            <a:graphicFrameLocks noGrp="1"/>
          </p:cNvGraphicFramePr>
          <p:nvPr>
            <p:extLst/>
          </p:nvPr>
        </p:nvGraphicFramePr>
        <p:xfrm>
          <a:off x="6239946" y="4757501"/>
          <a:ext cx="1099143" cy="1854200"/>
        </p:xfrm>
        <a:graphic>
          <a:graphicData uri="http://schemas.openxmlformats.org/drawingml/2006/table">
            <a:tbl>
              <a:tblPr firstRow="1" bandRow="1">
                <a:tableStyleId>{5C22544A-7EE6-4342-B048-85BDC9FD1C3A}</a:tableStyleId>
              </a:tblPr>
              <a:tblGrid>
                <a:gridCol w="1099143">
                  <a:extLst>
                    <a:ext uri="{9D8B030D-6E8A-4147-A177-3AD203B41FA5}">
                      <a16:colId xmlns:a16="http://schemas.microsoft.com/office/drawing/2014/main" val="1808696203"/>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t>w/ XFER</a:t>
                      </a:r>
                      <a:endParaRPr lang="zh-CN" altLang="en-US" sz="1800" dirty="0" smtClean="0"/>
                    </a:p>
                  </a:txBody>
                  <a:tcPr anchor="ctr"/>
                </a:tc>
                <a:extLst>
                  <a:ext uri="{0D108BD9-81ED-4DB2-BD59-A6C34878D82A}">
                    <a16:rowId xmlns:a16="http://schemas.microsoft.com/office/drawing/2014/main" val="867939718"/>
                  </a:ext>
                </a:extLst>
              </a:tr>
              <a:tr h="370840">
                <a:tc>
                  <a:txBody>
                    <a:bodyPr/>
                    <a:lstStyle/>
                    <a:p>
                      <a:pPr algn="ctr"/>
                      <a:r>
                        <a:rPr lang="en-US" altLang="zh-CN" dirty="0" smtClean="0"/>
                        <a:t>1,412</a:t>
                      </a:r>
                      <a:endParaRPr lang="zh-CN" altLang="en-US" dirty="0"/>
                    </a:p>
                  </a:txBody>
                  <a:tcPr anchor="ctr"/>
                </a:tc>
                <a:extLst>
                  <a:ext uri="{0D108BD9-81ED-4DB2-BD59-A6C34878D82A}">
                    <a16:rowId xmlns:a16="http://schemas.microsoft.com/office/drawing/2014/main" val="89902928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dirty="0" smtClean="0"/>
                        <a:t>1,695</a:t>
                      </a:r>
                      <a:endParaRPr lang="zh-CN" altLang="en-US" dirty="0" smtClean="0"/>
                    </a:p>
                  </a:txBody>
                  <a:tcPr anchor="ctr"/>
                </a:tc>
                <a:extLst>
                  <a:ext uri="{0D108BD9-81ED-4DB2-BD59-A6C34878D82A}">
                    <a16:rowId xmlns:a16="http://schemas.microsoft.com/office/drawing/2014/main" val="1650557592"/>
                  </a:ext>
                </a:extLst>
              </a:tr>
              <a:tr h="370840">
                <a:tc>
                  <a:txBody>
                    <a:bodyPr/>
                    <a:lstStyle/>
                    <a:p>
                      <a:pPr algn="ctr"/>
                      <a:r>
                        <a:rPr lang="en-US" altLang="zh-CN" dirty="0" smtClean="0"/>
                        <a:t>234</a:t>
                      </a:r>
                      <a:endParaRPr lang="zh-CN" altLang="en-US" dirty="0"/>
                    </a:p>
                  </a:txBody>
                  <a:tcPr anchor="ctr"/>
                </a:tc>
                <a:extLst>
                  <a:ext uri="{0D108BD9-81ED-4DB2-BD59-A6C34878D82A}">
                    <a16:rowId xmlns:a16="http://schemas.microsoft.com/office/drawing/2014/main" val="3513771713"/>
                  </a:ext>
                </a:extLst>
              </a:tr>
              <a:tr h="370840">
                <a:tc>
                  <a:txBody>
                    <a:bodyPr/>
                    <a:lstStyle/>
                    <a:p>
                      <a:pPr algn="ctr"/>
                      <a:r>
                        <a:rPr lang="en-US" altLang="zh-CN" b="1" dirty="0" smtClean="0">
                          <a:solidFill>
                            <a:srgbClr val="C00000"/>
                          </a:solidFill>
                        </a:rPr>
                        <a:t>1,782</a:t>
                      </a:r>
                      <a:endParaRPr lang="zh-CN" altLang="en-US" b="1" dirty="0">
                        <a:solidFill>
                          <a:srgbClr val="C00000"/>
                        </a:solidFill>
                      </a:endParaRPr>
                    </a:p>
                  </a:txBody>
                  <a:tcPr anchor="ctr"/>
                </a:tc>
                <a:extLst>
                  <a:ext uri="{0D108BD9-81ED-4DB2-BD59-A6C34878D82A}">
                    <a16:rowId xmlns:a16="http://schemas.microsoft.com/office/drawing/2014/main" val="1881543088"/>
                  </a:ext>
                </a:extLst>
              </a:tr>
            </a:tbl>
          </a:graphicData>
        </a:graphic>
      </p:graphicFrame>
    </p:spTree>
    <p:extLst>
      <p:ext uri="{BB962C8B-B14F-4D97-AF65-F5344CB8AC3E}">
        <p14:creationId xmlns:p14="http://schemas.microsoft.com/office/powerpoint/2010/main" val="86487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0" nodeType="clickEffect">
                                  <p:stCondLst>
                                    <p:cond delay="0"/>
                                  </p:stCondLst>
                                  <p:childTnLst>
                                    <p:animMotion origin="layout" path="M -6.25E-7 1.85185E-6 L -0.46211 -0.00371 " pathEditMode="relative" rAng="0" ptsTypes="AA">
                                      <p:cBhvr>
                                        <p:cTn id="23" dur="2000" fill="hold"/>
                                        <p:tgtEl>
                                          <p:spTgt spid="40"/>
                                        </p:tgtEl>
                                        <p:attrNameLst>
                                          <p:attrName>ppt_x</p:attrName>
                                          <p:attrName>ppt_y</p:attrName>
                                        </p:attrNameLst>
                                      </p:cBhvr>
                                      <p:rCtr x="-23112" y="-185"/>
                                    </p:animMotion>
                                  </p:childTnLst>
                                </p:cTn>
                              </p:par>
                              <p:par>
                                <p:cTn id="24" presetID="42" presetClass="path" presetSubtype="0" accel="50000" decel="50000" fill="hold" grpId="0" nodeType="withEffect">
                                  <p:stCondLst>
                                    <p:cond delay="0"/>
                                  </p:stCondLst>
                                  <p:childTnLst>
                                    <p:animMotion origin="layout" path="M 4.16667E-6 -4.44444E-6 L 0.46224 0.0044 " pathEditMode="relative" rAng="0" ptsTypes="AA">
                                      <p:cBhvr>
                                        <p:cTn id="25" dur="2000" fill="hold"/>
                                        <p:tgtEl>
                                          <p:spTgt spid="41"/>
                                        </p:tgtEl>
                                        <p:attrNameLst>
                                          <p:attrName>ppt_x</p:attrName>
                                          <p:attrName>ppt_y</p:attrName>
                                        </p:attrNameLst>
                                      </p:cBhvr>
                                      <p:rCtr x="23112" y="208"/>
                                    </p:animMotion>
                                  </p:childTnLst>
                                </p:cTn>
                              </p:par>
                              <p:par>
                                <p:cTn id="26" presetID="45" presetClass="entr" presetSubtype="0" fill="hold" grpId="0" nodeType="withEffect">
                                  <p:stCondLst>
                                    <p:cond delay="0"/>
                                  </p:stCondLst>
                                  <p:childTnLst>
                                    <p:set>
                                      <p:cBhvr>
                                        <p:cTn id="27" dur="1" fill="hold">
                                          <p:stCondLst>
                                            <p:cond delay="0"/>
                                          </p:stCondLst>
                                        </p:cTn>
                                        <p:tgtEl>
                                          <p:spTgt spid="684"/>
                                        </p:tgtEl>
                                        <p:attrNameLst>
                                          <p:attrName>style.visibility</p:attrName>
                                        </p:attrNameLst>
                                      </p:cBhvr>
                                      <p:to>
                                        <p:strVal val="visible"/>
                                      </p:to>
                                    </p:set>
                                    <p:animEffect transition="in" filter="fade">
                                      <p:cBhvr>
                                        <p:cTn id="28" dur="2000"/>
                                        <p:tgtEl>
                                          <p:spTgt spid="684"/>
                                        </p:tgtEl>
                                      </p:cBhvr>
                                    </p:animEffect>
                                    <p:anim calcmode="lin" valueType="num">
                                      <p:cBhvr>
                                        <p:cTn id="29" dur="2000" fill="hold"/>
                                        <p:tgtEl>
                                          <p:spTgt spid="684"/>
                                        </p:tgtEl>
                                        <p:attrNameLst>
                                          <p:attrName>ppt_w</p:attrName>
                                        </p:attrNameLst>
                                      </p:cBhvr>
                                      <p:tavLst>
                                        <p:tav tm="0" fmla="#ppt_w*sin(2.5*pi*$)">
                                          <p:val>
                                            <p:fltVal val="0"/>
                                          </p:val>
                                        </p:tav>
                                        <p:tav tm="100000">
                                          <p:val>
                                            <p:fltVal val="1"/>
                                          </p:val>
                                        </p:tav>
                                      </p:tavLst>
                                    </p:anim>
                                    <p:anim calcmode="lin" valueType="num">
                                      <p:cBhvr>
                                        <p:cTn id="30" dur="2000" fill="hold"/>
                                        <p:tgtEl>
                                          <p:spTgt spid="684"/>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p:bldP spid="34" grpId="0"/>
      <p:bldP spid="40" grpId="0" animBg="1"/>
      <p:bldP spid="41" grpId="0" animBg="1"/>
      <p:bldP spid="43" grpId="0" animBg="1"/>
      <p:bldP spid="3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
          <p:cNvSpPr txBox="1">
            <a:spLocks/>
          </p:cNvSpPr>
          <p:nvPr/>
        </p:nvSpPr>
        <p:spPr>
          <a:xfrm>
            <a:off x="419099" y="207129"/>
            <a:ext cx="6842209"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Experimental Results</a:t>
            </a:r>
            <a:endParaRPr lang="en-US" altLang="zh-CN" sz="3200"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217" y="0"/>
            <a:ext cx="4035549" cy="2293616"/>
          </a:xfrm>
          <a:prstGeom prst="rect">
            <a:avLst/>
          </a:prstGeom>
        </p:spPr>
      </p:pic>
      <p:sp>
        <p:nvSpPr>
          <p:cNvPr id="16" name="文本框 15"/>
          <p:cNvSpPr txBox="1"/>
          <p:nvPr/>
        </p:nvSpPr>
        <p:spPr>
          <a:xfrm>
            <a:off x="8613852" y="619109"/>
            <a:ext cx="3216906" cy="1200329"/>
          </a:xfrm>
          <a:prstGeom prst="rect">
            <a:avLst/>
          </a:prstGeom>
          <a:noFill/>
        </p:spPr>
        <p:txBody>
          <a:bodyPr wrap="none" rtlCol="0">
            <a:spAutoFit/>
          </a:bodyPr>
          <a:lstStyle/>
          <a:p>
            <a:r>
              <a:rPr lang="en-US" altLang="zh-CN" sz="2400" b="1" dirty="0" smtClean="0"/>
              <a:t>Testbed:</a:t>
            </a:r>
          </a:p>
          <a:p>
            <a:r>
              <a:rPr lang="en-US" altLang="zh-CN" sz="2400" dirty="0" smtClean="0"/>
              <a:t>Xilinx ZUC102 FPGAs</a:t>
            </a:r>
            <a:br>
              <a:rPr lang="en-US" altLang="zh-CN" sz="2400" dirty="0" smtClean="0"/>
            </a:br>
            <a:r>
              <a:rPr lang="en-US" altLang="zh-CN" sz="2400" dirty="0" smtClean="0"/>
              <a:t>connected by SFP+ Links</a:t>
            </a:r>
            <a:endParaRPr lang="zh-CN" altLang="en-US" sz="2400" dirty="0"/>
          </a:p>
        </p:txBody>
      </p:sp>
      <p:grpSp>
        <p:nvGrpSpPr>
          <p:cNvPr id="6" name="组合 5"/>
          <p:cNvGrpSpPr/>
          <p:nvPr/>
        </p:nvGrpSpPr>
        <p:grpSpPr>
          <a:xfrm>
            <a:off x="264349" y="2911823"/>
            <a:ext cx="9812483" cy="3697365"/>
            <a:chOff x="488372" y="3001878"/>
            <a:chExt cx="9812483" cy="3697365"/>
          </a:xfrm>
        </p:grpSpPr>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72" y="3001878"/>
              <a:ext cx="9812483" cy="3697365"/>
            </a:xfrm>
            <a:prstGeom prst="rect">
              <a:avLst/>
            </a:prstGeom>
          </p:spPr>
        </p:pic>
        <p:sp>
          <p:nvSpPr>
            <p:cNvPr id="5" name="矩形 4"/>
            <p:cNvSpPr/>
            <p:nvPr/>
          </p:nvSpPr>
          <p:spPr>
            <a:xfrm>
              <a:off x="8347364" y="3103418"/>
              <a:ext cx="1392382"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smtClean="0">
                  <a:solidFill>
                    <a:schemeClr val="tx1"/>
                  </a:solidFill>
                </a:rPr>
                <a:t>XFER</a:t>
              </a:r>
              <a:endParaRPr lang="zh-CN" altLang="en-US" b="1" dirty="0">
                <a:solidFill>
                  <a:schemeClr val="tx1"/>
                </a:solidFill>
              </a:endParaRPr>
            </a:p>
          </p:txBody>
        </p:sp>
      </p:grpSp>
      <p:sp>
        <p:nvSpPr>
          <p:cNvPr id="7" name="椭圆 6"/>
          <p:cNvSpPr/>
          <p:nvPr/>
        </p:nvSpPr>
        <p:spPr>
          <a:xfrm>
            <a:off x="8887691" y="5895109"/>
            <a:ext cx="471054" cy="29094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1" name="文本框 20"/>
          <p:cNvSpPr txBox="1"/>
          <p:nvPr/>
        </p:nvSpPr>
        <p:spPr>
          <a:xfrm>
            <a:off x="10321680" y="4914837"/>
            <a:ext cx="1690206" cy="156966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sz="2400" b="1" dirty="0" smtClean="0">
                <a:solidFill>
                  <a:srgbClr val="C00000"/>
                </a:solidFill>
              </a:rPr>
              <a:t>Lowest</a:t>
            </a:r>
          </a:p>
          <a:p>
            <a:pPr algn="ctr"/>
            <a:r>
              <a:rPr lang="en-US" altLang="zh-CN" sz="2400" b="1" dirty="0" smtClean="0">
                <a:solidFill>
                  <a:srgbClr val="C00000"/>
                </a:solidFill>
              </a:rPr>
              <a:t>Latency</a:t>
            </a:r>
          </a:p>
          <a:p>
            <a:pPr algn="ctr"/>
            <a:r>
              <a:rPr lang="en-US" altLang="zh-CN" sz="2400" dirty="0" smtClean="0"/>
              <a:t>among all </a:t>
            </a:r>
          </a:p>
          <a:p>
            <a:pPr algn="ctr"/>
            <a:r>
              <a:rPr lang="en-US" altLang="zh-CN" sz="2400" dirty="0" smtClean="0"/>
              <a:t>competitors</a:t>
            </a:r>
            <a:endParaRPr lang="zh-CN" altLang="en-US" sz="2400" dirty="0"/>
          </a:p>
        </p:txBody>
      </p:sp>
      <p:sp>
        <p:nvSpPr>
          <p:cNvPr id="22" name="文本框 21"/>
          <p:cNvSpPr txBox="1"/>
          <p:nvPr/>
        </p:nvSpPr>
        <p:spPr>
          <a:xfrm>
            <a:off x="1111818" y="2500745"/>
            <a:ext cx="8117543" cy="369332"/>
          </a:xfrm>
          <a:prstGeom prst="rect">
            <a:avLst/>
          </a:prstGeom>
          <a:noFill/>
        </p:spPr>
        <p:txBody>
          <a:bodyPr wrap="none" rtlCol="0">
            <a:spAutoFit/>
          </a:bodyPr>
          <a:lstStyle/>
          <a:p>
            <a:r>
              <a:rPr lang="en-US" altLang="zh-CN" dirty="0" smtClean="0"/>
              <a:t>Comparison results </a:t>
            </a:r>
            <a:r>
              <a:rPr lang="en-US" altLang="zh-CN" dirty="0"/>
              <a:t>of </a:t>
            </a:r>
            <a:r>
              <a:rPr lang="en-US" altLang="zh-CN" b="1" dirty="0" smtClean="0"/>
              <a:t>XFER</a:t>
            </a:r>
            <a:r>
              <a:rPr lang="en-US" altLang="zh-CN" dirty="0" smtClean="0"/>
              <a:t> </a:t>
            </a:r>
            <a:r>
              <a:rPr lang="en-US" altLang="zh-CN" dirty="0"/>
              <a:t>with comparisons to </a:t>
            </a:r>
            <a:r>
              <a:rPr lang="en-US" altLang="zh-CN" b="1" dirty="0"/>
              <a:t>GPUs</a:t>
            </a:r>
            <a:r>
              <a:rPr lang="en-US" altLang="zh-CN" dirty="0"/>
              <a:t> and the </a:t>
            </a:r>
            <a:r>
              <a:rPr lang="en-US" altLang="zh-CN" b="1" dirty="0"/>
              <a:t>existing FPGA designs</a:t>
            </a:r>
            <a:endParaRPr lang="zh-CN" altLang="en-US" sz="2400" b="1" dirty="0"/>
          </a:p>
        </p:txBody>
      </p:sp>
    </p:spTree>
    <p:extLst>
      <p:ext uri="{BB962C8B-B14F-4D97-AF65-F5344CB8AC3E}">
        <p14:creationId xmlns:p14="http://schemas.microsoft.com/office/powerpoint/2010/main" val="31358724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
          <p:cNvSpPr txBox="1">
            <a:spLocks/>
          </p:cNvSpPr>
          <p:nvPr/>
        </p:nvSpPr>
        <p:spPr>
          <a:xfrm>
            <a:off x="419099" y="207129"/>
            <a:ext cx="6842209"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Experimental Results</a:t>
            </a: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081" y="1507375"/>
            <a:ext cx="5479025" cy="5038898"/>
          </a:xfrm>
          <a:prstGeom prst="rect">
            <a:avLst/>
          </a:prstGeom>
        </p:spPr>
      </p:pic>
      <p:sp>
        <p:nvSpPr>
          <p:cNvPr id="11" name="文本框 10"/>
          <p:cNvSpPr txBox="1"/>
          <p:nvPr/>
        </p:nvSpPr>
        <p:spPr>
          <a:xfrm>
            <a:off x="1420207" y="1138043"/>
            <a:ext cx="5578771" cy="369332"/>
          </a:xfrm>
          <a:prstGeom prst="rect">
            <a:avLst/>
          </a:prstGeom>
          <a:noFill/>
        </p:spPr>
        <p:txBody>
          <a:bodyPr wrap="none" rtlCol="0">
            <a:spAutoFit/>
          </a:bodyPr>
          <a:lstStyle/>
          <a:p>
            <a:r>
              <a:rPr lang="en-US" altLang="zh-CN" dirty="0" smtClean="0"/>
              <a:t>Comparison results </a:t>
            </a:r>
            <a:r>
              <a:rPr lang="en-US" altLang="zh-CN" dirty="0"/>
              <a:t>of </a:t>
            </a:r>
            <a:r>
              <a:rPr lang="en-US" altLang="zh-CN" b="1" dirty="0" smtClean="0"/>
              <a:t>XFER</a:t>
            </a:r>
            <a:r>
              <a:rPr lang="en-US" altLang="zh-CN" dirty="0" smtClean="0"/>
              <a:t> </a:t>
            </a:r>
            <a:r>
              <a:rPr lang="en-US" altLang="zh-CN" dirty="0"/>
              <a:t>with </a:t>
            </a:r>
            <a:r>
              <a:rPr lang="en-US" altLang="zh-CN" dirty="0" smtClean="0"/>
              <a:t>SOTA single FPGA design</a:t>
            </a:r>
            <a:endParaRPr lang="zh-CN" altLang="en-US" sz="2400" b="1" dirty="0"/>
          </a:p>
        </p:txBody>
      </p:sp>
      <p:sp>
        <p:nvSpPr>
          <p:cNvPr id="12" name="椭圆 11"/>
          <p:cNvSpPr/>
          <p:nvPr/>
        </p:nvSpPr>
        <p:spPr>
          <a:xfrm>
            <a:off x="3840203" y="5306291"/>
            <a:ext cx="652422" cy="29094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椭圆 13"/>
          <p:cNvSpPr/>
          <p:nvPr/>
        </p:nvSpPr>
        <p:spPr>
          <a:xfrm>
            <a:off x="6037303" y="5313218"/>
            <a:ext cx="652422" cy="29094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文本框 14"/>
          <p:cNvSpPr txBox="1"/>
          <p:nvPr/>
        </p:nvSpPr>
        <p:spPr>
          <a:xfrm>
            <a:off x="8054730" y="2501837"/>
            <a:ext cx="3445120" cy="22510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en-US" altLang="zh-CN" sz="2400" b="1" dirty="0" smtClean="0">
                <a:solidFill>
                  <a:srgbClr val="C00000"/>
                </a:solidFill>
              </a:rPr>
              <a:t>Achieve Super-Linear Speedup</a:t>
            </a:r>
            <a:br>
              <a:rPr lang="en-US" altLang="zh-CN" sz="2400" b="1" dirty="0" smtClean="0">
                <a:solidFill>
                  <a:srgbClr val="C00000"/>
                </a:solidFill>
              </a:rPr>
            </a:br>
            <a:r>
              <a:rPr lang="en-US" altLang="zh-CN" sz="2400" dirty="0" smtClean="0">
                <a:solidFill>
                  <a:schemeClr val="tx1"/>
                </a:solidFill>
              </a:rPr>
              <a:t>for both 32-bits and 16-bits implementations</a:t>
            </a:r>
            <a:endParaRPr lang="zh-CN" altLang="en-US" sz="2400" dirty="0">
              <a:solidFill>
                <a:schemeClr val="tx1"/>
              </a:solidFill>
            </a:endParaRPr>
          </a:p>
        </p:txBody>
      </p:sp>
    </p:spTree>
    <p:extLst>
      <p:ext uri="{BB962C8B-B14F-4D97-AF65-F5344CB8AC3E}">
        <p14:creationId xmlns:p14="http://schemas.microsoft.com/office/powerpoint/2010/main" val="38637329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77</a:t>
            </a:fld>
            <a:endParaRPr lang="en-US"/>
          </a:p>
        </p:txBody>
      </p:sp>
      <p:sp>
        <p:nvSpPr>
          <p:cNvPr id="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Real-Time Requirement</a:t>
            </a:r>
            <a:endParaRPr lang="zh-CN" altLang="en-US" sz="3200" dirty="0"/>
          </a:p>
        </p:txBody>
      </p:sp>
      <p:sp>
        <p:nvSpPr>
          <p:cNvPr id="10" name="Rectangle 7">
            <a:extLst>
              <a:ext uri="{FF2B5EF4-FFF2-40B4-BE49-F238E27FC236}">
                <a16:creationId xmlns:a16="http://schemas.microsoft.com/office/drawing/2014/main" id="{0ECE8F40-99F5-4EAA-8F85-E6CF30260522}"/>
              </a:ext>
            </a:extLst>
          </p:cNvPr>
          <p:cNvSpPr>
            <a:spLocks noChangeArrowheads="1"/>
          </p:cNvSpPr>
          <p:nvPr/>
        </p:nvSpPr>
        <p:spPr bwMode="auto">
          <a:xfrm>
            <a:off x="49155" y="5179851"/>
            <a:ext cx="76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000" b="0" dirty="0">
                <a:solidFill>
                  <a:schemeClr val="tx1"/>
                </a:solidFill>
              </a:rPr>
              <a:t>[ref.1] Google’s </a:t>
            </a:r>
            <a:r>
              <a:rPr lang="en-US" altLang="en-US" sz="1000" b="0" dirty="0" err="1">
                <a:solidFill>
                  <a:schemeClr val="tx1"/>
                </a:solidFill>
              </a:rPr>
              <a:t>Waymo</a:t>
            </a:r>
            <a:endParaRPr lang="en-US" altLang="en-US" sz="1000" b="0" dirty="0">
              <a:solidFill>
                <a:schemeClr val="tx1"/>
              </a:solidFill>
            </a:endParaRPr>
          </a:p>
          <a:p>
            <a:pPr>
              <a:spcBef>
                <a:spcPct val="0"/>
              </a:spcBef>
              <a:buFontTx/>
              <a:buNone/>
            </a:pPr>
            <a:r>
              <a:rPr lang="en-US" altLang="en-US" sz="1000" b="0" dirty="0" smtClean="0">
                <a:solidFill>
                  <a:schemeClr val="tx1"/>
                </a:solidFill>
              </a:rPr>
              <a:t>[</a:t>
            </a:r>
            <a:r>
              <a:rPr lang="en-US" altLang="en-US" sz="1000" b="0" dirty="0">
                <a:solidFill>
                  <a:schemeClr val="tx1"/>
                </a:solidFill>
              </a:rPr>
              <a:t>ref.2] da Vinci Surgical Robot at St. Francis Health Center - Robotic Gizmos</a:t>
            </a:r>
            <a:endParaRPr lang="en-US" altLang="ja-JP" sz="1000" b="0" dirty="0">
              <a:solidFill>
                <a:schemeClr val="tx1"/>
              </a:solidFill>
            </a:endParaRPr>
          </a:p>
        </p:txBody>
      </p:sp>
      <p:grpSp>
        <p:nvGrpSpPr>
          <p:cNvPr id="23" name="组合 22"/>
          <p:cNvGrpSpPr/>
          <p:nvPr/>
        </p:nvGrpSpPr>
        <p:grpSpPr>
          <a:xfrm>
            <a:off x="4743369" y="1567040"/>
            <a:ext cx="3012050" cy="2546005"/>
            <a:chOff x="4743369" y="1567040"/>
            <a:chExt cx="3012050" cy="2546005"/>
          </a:xfrm>
        </p:grpSpPr>
        <p:sp>
          <p:nvSpPr>
            <p:cNvPr id="7" name="Rectangle 23">
              <a:extLst>
                <a:ext uri="{FF2B5EF4-FFF2-40B4-BE49-F238E27FC236}">
                  <a16:creationId xmlns:a16="http://schemas.microsoft.com/office/drawing/2014/main" id="{D4829449-4738-4D40-B2F5-8143D95F965A}"/>
                </a:ext>
              </a:extLst>
            </p:cNvPr>
            <p:cNvSpPr>
              <a:spLocks noChangeArrowheads="1"/>
            </p:cNvSpPr>
            <p:nvPr/>
          </p:nvSpPr>
          <p:spPr bwMode="auto">
            <a:xfrm>
              <a:off x="4743369" y="3774491"/>
              <a:ext cx="3012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smtClean="0">
                  <a:solidFill>
                    <a:schemeClr val="tx1"/>
                  </a:solidFill>
                  <a:cs typeface="Calibri" panose="020F0502020204030204" pitchFamily="34" charset="0"/>
                </a:rPr>
                <a:t>Self-Driving Vehicle</a:t>
              </a:r>
              <a:endParaRPr lang="en-US" altLang="en-US" sz="1600" b="0" dirty="0">
                <a:solidFill>
                  <a:schemeClr val="tx1"/>
                </a:solidFill>
                <a:cs typeface="Calibri" panose="020F0502020204030204" pitchFamily="34" charset="0"/>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369" y="1567040"/>
              <a:ext cx="3012050" cy="2146086"/>
            </a:xfrm>
            <a:prstGeom prst="rect">
              <a:avLst/>
            </a:prstGeom>
          </p:spPr>
        </p:pic>
      </p:grpSp>
      <p:grpSp>
        <p:nvGrpSpPr>
          <p:cNvPr id="22" name="组合 21"/>
          <p:cNvGrpSpPr/>
          <p:nvPr/>
        </p:nvGrpSpPr>
        <p:grpSpPr>
          <a:xfrm>
            <a:off x="742670" y="2386693"/>
            <a:ext cx="3012050" cy="2494348"/>
            <a:chOff x="742670" y="2386693"/>
            <a:chExt cx="3012050" cy="2494348"/>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70" y="2386693"/>
              <a:ext cx="3012050" cy="2131781"/>
            </a:xfrm>
            <a:prstGeom prst="rect">
              <a:avLst/>
            </a:prstGeom>
          </p:spPr>
        </p:pic>
        <p:sp>
          <p:nvSpPr>
            <p:cNvPr id="13" name="矩形 12"/>
            <p:cNvSpPr/>
            <p:nvPr/>
          </p:nvSpPr>
          <p:spPr>
            <a:xfrm>
              <a:off x="742670" y="4542487"/>
              <a:ext cx="3012049" cy="338554"/>
            </a:xfrm>
            <a:prstGeom prst="rect">
              <a:avLst/>
            </a:prstGeom>
          </p:spPr>
          <p:txBody>
            <a:bodyPr wrap="square">
              <a:spAutoFit/>
            </a:bodyPr>
            <a:lstStyle/>
            <a:p>
              <a:pPr algn="ctr"/>
              <a:r>
                <a:rPr lang="en-US" altLang="zh-CN" sz="1600" dirty="0"/>
                <a:t>Traffic Surveillance</a:t>
              </a:r>
            </a:p>
          </p:txBody>
        </p:sp>
      </p:grpSp>
      <p:grpSp>
        <p:nvGrpSpPr>
          <p:cNvPr id="21" name="组合 20"/>
          <p:cNvGrpSpPr/>
          <p:nvPr/>
        </p:nvGrpSpPr>
        <p:grpSpPr>
          <a:xfrm rot="20021648">
            <a:off x="4762922" y="4038143"/>
            <a:ext cx="6074925" cy="640531"/>
            <a:chOff x="3478026" y="4826062"/>
            <a:chExt cx="6074925" cy="640531"/>
          </a:xfrm>
        </p:grpSpPr>
        <p:sp>
          <p:nvSpPr>
            <p:cNvPr id="19" name="虚尾箭头 18"/>
            <p:cNvSpPr/>
            <p:nvPr/>
          </p:nvSpPr>
          <p:spPr>
            <a:xfrm rot="612268">
              <a:off x="3478026" y="4826062"/>
              <a:ext cx="6074925" cy="515890"/>
            </a:xfrm>
            <a:prstGeom prst="stripedRightArrow">
              <a:avLst>
                <a:gd name="adj1" fmla="val 26962"/>
                <a:gd name="adj2" fmla="val 54119"/>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Rectangle 23">
              <a:extLst>
                <a:ext uri="{FF2B5EF4-FFF2-40B4-BE49-F238E27FC236}">
                  <a16:creationId xmlns:a16="http://schemas.microsoft.com/office/drawing/2014/main" id="{D4829449-4738-4D40-B2F5-8143D95F965A}"/>
                </a:ext>
              </a:extLst>
            </p:cNvPr>
            <p:cNvSpPr>
              <a:spLocks noChangeArrowheads="1"/>
            </p:cNvSpPr>
            <p:nvPr/>
          </p:nvSpPr>
          <p:spPr bwMode="auto">
            <a:xfrm rot="612561">
              <a:off x="3502585" y="5128039"/>
              <a:ext cx="58463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dirty="0" smtClean="0">
                  <a:solidFill>
                    <a:schemeClr val="tx2"/>
                  </a:solidFill>
                  <a:cs typeface="Calibri" panose="020F0502020204030204" pitchFamily="34" charset="0"/>
                </a:rPr>
                <a:t>Increasing Demands on Real-Time Machine Learning Applications</a:t>
              </a:r>
              <a:endParaRPr lang="en-US" altLang="en-US" sz="1600" dirty="0">
                <a:solidFill>
                  <a:schemeClr val="tx2"/>
                </a:solidFill>
                <a:cs typeface="Calibri" panose="020F0502020204030204" pitchFamily="34" charset="0"/>
              </a:endParaRPr>
            </a:p>
          </p:txBody>
        </p:sp>
      </p:grpSp>
      <p:grpSp>
        <p:nvGrpSpPr>
          <p:cNvPr id="4" name="组合 3"/>
          <p:cNvGrpSpPr/>
          <p:nvPr/>
        </p:nvGrpSpPr>
        <p:grpSpPr>
          <a:xfrm>
            <a:off x="8600239" y="981084"/>
            <a:ext cx="3012049" cy="2081596"/>
            <a:chOff x="8600239" y="981084"/>
            <a:chExt cx="3012049" cy="2081596"/>
          </a:xfrm>
        </p:grpSpPr>
        <p:sp>
          <p:nvSpPr>
            <p:cNvPr id="17" name="矩形 16"/>
            <p:cNvSpPr/>
            <p:nvPr/>
          </p:nvSpPr>
          <p:spPr>
            <a:xfrm>
              <a:off x="8600239" y="2724126"/>
              <a:ext cx="3012049" cy="338554"/>
            </a:xfrm>
            <a:prstGeom prst="rect">
              <a:avLst/>
            </a:prstGeom>
          </p:spPr>
          <p:txBody>
            <a:bodyPr wrap="square">
              <a:spAutoFit/>
            </a:bodyPr>
            <a:lstStyle/>
            <a:p>
              <a:pPr algn="ctr"/>
              <a:r>
                <a:rPr lang="en-US" altLang="zh-CN" sz="1600" dirty="0" smtClean="0"/>
                <a:t>Robots in Surgery</a:t>
              </a:r>
              <a:endParaRPr lang="en-US" altLang="zh-CN" sz="1600"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657" y="981084"/>
              <a:ext cx="2940795" cy="1654197"/>
            </a:xfrm>
            <a:prstGeom prst="rect">
              <a:avLst/>
            </a:prstGeom>
          </p:spPr>
        </p:pic>
      </p:grpSp>
    </p:spTree>
    <p:extLst>
      <p:ext uri="{BB962C8B-B14F-4D97-AF65-F5344CB8AC3E}">
        <p14:creationId xmlns:p14="http://schemas.microsoft.com/office/powerpoint/2010/main" val="1713110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标题 2"/>
          <p:cNvSpPr txBox="1">
            <a:spLocks/>
          </p:cNvSpPr>
          <p:nvPr/>
        </p:nvSpPr>
        <p:spPr>
          <a:xfrm>
            <a:off x="419099" y="207129"/>
            <a:ext cx="11455037"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Experimental </a:t>
            </a:r>
            <a:r>
              <a:rPr lang="en-US" altLang="zh-CN" sz="3200" dirty="0" smtClean="0"/>
              <a:t>Results: Superior to Existing Approaches</a:t>
            </a:r>
            <a:endParaRPr lang="en-US" altLang="zh-CN" sz="3200" dirty="0"/>
          </a:p>
        </p:txBody>
      </p:sp>
      <p:pic>
        <p:nvPicPr>
          <p:cNvPr id="8" name="图片 7"/>
          <p:cNvPicPr>
            <a:picLocks noChangeAspect="1"/>
          </p:cNvPicPr>
          <p:nvPr/>
        </p:nvPicPr>
        <p:blipFill>
          <a:blip r:embed="rId2"/>
          <a:stretch>
            <a:fillRect/>
          </a:stretch>
        </p:blipFill>
        <p:spPr>
          <a:xfrm>
            <a:off x="703818" y="1978724"/>
            <a:ext cx="10885598" cy="2816432"/>
          </a:xfrm>
          <a:prstGeom prst="rect">
            <a:avLst/>
          </a:prstGeom>
        </p:spPr>
      </p:pic>
      <p:grpSp>
        <p:nvGrpSpPr>
          <p:cNvPr id="22" name="组合 21"/>
          <p:cNvGrpSpPr/>
          <p:nvPr/>
        </p:nvGrpSpPr>
        <p:grpSpPr>
          <a:xfrm>
            <a:off x="3831771" y="3386940"/>
            <a:ext cx="3963389" cy="2142769"/>
            <a:chOff x="3831771" y="3386940"/>
            <a:chExt cx="3963389" cy="2142769"/>
          </a:xfrm>
        </p:grpSpPr>
        <p:sp>
          <p:nvSpPr>
            <p:cNvPr id="30" name="椭圆 29"/>
            <p:cNvSpPr/>
            <p:nvPr/>
          </p:nvSpPr>
          <p:spPr>
            <a:xfrm>
              <a:off x="6226629" y="3386940"/>
              <a:ext cx="930729" cy="279069"/>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3831771" y="3499757"/>
              <a:ext cx="952500" cy="1872343"/>
            </a:xfrm>
            <a:prstGeom prst="line">
              <a:avLst/>
            </a:prstGeom>
          </p:spPr>
          <p:style>
            <a:lnRef idx="2">
              <a:schemeClr val="accent2"/>
            </a:lnRef>
            <a:fillRef idx="0">
              <a:schemeClr val="accent2"/>
            </a:fillRef>
            <a:effectRef idx="1">
              <a:schemeClr val="accent2"/>
            </a:effectRef>
            <a:fontRef idx="minor">
              <a:schemeClr val="tx1"/>
            </a:fontRef>
          </p:style>
        </p:cxnSp>
        <p:sp>
          <p:nvSpPr>
            <p:cNvPr id="36" name="文本框 35"/>
            <p:cNvSpPr txBox="1"/>
            <p:nvPr/>
          </p:nvSpPr>
          <p:spPr>
            <a:xfrm>
              <a:off x="4784271" y="5160377"/>
              <a:ext cx="3010889" cy="369332"/>
            </a:xfrm>
            <a:prstGeom prst="rect">
              <a:avLst/>
            </a:prstGeom>
            <a:noFill/>
          </p:spPr>
          <p:txBody>
            <a:bodyPr wrap="none" rtlCol="0">
              <a:spAutoFit/>
            </a:bodyPr>
            <a:lstStyle/>
            <a:p>
              <a:r>
                <a:rPr lang="en-US" altLang="zh-CN" b="1" dirty="0" smtClean="0">
                  <a:solidFill>
                    <a:srgbClr val="C00000"/>
                  </a:solidFill>
                </a:rPr>
                <a:t>Optimizing Network Accuracy</a:t>
              </a:r>
              <a:endParaRPr lang="zh-CN" altLang="en-US" b="1" dirty="0">
                <a:solidFill>
                  <a:srgbClr val="C00000"/>
                </a:solidFill>
              </a:endParaRPr>
            </a:p>
          </p:txBody>
        </p:sp>
      </p:grpSp>
      <p:sp>
        <p:nvSpPr>
          <p:cNvPr id="23" name="文本框 22"/>
          <p:cNvSpPr txBox="1"/>
          <p:nvPr/>
        </p:nvSpPr>
        <p:spPr>
          <a:xfrm>
            <a:off x="2351477" y="1601016"/>
            <a:ext cx="7994048" cy="307777"/>
          </a:xfrm>
          <a:prstGeom prst="rect">
            <a:avLst/>
          </a:prstGeom>
          <a:noFill/>
        </p:spPr>
        <p:txBody>
          <a:bodyPr wrap="none" rtlCol="0">
            <a:spAutoFit/>
          </a:bodyPr>
          <a:lstStyle/>
          <a:p>
            <a:r>
              <a:rPr lang="en-US" altLang="zh-CN" sz="1400" dirty="0" smtClean="0">
                <a:latin typeface="Times New Roman" panose="02020603050405020304" pitchFamily="18" charset="0"/>
                <a:cs typeface="Times New Roman" panose="02020603050405020304" pitchFamily="18" charset="0"/>
              </a:rPr>
              <a:t>Comparison the proposed Co-Exploration with Hardware-Aware NAS and Heuristic Sequential Optimization</a:t>
            </a:r>
            <a:endParaRPr lang="zh-CN" altLang="en-US" sz="14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808128" y="2842107"/>
            <a:ext cx="231409" cy="261610"/>
          </a:xfrm>
          <a:prstGeom prst="rect">
            <a:avLst/>
          </a:prstGeom>
          <a:noFill/>
        </p:spPr>
        <p:txBody>
          <a:bodyPr wrap="square" rtlCol="0">
            <a:spAutoFit/>
          </a:bodyPr>
          <a:lstStyle/>
          <a:p>
            <a:r>
              <a:rPr lang="en-US" altLang="zh-CN" sz="1100" dirty="0" smtClean="0">
                <a:latin typeface="Arial Narrow" panose="020B0606020202030204" pitchFamily="34" charset="0"/>
                <a:cs typeface="Times New Roman" panose="02020603050405020304" pitchFamily="18" charset="0"/>
              </a:rPr>
              <a:t>n</a:t>
            </a:r>
            <a:endParaRPr lang="zh-CN" altLang="en-US" sz="1100" dirty="0">
              <a:latin typeface="Arial Narrow" panose="020B0606020202030204" pitchFamily="34" charset="0"/>
              <a:cs typeface="Times New Roman" panose="02020603050405020304" pitchFamily="18" charset="0"/>
            </a:endParaRPr>
          </a:p>
        </p:txBody>
      </p:sp>
      <p:grpSp>
        <p:nvGrpSpPr>
          <p:cNvPr id="14" name="组合 13"/>
          <p:cNvGrpSpPr/>
          <p:nvPr/>
        </p:nvGrpSpPr>
        <p:grpSpPr>
          <a:xfrm>
            <a:off x="3831771" y="1161753"/>
            <a:ext cx="5660572" cy="2225187"/>
            <a:chOff x="3831771" y="1161753"/>
            <a:chExt cx="5660572" cy="2225187"/>
          </a:xfrm>
        </p:grpSpPr>
        <p:cxnSp>
          <p:nvCxnSpPr>
            <p:cNvPr id="10" name="直接连接符 9"/>
            <p:cNvCxnSpPr/>
            <p:nvPr/>
          </p:nvCxnSpPr>
          <p:spPr>
            <a:xfrm flipV="1">
              <a:off x="3831771" y="1447800"/>
              <a:ext cx="821872" cy="1796143"/>
            </a:xfrm>
            <a:prstGeom prst="line">
              <a:avLst/>
            </a:prstGeom>
          </p:spPr>
          <p:style>
            <a:lnRef idx="2">
              <a:schemeClr val="accent1"/>
            </a:lnRef>
            <a:fillRef idx="0">
              <a:schemeClr val="accent1"/>
            </a:fillRef>
            <a:effectRef idx="1">
              <a:schemeClr val="accent1"/>
            </a:effectRef>
            <a:fontRef idx="minor">
              <a:schemeClr val="tx1"/>
            </a:fontRef>
          </p:style>
        </p:cxnSp>
        <p:sp>
          <p:nvSpPr>
            <p:cNvPr id="11" name="文本框 10"/>
            <p:cNvSpPr txBox="1"/>
            <p:nvPr/>
          </p:nvSpPr>
          <p:spPr>
            <a:xfrm>
              <a:off x="4653643" y="1161753"/>
              <a:ext cx="3173689" cy="369332"/>
            </a:xfrm>
            <a:prstGeom prst="rect">
              <a:avLst/>
            </a:prstGeom>
            <a:noFill/>
          </p:spPr>
          <p:txBody>
            <a:bodyPr wrap="none" rtlCol="0">
              <a:spAutoFit/>
            </a:bodyPr>
            <a:lstStyle/>
            <a:p>
              <a:r>
                <a:rPr lang="en-US" altLang="zh-CN" b="1" dirty="0" smtClean="0">
                  <a:solidFill>
                    <a:schemeClr val="accent1"/>
                  </a:solidFill>
                </a:rPr>
                <a:t>Optimizing Hardware Efficiency</a:t>
              </a:r>
              <a:endParaRPr lang="zh-CN" altLang="en-US" b="1" dirty="0">
                <a:solidFill>
                  <a:schemeClr val="accent1"/>
                </a:solidFill>
              </a:endParaRPr>
            </a:p>
          </p:txBody>
        </p:sp>
        <p:sp>
          <p:nvSpPr>
            <p:cNvPr id="13" name="椭圆 12"/>
            <p:cNvSpPr/>
            <p:nvPr/>
          </p:nvSpPr>
          <p:spPr>
            <a:xfrm>
              <a:off x="8561614" y="3107871"/>
              <a:ext cx="930729" cy="279069"/>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30071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14620" y="1642916"/>
            <a:ext cx="5818236" cy="413354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FPGAs in DNN Applications</a:t>
            </a:r>
            <a:endParaRPr lang="en-US" altLang="zh-CN"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29" y="1922685"/>
            <a:ext cx="2185666" cy="2063334"/>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5561" y="2013626"/>
            <a:ext cx="2316770" cy="130318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0126" y="3928435"/>
            <a:ext cx="2678247" cy="1565146"/>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121" y="2980342"/>
            <a:ext cx="1177857" cy="780330"/>
          </a:xfrm>
          <a:prstGeom prst="rect">
            <a:avLst/>
          </a:prstGeom>
        </p:spPr>
      </p:pic>
      <p:pic>
        <p:nvPicPr>
          <p:cNvPr id="24" name="图片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51" y="3628407"/>
            <a:ext cx="1931439" cy="1085587"/>
          </a:xfrm>
          <a:prstGeom prst="rect">
            <a:avLst/>
          </a:prstGeom>
        </p:spPr>
      </p:pic>
      <p:pic>
        <p:nvPicPr>
          <p:cNvPr id="25" name="图片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044" y="4907877"/>
            <a:ext cx="1883739" cy="602796"/>
          </a:xfrm>
          <a:prstGeom prst="rect">
            <a:avLst/>
          </a:prstGeom>
        </p:spPr>
      </p:pic>
      <p:sp>
        <p:nvSpPr>
          <p:cNvPr id="91" name="矩形 90"/>
          <p:cNvSpPr/>
          <p:nvPr/>
        </p:nvSpPr>
        <p:spPr>
          <a:xfrm>
            <a:off x="1787852" y="1079119"/>
            <a:ext cx="3184141" cy="400110"/>
          </a:xfrm>
          <a:prstGeom prst="rect">
            <a:avLst/>
          </a:prstGeom>
        </p:spPr>
        <p:txBody>
          <a:bodyPr wrap="none">
            <a:spAutoFit/>
          </a:bodyPr>
          <a:lstStyle/>
          <a:p>
            <a:r>
              <a:rPr lang="en-US" altLang="en-US" sz="2000" b="1" dirty="0" smtClean="0">
                <a:latin typeface="Times New Roman" panose="02020603050405020304" pitchFamily="18" charset="0"/>
                <a:cs typeface="Times New Roman" panose="02020603050405020304" pitchFamily="18" charset="0"/>
              </a:rPr>
              <a:t>FPGA in Cloud Computing</a:t>
            </a:r>
            <a:endParaRPr lang="zh-CN" altLang="en-US" sz="2000" b="1" dirty="0">
              <a:latin typeface="Times New Roman" panose="02020603050405020304" pitchFamily="18" charset="0"/>
              <a:cs typeface="Times New Roman" panose="02020603050405020304" pitchFamily="18" charset="0"/>
            </a:endParaRPr>
          </a:p>
        </p:txBody>
      </p:sp>
      <p:sp>
        <p:nvSpPr>
          <p:cNvPr id="29" name="矩形 28"/>
          <p:cNvSpPr/>
          <p:nvPr/>
        </p:nvSpPr>
        <p:spPr>
          <a:xfrm>
            <a:off x="267874" y="6178903"/>
            <a:ext cx="10506035" cy="615553"/>
          </a:xfrm>
          <a:prstGeom prst="rect">
            <a:avLst/>
          </a:prstGeom>
        </p:spPr>
        <p:txBody>
          <a:bodyPr wrap="square">
            <a:spAutoFit/>
          </a:bodyPr>
          <a:lstStyle/>
          <a:p>
            <a:r>
              <a:rPr lang="en-US" altLang="zh-CN" sz="1600" dirty="0" smtClean="0"/>
              <a:t>[ref] </a:t>
            </a:r>
            <a:r>
              <a:rPr lang="en-US" altLang="zh-CN" dirty="0"/>
              <a:t>Where Do FPGAs Stand in Auto IC </a:t>
            </a:r>
            <a:r>
              <a:rPr lang="en-US" altLang="zh-CN" dirty="0" smtClean="0"/>
              <a:t>Race? </a:t>
            </a:r>
            <a:r>
              <a:rPr lang="en-US" altLang="zh-CN" sz="1600" dirty="0" smtClean="0"/>
              <a:t>https</a:t>
            </a:r>
            <a:r>
              <a:rPr lang="en-US" altLang="zh-CN" sz="1600" dirty="0"/>
              <a:t>://www.eetimes.com/document.asp?doc_id=1333419#</a:t>
            </a:r>
            <a:endParaRPr lang="en-US" altLang="zh-CN" sz="1600" dirty="0" smtClean="0"/>
          </a:p>
          <a:p>
            <a:r>
              <a:rPr lang="en-US" altLang="zh-CN" sz="1600" dirty="0" smtClean="0"/>
              <a:t>[ref] PYNQ on UAV http</a:t>
            </a:r>
            <a:r>
              <a:rPr lang="en-US" altLang="zh-CN" sz="1600" dirty="0"/>
              <a:t>://brennancain.com/pynqcopter-an-open-source-fpga-overlay-for-uavs</a:t>
            </a:r>
            <a:r>
              <a:rPr lang="en-US" altLang="zh-CN" sz="1600" dirty="0" smtClean="0"/>
              <a:t>/</a:t>
            </a:r>
          </a:p>
        </p:txBody>
      </p:sp>
      <p:cxnSp>
        <p:nvCxnSpPr>
          <p:cNvPr id="6" name="直接连接符 5"/>
          <p:cNvCxnSpPr/>
          <p:nvPr/>
        </p:nvCxnSpPr>
        <p:spPr>
          <a:xfrm>
            <a:off x="3105561" y="1642916"/>
            <a:ext cx="0" cy="4133549"/>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6516232" y="1079119"/>
            <a:ext cx="5445026" cy="4697345"/>
            <a:chOff x="6516232" y="1130395"/>
            <a:chExt cx="5445026" cy="4697345"/>
          </a:xfrm>
        </p:grpSpPr>
        <p:sp>
          <p:nvSpPr>
            <p:cNvPr id="22" name="矩形 21"/>
            <p:cNvSpPr/>
            <p:nvPr/>
          </p:nvSpPr>
          <p:spPr>
            <a:xfrm>
              <a:off x="6516232" y="1694191"/>
              <a:ext cx="5445026" cy="413354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8311" y="1892609"/>
              <a:ext cx="3417028" cy="2278018"/>
            </a:xfrm>
            <a:prstGeom prst="rect">
              <a:avLst/>
            </a:prstGeom>
          </p:spPr>
        </p:pic>
        <p:sp>
          <p:nvSpPr>
            <p:cNvPr id="94" name="矩形 93"/>
            <p:cNvSpPr/>
            <p:nvPr/>
          </p:nvSpPr>
          <p:spPr>
            <a:xfrm>
              <a:off x="7703581" y="1130395"/>
              <a:ext cx="3070328" cy="400110"/>
            </a:xfrm>
            <a:prstGeom prst="rect">
              <a:avLst/>
            </a:prstGeom>
          </p:spPr>
          <p:txBody>
            <a:bodyPr wrap="none">
              <a:spAutoFit/>
            </a:bodyPr>
            <a:lstStyle/>
            <a:p>
              <a:r>
                <a:rPr lang="en-US" altLang="en-US" sz="2000" b="1" dirty="0" smtClean="0">
                  <a:latin typeface="Times New Roman" panose="02020603050405020304" pitchFamily="18" charset="0"/>
                  <a:cs typeface="Times New Roman" panose="02020603050405020304" pitchFamily="18" charset="0"/>
                </a:rPr>
                <a:t>FPGA in Edge Computing</a:t>
              </a:r>
              <a:endParaRPr lang="zh-CN" altLang="en-US" sz="2000" b="1" dirty="0">
                <a:latin typeface="Times New Roman" panose="02020603050405020304" pitchFamily="18" charset="0"/>
                <a:cs typeface="Times New Roman" panose="02020603050405020304" pitchFamily="18" charset="0"/>
              </a:endParaRPr>
            </a:p>
          </p:txBody>
        </p:sp>
        <p:pic>
          <p:nvPicPr>
            <p:cNvPr id="26" name="图片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12875" y="3637716"/>
              <a:ext cx="3796380" cy="2135464"/>
            </a:xfrm>
            <a:prstGeom prst="rect">
              <a:avLst/>
            </a:prstGeom>
          </p:spPr>
        </p:pic>
      </p:grpSp>
    </p:spTree>
    <p:extLst>
      <p:ext uri="{BB962C8B-B14F-4D97-AF65-F5344CB8AC3E}">
        <p14:creationId xmlns:p14="http://schemas.microsoft.com/office/powerpoint/2010/main" val="11375877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5068389"/>
            <a:ext cx="12192000" cy="17896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altLang="zh-CN"/>
              <a:t>D,E,F are explored by our Co-Exploration framework, which output </a:t>
            </a:r>
            <a:endParaRPr lang="en-US" altLang="zh-CN" dirty="0"/>
          </a:p>
        </p:txBody>
      </p:sp>
      <p:sp>
        <p:nvSpPr>
          <p:cNvPr id="2" name="灯片编号占位符 1"/>
          <p:cNvSpPr>
            <a:spLocks noGrp="1"/>
          </p:cNvSpPr>
          <p:nvPr>
            <p:ph type="sldNum" sz="quarter" idx="12"/>
          </p:nvPr>
        </p:nvSpPr>
        <p:spPr>
          <a:xfrm>
            <a:off x="11420038" y="6260851"/>
            <a:ext cx="516821" cy="365125"/>
          </a:xfrm>
        </p:spPr>
        <p:txBody>
          <a:bodyPr/>
          <a:lstStyle/>
          <a:p>
            <a:fld id="{C0769ECE-14F6-B44C-AB5F-842EA3B12E22}" type="slidenum">
              <a:rPr lang="en-US" smtClean="0"/>
              <a:pPr/>
              <a:t>79</a:t>
            </a:fld>
            <a:endParaRPr lang="en-US" dirty="0"/>
          </a:p>
        </p:txBody>
      </p:sp>
      <p:sp>
        <p:nvSpPr>
          <p:cNvPr id="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err="1" smtClean="0"/>
              <a:t>QuanNAS</a:t>
            </a:r>
            <a:r>
              <a:rPr lang="en-US" altLang="zh-CN" sz="3200" dirty="0" smtClean="0"/>
              <a:t>: </a:t>
            </a:r>
            <a:r>
              <a:rPr lang="en-US" altLang="zh-CN" sz="3200" dirty="0"/>
              <a:t>Co-Explore Quantization and Neural Architectures</a:t>
            </a:r>
          </a:p>
        </p:txBody>
      </p:sp>
      <p:grpSp>
        <p:nvGrpSpPr>
          <p:cNvPr id="42" name="组合 41"/>
          <p:cNvGrpSpPr/>
          <p:nvPr/>
        </p:nvGrpSpPr>
        <p:grpSpPr>
          <a:xfrm>
            <a:off x="89079" y="1251427"/>
            <a:ext cx="4822555" cy="4914242"/>
            <a:chOff x="311150" y="868613"/>
            <a:chExt cx="5197647" cy="4914242"/>
          </a:xfrm>
        </p:grpSpPr>
        <p:sp>
          <p:nvSpPr>
            <p:cNvPr id="7" name="矩形 6"/>
            <p:cNvSpPr/>
            <p:nvPr/>
          </p:nvSpPr>
          <p:spPr>
            <a:xfrm>
              <a:off x="311150" y="885643"/>
              <a:ext cx="5197647" cy="489721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D</a:t>
              </a:r>
              <a:endParaRPr lang="zh-CN" altLang="en-US" dirty="0"/>
            </a:p>
          </p:txBody>
        </p:sp>
        <p:sp>
          <p:nvSpPr>
            <p:cNvPr id="41" name="Google Shape;108;p12">
              <a:extLst>
                <a:ext uri="{FF2B5EF4-FFF2-40B4-BE49-F238E27FC236}">
                  <a16:creationId xmlns:a16="http://schemas.microsoft.com/office/drawing/2014/main" id="{65274DB5-DF43-4234-915D-6B4587C50886}"/>
                </a:ext>
              </a:extLst>
            </p:cNvPr>
            <p:cNvSpPr txBox="1"/>
            <p:nvPr/>
          </p:nvSpPr>
          <p:spPr>
            <a:xfrm>
              <a:off x="311150" y="868613"/>
              <a:ext cx="5197647" cy="319230"/>
            </a:xfrm>
            <a:prstGeom prst="rect">
              <a:avLst/>
            </a:prstGeom>
            <a:noFill/>
            <a:ln>
              <a:noFill/>
            </a:ln>
          </p:spPr>
          <p:txBody>
            <a:bodyPr spcFirstLastPara="1" wrap="square" lIns="68569" tIns="68569" rIns="68569" bIns="68569" anchor="ctr" anchorCtr="0">
              <a:noAutofit/>
            </a:bodyPr>
            <a:lstStyle/>
            <a:p>
              <a:r>
                <a:rPr lang="en-US" b="1" dirty="0" smtClean="0">
                  <a:latin typeface="Calibri" panose="020F0502020204030204" pitchFamily="34" charset="0"/>
                  <a:cs typeface="Calibri" panose="020F0502020204030204" pitchFamily="34" charset="0"/>
                </a:rPr>
                <a:t>Search Space</a:t>
              </a:r>
              <a:endParaRPr b="1" dirty="0">
                <a:latin typeface="Calibri" panose="020F0502020204030204" pitchFamily="34" charset="0"/>
                <a:cs typeface="Calibri" panose="020F0502020204030204" pitchFamily="34" charset="0"/>
              </a:endParaRPr>
            </a:p>
          </p:txBody>
        </p:sp>
      </p:gr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7" y="1680131"/>
            <a:ext cx="4662522" cy="2976584"/>
          </a:xfrm>
          <a:prstGeom prst="rect">
            <a:avLst/>
          </a:prstGeom>
        </p:spPr>
      </p:pic>
      <p:sp>
        <p:nvSpPr>
          <p:cNvPr id="8" name="矩形 7"/>
          <p:cNvSpPr/>
          <p:nvPr/>
        </p:nvSpPr>
        <p:spPr>
          <a:xfrm>
            <a:off x="187297" y="3585680"/>
            <a:ext cx="4606772" cy="1009845"/>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文本占位符 2">
            <a:extLst>
              <a:ext uri="{FF2B5EF4-FFF2-40B4-BE49-F238E27FC236}">
                <a16:creationId xmlns:a16="http://schemas.microsoft.com/office/drawing/2014/main" id="{392A9BA1-E43B-4408-96EC-FF3CEF5428EF}"/>
              </a:ext>
            </a:extLst>
          </p:cNvPr>
          <p:cNvSpPr txBox="1">
            <a:spLocks/>
          </p:cNvSpPr>
          <p:nvPr/>
        </p:nvSpPr>
        <p:spPr>
          <a:xfrm>
            <a:off x="389772" y="4904482"/>
            <a:ext cx="4404297" cy="9815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bg2">
                    <a:lumMod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2">
                    <a:lumMod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2">
                    <a:lumMod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800" dirty="0" smtClean="0"/>
              <a:t>B</a:t>
            </a:r>
            <a:r>
              <a:rPr lang="en-US" altLang="zh-CN" sz="1800" dirty="0" smtClean="0"/>
              <a:t>esides filter size and shape, </a:t>
            </a:r>
            <a:r>
              <a:rPr lang="en-US" sz="1800" b="1" dirty="0" smtClean="0">
                <a:solidFill>
                  <a:schemeClr val="tx1"/>
                </a:solidFill>
              </a:rPr>
              <a:t>we co-explore </a:t>
            </a:r>
            <a:r>
              <a:rPr lang="en-US" sz="1800" b="1" dirty="0" smtClean="0">
                <a:solidFill>
                  <a:srgbClr val="C00000"/>
                </a:solidFill>
              </a:rPr>
              <a:t>bit width </a:t>
            </a:r>
            <a:r>
              <a:rPr lang="en-US" sz="1800" b="1" dirty="0" smtClean="0">
                <a:solidFill>
                  <a:schemeClr val="tx1"/>
                </a:solidFill>
              </a:rPr>
              <a:t>of weights and activation data, for FPGAs and ASICs.</a:t>
            </a:r>
            <a:endParaRPr lang="en-US" sz="1800" b="1" dirty="0">
              <a:solidFill>
                <a:schemeClr val="tx1"/>
              </a:solidFill>
            </a:endParaRPr>
          </a:p>
        </p:txBody>
      </p:sp>
      <p:grpSp>
        <p:nvGrpSpPr>
          <p:cNvPr id="20" name="组合 19"/>
          <p:cNvGrpSpPr/>
          <p:nvPr/>
        </p:nvGrpSpPr>
        <p:grpSpPr>
          <a:xfrm>
            <a:off x="5103407" y="1255395"/>
            <a:ext cx="6833452" cy="4914242"/>
            <a:chOff x="5103407" y="1255395"/>
            <a:chExt cx="6833452" cy="4914242"/>
          </a:xfrm>
        </p:grpSpPr>
        <p:grpSp>
          <p:nvGrpSpPr>
            <p:cNvPr id="38" name="组合 37"/>
            <p:cNvGrpSpPr/>
            <p:nvPr/>
          </p:nvGrpSpPr>
          <p:grpSpPr>
            <a:xfrm>
              <a:off x="5103407" y="1255395"/>
              <a:ext cx="6833452" cy="4914242"/>
              <a:chOff x="311150" y="868613"/>
              <a:chExt cx="5197647" cy="4914242"/>
            </a:xfrm>
          </p:grpSpPr>
          <p:sp>
            <p:nvSpPr>
              <p:cNvPr id="39" name="矩形 38"/>
              <p:cNvSpPr/>
              <p:nvPr/>
            </p:nvSpPr>
            <p:spPr>
              <a:xfrm>
                <a:off x="311150" y="885643"/>
                <a:ext cx="5197647" cy="489721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D</a:t>
                </a:r>
                <a:endParaRPr lang="zh-CN" altLang="en-US" dirty="0"/>
              </a:p>
            </p:txBody>
          </p:sp>
          <p:sp>
            <p:nvSpPr>
              <p:cNvPr id="43" name="Google Shape;108;p12">
                <a:extLst>
                  <a:ext uri="{FF2B5EF4-FFF2-40B4-BE49-F238E27FC236}">
                    <a16:creationId xmlns:a16="http://schemas.microsoft.com/office/drawing/2014/main" id="{65274DB5-DF43-4234-915D-6B4587C50886}"/>
                  </a:ext>
                </a:extLst>
              </p:cNvPr>
              <p:cNvSpPr txBox="1"/>
              <p:nvPr/>
            </p:nvSpPr>
            <p:spPr>
              <a:xfrm>
                <a:off x="311150" y="868613"/>
                <a:ext cx="5197647" cy="319230"/>
              </a:xfrm>
              <a:prstGeom prst="rect">
                <a:avLst/>
              </a:prstGeom>
              <a:noFill/>
              <a:ln>
                <a:noFill/>
              </a:ln>
            </p:spPr>
            <p:txBody>
              <a:bodyPr spcFirstLastPara="1" wrap="square" lIns="68569" tIns="68569" rIns="68569" bIns="68569" anchor="ctr" anchorCtr="0">
                <a:noAutofit/>
              </a:bodyPr>
              <a:lstStyle/>
              <a:p>
                <a:r>
                  <a:rPr lang="en-US" b="1" dirty="0" smtClean="0">
                    <a:latin typeface="Calibri" panose="020F0502020204030204" pitchFamily="34" charset="0"/>
                    <a:cs typeface="Calibri" panose="020F0502020204030204" pitchFamily="34" charset="0"/>
                  </a:rPr>
                  <a:t>R</a:t>
                </a:r>
                <a:r>
                  <a:rPr lang="en-US" altLang="zh-CN" b="1" dirty="0" smtClean="0">
                    <a:latin typeface="Calibri" panose="020F0502020204030204" pitchFamily="34" charset="0"/>
                    <a:cs typeface="Calibri" panose="020F0502020204030204" pitchFamily="34" charset="0"/>
                  </a:rPr>
                  <a:t>esults</a:t>
                </a:r>
                <a:endParaRPr b="1" dirty="0">
                  <a:latin typeface="Calibri" panose="020F0502020204030204" pitchFamily="34" charset="0"/>
                  <a:cs typeface="Calibri" panose="020F0502020204030204" pitchFamily="34" charset="0"/>
                </a:endParaRPr>
              </a:p>
            </p:txBody>
          </p:sp>
        </p:gr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480" y="1680131"/>
              <a:ext cx="6524673" cy="2747983"/>
            </a:xfrm>
            <a:prstGeom prst="rect">
              <a:avLst/>
            </a:prstGeom>
          </p:spPr>
        </p:pic>
      </p:grpSp>
      <p:grpSp>
        <p:nvGrpSpPr>
          <p:cNvPr id="19" name="组合 18"/>
          <p:cNvGrpSpPr/>
          <p:nvPr/>
        </p:nvGrpSpPr>
        <p:grpSpPr>
          <a:xfrm>
            <a:off x="5400434" y="2383971"/>
            <a:ext cx="6160195" cy="2790590"/>
            <a:chOff x="5400434" y="2383971"/>
            <a:chExt cx="6160195" cy="2790590"/>
          </a:xfrm>
        </p:grpSpPr>
        <p:sp>
          <p:nvSpPr>
            <p:cNvPr id="11" name="圆角矩形 10"/>
            <p:cNvSpPr/>
            <p:nvPr/>
          </p:nvSpPr>
          <p:spPr>
            <a:xfrm>
              <a:off x="7602583" y="2383971"/>
              <a:ext cx="1809206" cy="1201709"/>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4" name="文本占位符 2">
              <a:extLst>
                <a:ext uri="{FF2B5EF4-FFF2-40B4-BE49-F238E27FC236}">
                  <a16:creationId xmlns:a16="http://schemas.microsoft.com/office/drawing/2014/main" id="{392A9BA1-E43B-4408-96EC-FF3CEF5428EF}"/>
                </a:ext>
              </a:extLst>
            </p:cNvPr>
            <p:cNvSpPr txBox="1">
              <a:spLocks/>
            </p:cNvSpPr>
            <p:nvPr/>
          </p:nvSpPr>
          <p:spPr>
            <a:xfrm>
              <a:off x="5400434" y="4445144"/>
              <a:ext cx="6160195" cy="72941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bg2">
                      <a:lumMod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2">
                      <a:lumMod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2">
                      <a:lumMod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800" dirty="0" smtClean="0"/>
                <a:t>A,B are first explored by NAS, then to be quantized. In this way, the </a:t>
              </a:r>
              <a:r>
                <a:rPr lang="en-US" sz="1800" b="1" dirty="0" smtClean="0">
                  <a:solidFill>
                    <a:schemeClr val="accent1"/>
                  </a:solidFill>
                </a:rPr>
                <a:t>accuracy loss </a:t>
              </a:r>
              <a:r>
                <a:rPr lang="en-US" sz="1800" dirty="0" smtClean="0"/>
                <a:t>by quantization is huge.</a:t>
              </a:r>
            </a:p>
          </p:txBody>
        </p:sp>
      </p:grpSp>
      <p:grpSp>
        <p:nvGrpSpPr>
          <p:cNvPr id="18" name="组合 17"/>
          <p:cNvGrpSpPr/>
          <p:nvPr/>
        </p:nvGrpSpPr>
        <p:grpSpPr>
          <a:xfrm>
            <a:off x="5400434" y="3605494"/>
            <a:ext cx="6300413" cy="2486341"/>
            <a:chOff x="5400434" y="3605494"/>
            <a:chExt cx="6300413" cy="2486341"/>
          </a:xfrm>
        </p:grpSpPr>
        <p:sp>
          <p:nvSpPr>
            <p:cNvPr id="14" name="矩形 13"/>
            <p:cNvSpPr/>
            <p:nvPr/>
          </p:nvSpPr>
          <p:spPr>
            <a:xfrm>
              <a:off x="5400434" y="5168505"/>
              <a:ext cx="6096000" cy="923330"/>
            </a:xfrm>
            <a:prstGeom prst="rect">
              <a:avLst/>
            </a:prstGeom>
          </p:spPr>
          <p:txBody>
            <a:bodyPr>
              <a:spAutoFit/>
            </a:bodyPr>
            <a:lstStyle/>
            <a:p>
              <a:pPr marL="342900" lvl="0" indent="-342900" algn="just">
                <a:spcBef>
                  <a:spcPct val="20000"/>
                </a:spcBef>
                <a:buFont typeface="Arial"/>
                <a:buChar char="•"/>
              </a:pPr>
              <a:r>
                <a:rPr lang="en-US" altLang="zh-CN" dirty="0">
                  <a:solidFill>
                    <a:schemeClr val="bg2">
                      <a:lumMod val="25000"/>
                    </a:schemeClr>
                  </a:solidFill>
                </a:rPr>
                <a:t>D,E,F are explored by our Co-Exploration framework, which output </a:t>
              </a:r>
              <a:r>
                <a:rPr lang="en-US" altLang="zh-CN" b="1" dirty="0" smtClean="0">
                  <a:solidFill>
                    <a:srgbClr val="C00000"/>
                  </a:solidFill>
                </a:rPr>
                <a:t>better accuracy </a:t>
              </a:r>
              <a:r>
                <a:rPr lang="en-US" altLang="zh-CN" dirty="0" smtClean="0">
                  <a:solidFill>
                    <a:schemeClr val="bg2">
                      <a:lumMod val="25000"/>
                    </a:schemeClr>
                  </a:solidFill>
                </a:rPr>
                <a:t>for quantized network with </a:t>
              </a:r>
              <a:r>
                <a:rPr lang="en-US" altLang="zh-CN" b="1" dirty="0" smtClean="0">
                  <a:solidFill>
                    <a:srgbClr val="C00000"/>
                  </a:solidFill>
                </a:rPr>
                <a:t>smaller parameter size</a:t>
              </a:r>
              <a:endParaRPr lang="en-US" altLang="zh-CN" dirty="0">
                <a:solidFill>
                  <a:srgbClr val="C00000"/>
                </a:solidFill>
              </a:endParaRPr>
            </a:p>
          </p:txBody>
        </p:sp>
        <p:sp>
          <p:nvSpPr>
            <p:cNvPr id="17" name="圆角矩形 16"/>
            <p:cNvSpPr/>
            <p:nvPr/>
          </p:nvSpPr>
          <p:spPr>
            <a:xfrm>
              <a:off x="8608423" y="3605494"/>
              <a:ext cx="757646" cy="724989"/>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9" name="圆角矩形 48"/>
            <p:cNvSpPr/>
            <p:nvPr/>
          </p:nvSpPr>
          <p:spPr>
            <a:xfrm>
              <a:off x="10943201" y="3610646"/>
              <a:ext cx="757646" cy="724989"/>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6822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5068389"/>
            <a:ext cx="12192000" cy="17896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a:xfrm>
            <a:off x="11420038" y="6260851"/>
            <a:ext cx="516821" cy="365125"/>
          </a:xfrm>
        </p:spPr>
        <p:txBody>
          <a:bodyPr/>
          <a:lstStyle/>
          <a:p>
            <a:fld id="{C0769ECE-14F6-B44C-AB5F-842EA3B12E22}" type="slidenum">
              <a:rPr lang="en-US" smtClean="0"/>
              <a:pPr/>
              <a:t>80</a:t>
            </a:fld>
            <a:endParaRPr lang="en-US" dirty="0"/>
          </a:p>
        </p:txBody>
      </p:sp>
      <p:sp>
        <p:nvSpPr>
          <p:cNvPr id="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NANDS: Co-Explore </a:t>
            </a:r>
            <a:r>
              <a:rPr lang="en-US" altLang="zh-CN" sz="3200" dirty="0" err="1" smtClean="0"/>
              <a:t>NoC</a:t>
            </a:r>
            <a:r>
              <a:rPr lang="en-US" altLang="zh-CN" sz="3200" dirty="0" smtClean="0"/>
              <a:t> </a:t>
            </a:r>
            <a:r>
              <a:rPr lang="en-US" altLang="zh-CN" sz="3200" dirty="0"/>
              <a:t>Design and Neural </a:t>
            </a:r>
            <a:r>
              <a:rPr lang="en-US" altLang="zh-CN" sz="3200" dirty="0" smtClean="0"/>
              <a:t>Architectures</a:t>
            </a:r>
            <a:endParaRPr lang="en-US" altLang="zh-CN" sz="3200" dirty="0"/>
          </a:p>
        </p:txBody>
      </p:sp>
      <p:grpSp>
        <p:nvGrpSpPr>
          <p:cNvPr id="42" name="组合 41"/>
          <p:cNvGrpSpPr/>
          <p:nvPr/>
        </p:nvGrpSpPr>
        <p:grpSpPr>
          <a:xfrm>
            <a:off x="409119" y="1251427"/>
            <a:ext cx="5197647" cy="2798052"/>
            <a:chOff x="311150" y="868613"/>
            <a:chExt cx="5197647" cy="2798052"/>
          </a:xfrm>
        </p:grpSpPr>
        <p:sp>
          <p:nvSpPr>
            <p:cNvPr id="7" name="矩形 6"/>
            <p:cNvSpPr/>
            <p:nvPr/>
          </p:nvSpPr>
          <p:spPr>
            <a:xfrm>
              <a:off x="311150" y="885643"/>
              <a:ext cx="5197647" cy="278102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D</a:t>
              </a:r>
              <a:endParaRPr lang="zh-CN" altLang="en-US" dirty="0"/>
            </a:p>
          </p:txBody>
        </p:sp>
        <p:pic>
          <p:nvPicPr>
            <p:cNvPr id="40" name="图片 39"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83" y="1330026"/>
              <a:ext cx="4522579" cy="2273858"/>
            </a:xfrm>
            <a:prstGeom prst="rect">
              <a:avLst/>
            </a:prstGeom>
          </p:spPr>
        </p:pic>
        <p:sp>
          <p:nvSpPr>
            <p:cNvPr id="41" name="Google Shape;108;p12">
              <a:extLst>
                <a:ext uri="{FF2B5EF4-FFF2-40B4-BE49-F238E27FC236}">
                  <a16:creationId xmlns:a16="http://schemas.microsoft.com/office/drawing/2014/main" id="{65274DB5-DF43-4234-915D-6B4587C50886}"/>
                </a:ext>
              </a:extLst>
            </p:cNvPr>
            <p:cNvSpPr txBox="1"/>
            <p:nvPr/>
          </p:nvSpPr>
          <p:spPr>
            <a:xfrm>
              <a:off x="311150" y="868613"/>
              <a:ext cx="5197647" cy="319230"/>
            </a:xfrm>
            <a:prstGeom prst="rect">
              <a:avLst/>
            </a:prstGeom>
            <a:noFill/>
            <a:ln>
              <a:noFill/>
            </a:ln>
          </p:spPr>
          <p:txBody>
            <a:bodyPr spcFirstLastPara="1" wrap="square" lIns="68569" tIns="68569" rIns="68569" bIns="68569" anchor="ctr" anchorCtr="0">
              <a:noAutofit/>
            </a:bodyPr>
            <a:lstStyle/>
            <a:p>
              <a:r>
                <a:rPr lang="en-US" b="1" dirty="0" smtClean="0">
                  <a:latin typeface="Calibri" panose="020F0502020204030204" pitchFamily="34" charset="0"/>
                  <a:cs typeface="Calibri" panose="020F0502020204030204" pitchFamily="34" charset="0"/>
                </a:rPr>
                <a:t>Why </a:t>
              </a:r>
              <a:r>
                <a:rPr lang="en-US" b="1" dirty="0" err="1" smtClean="0">
                  <a:latin typeface="Calibri" panose="020F0502020204030204" pitchFamily="34" charset="0"/>
                  <a:cs typeface="Calibri" panose="020F0502020204030204" pitchFamily="34" charset="0"/>
                </a:rPr>
                <a:t>NoC</a:t>
              </a:r>
              <a:r>
                <a:rPr lang="en-US" b="1" dirty="0" smtClean="0">
                  <a:latin typeface="Calibri" panose="020F0502020204030204" pitchFamily="34" charset="0"/>
                  <a:cs typeface="Calibri" panose="020F0502020204030204" pitchFamily="34" charset="0"/>
                </a:rPr>
                <a:t>? Complicated Structure from NAS</a:t>
              </a:r>
              <a:endParaRPr b="1" dirty="0">
                <a:latin typeface="Calibri" panose="020F0502020204030204" pitchFamily="34" charset="0"/>
                <a:cs typeface="Calibri" panose="020F0502020204030204" pitchFamily="34" charset="0"/>
              </a:endParaRPr>
            </a:p>
          </p:txBody>
        </p:sp>
      </p:grpSp>
      <p:grpSp>
        <p:nvGrpSpPr>
          <p:cNvPr id="55" name="组合 54"/>
          <p:cNvGrpSpPr/>
          <p:nvPr/>
        </p:nvGrpSpPr>
        <p:grpSpPr>
          <a:xfrm>
            <a:off x="409119" y="4049479"/>
            <a:ext cx="5197647" cy="2263115"/>
            <a:chOff x="409121" y="3845802"/>
            <a:chExt cx="5197647" cy="2263115"/>
          </a:xfrm>
        </p:grpSpPr>
        <p:grpSp>
          <p:nvGrpSpPr>
            <p:cNvPr id="47" name="组合 46"/>
            <p:cNvGrpSpPr/>
            <p:nvPr/>
          </p:nvGrpSpPr>
          <p:grpSpPr>
            <a:xfrm>
              <a:off x="409121" y="3845802"/>
              <a:ext cx="5197647" cy="2263115"/>
              <a:chOff x="311148" y="3495428"/>
              <a:chExt cx="5197647" cy="2034516"/>
            </a:xfrm>
          </p:grpSpPr>
          <p:sp>
            <p:nvSpPr>
              <p:cNvPr id="48" name="矩形 47"/>
              <p:cNvSpPr/>
              <p:nvPr/>
            </p:nvSpPr>
            <p:spPr>
              <a:xfrm>
                <a:off x="311148" y="3495428"/>
                <a:ext cx="5197647" cy="2034516"/>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0" name="Google Shape;108;p12">
                <a:extLst>
                  <a:ext uri="{FF2B5EF4-FFF2-40B4-BE49-F238E27FC236}">
                    <a16:creationId xmlns:a16="http://schemas.microsoft.com/office/drawing/2014/main" id="{65274DB5-DF43-4234-915D-6B4587C50886}"/>
                  </a:ext>
                </a:extLst>
              </p:cNvPr>
              <p:cNvSpPr txBox="1"/>
              <p:nvPr/>
            </p:nvSpPr>
            <p:spPr>
              <a:xfrm>
                <a:off x="366202" y="3552564"/>
                <a:ext cx="5142593" cy="276875"/>
              </a:xfrm>
              <a:prstGeom prst="rect">
                <a:avLst/>
              </a:prstGeom>
              <a:noFill/>
              <a:ln>
                <a:noFill/>
              </a:ln>
            </p:spPr>
            <p:txBody>
              <a:bodyPr spcFirstLastPara="1" wrap="square" lIns="68569" tIns="68569" rIns="68569" bIns="68569" anchor="ctr" anchorCtr="0">
                <a:noAutofit/>
              </a:bodyPr>
              <a:lstStyle/>
              <a:p>
                <a:r>
                  <a:rPr lang="en-US" b="1" dirty="0" smtClean="0">
                    <a:latin typeface="Calibri" panose="020F0502020204030204" pitchFamily="34" charset="0"/>
                    <a:cs typeface="Calibri" panose="020F0502020204030204" pitchFamily="34" charset="0"/>
                  </a:rPr>
                  <a:t>Fixed design (X-Y routing) leads lower performance</a:t>
                </a:r>
                <a:endParaRPr b="1" dirty="0">
                  <a:latin typeface="Calibri" panose="020F0502020204030204" pitchFamily="34" charset="0"/>
                  <a:cs typeface="Calibri" panose="020F0502020204030204" pitchFamily="34" charset="0"/>
                </a:endParaRPr>
              </a:p>
            </p:txBody>
          </p:sp>
        </p:grpSp>
        <p:pic>
          <p:nvPicPr>
            <p:cNvPr id="52" name="图片 5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23" y="4351792"/>
              <a:ext cx="4639246" cy="1251135"/>
            </a:xfrm>
            <a:prstGeom prst="rect">
              <a:avLst/>
            </a:prstGeom>
          </p:spPr>
        </p:pic>
        <p:sp>
          <p:nvSpPr>
            <p:cNvPr id="53" name="Google Shape;108;p12">
              <a:extLst>
                <a:ext uri="{FF2B5EF4-FFF2-40B4-BE49-F238E27FC236}">
                  <a16:creationId xmlns:a16="http://schemas.microsoft.com/office/drawing/2014/main" id="{65274DB5-DF43-4234-915D-6B4587C50886}"/>
                </a:ext>
              </a:extLst>
            </p:cNvPr>
            <p:cNvSpPr txBox="1"/>
            <p:nvPr/>
          </p:nvSpPr>
          <p:spPr>
            <a:xfrm>
              <a:off x="1619794" y="5566391"/>
              <a:ext cx="2329041" cy="366740"/>
            </a:xfrm>
            <a:prstGeom prst="rect">
              <a:avLst/>
            </a:prstGeom>
            <a:noFill/>
            <a:ln>
              <a:noFill/>
            </a:ln>
          </p:spPr>
          <p:txBody>
            <a:bodyPr spcFirstLastPara="1" wrap="square" lIns="68569" tIns="68569" rIns="68569" bIns="68569" anchor="ctr" anchorCtr="0">
              <a:noAutofit/>
            </a:bodyPr>
            <a:lstStyle/>
            <a:p>
              <a:pPr algn="ctr"/>
              <a:r>
                <a:rPr lang="en-US" altLang="zh-CN" b="1" dirty="0" smtClean="0">
                  <a:solidFill>
                    <a:srgbClr val="C00000"/>
                  </a:solidFill>
                  <a:latin typeface="Calibri" panose="020F0502020204030204" pitchFamily="34" charset="0"/>
                  <a:cs typeface="Calibri" panose="020F0502020204030204" pitchFamily="34" charset="0"/>
                </a:rPr>
                <a:t>31.37% Improvement</a:t>
              </a:r>
              <a:endParaRPr b="1" dirty="0">
                <a:solidFill>
                  <a:srgbClr val="C00000"/>
                </a:solidFill>
                <a:latin typeface="Calibri" panose="020F0502020204030204" pitchFamily="34" charset="0"/>
                <a:cs typeface="Calibri" panose="020F0502020204030204" pitchFamily="34" charset="0"/>
              </a:endParaRPr>
            </a:p>
          </p:txBody>
        </p:sp>
        <p:sp>
          <p:nvSpPr>
            <p:cNvPr id="54" name="下弧形箭头 53"/>
            <p:cNvSpPr/>
            <p:nvPr/>
          </p:nvSpPr>
          <p:spPr>
            <a:xfrm>
              <a:off x="1319348" y="5665708"/>
              <a:ext cx="2821577" cy="371541"/>
            </a:xfrm>
            <a:prstGeom prst="curved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grpSp>
      <p:grpSp>
        <p:nvGrpSpPr>
          <p:cNvPr id="81" name="组合 80"/>
          <p:cNvGrpSpPr/>
          <p:nvPr/>
        </p:nvGrpSpPr>
        <p:grpSpPr>
          <a:xfrm>
            <a:off x="6145891" y="890996"/>
            <a:ext cx="5197647" cy="2798052"/>
            <a:chOff x="6145891" y="890996"/>
            <a:chExt cx="5197647" cy="2798052"/>
          </a:xfrm>
        </p:grpSpPr>
        <p:grpSp>
          <p:nvGrpSpPr>
            <p:cNvPr id="57" name="组合 56"/>
            <p:cNvGrpSpPr/>
            <p:nvPr/>
          </p:nvGrpSpPr>
          <p:grpSpPr>
            <a:xfrm>
              <a:off x="6145891" y="890996"/>
              <a:ext cx="5197647" cy="2798052"/>
              <a:chOff x="311150" y="868613"/>
              <a:chExt cx="5197647" cy="2798052"/>
            </a:xfrm>
          </p:grpSpPr>
          <p:sp>
            <p:nvSpPr>
              <p:cNvPr id="58" name="矩形 57"/>
              <p:cNvSpPr/>
              <p:nvPr/>
            </p:nvSpPr>
            <p:spPr>
              <a:xfrm>
                <a:off x="311150" y="885643"/>
                <a:ext cx="5197647" cy="278102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D</a:t>
                </a:r>
                <a:endParaRPr lang="zh-CN" altLang="en-US" dirty="0"/>
              </a:p>
            </p:txBody>
          </p:sp>
          <p:sp>
            <p:nvSpPr>
              <p:cNvPr id="60" name="Google Shape;108;p12">
                <a:extLst>
                  <a:ext uri="{FF2B5EF4-FFF2-40B4-BE49-F238E27FC236}">
                    <a16:creationId xmlns:a16="http://schemas.microsoft.com/office/drawing/2014/main" id="{65274DB5-DF43-4234-915D-6B4587C50886}"/>
                  </a:ext>
                </a:extLst>
              </p:cNvPr>
              <p:cNvSpPr txBox="1"/>
              <p:nvPr/>
            </p:nvSpPr>
            <p:spPr>
              <a:xfrm>
                <a:off x="311150" y="868613"/>
                <a:ext cx="5197647" cy="319230"/>
              </a:xfrm>
              <a:prstGeom prst="rect">
                <a:avLst/>
              </a:prstGeom>
              <a:noFill/>
              <a:ln>
                <a:noFill/>
              </a:ln>
            </p:spPr>
            <p:txBody>
              <a:bodyPr spcFirstLastPara="1" wrap="square" lIns="68569" tIns="68569" rIns="68569" bIns="68569" anchor="ctr" anchorCtr="0">
                <a:noAutofit/>
              </a:bodyPr>
              <a:lstStyle/>
              <a:p>
                <a:r>
                  <a:rPr lang="en-US" b="1" dirty="0" smtClean="0">
                    <a:latin typeface="Calibri" panose="020F0502020204030204" pitchFamily="34" charset="0"/>
                    <a:cs typeface="Calibri" panose="020F0502020204030204" pitchFamily="34" charset="0"/>
                  </a:rPr>
                  <a:t>C</a:t>
                </a:r>
                <a:r>
                  <a:rPr lang="en-US" altLang="zh-CN" b="1" dirty="0" smtClean="0">
                    <a:latin typeface="Calibri" panose="020F0502020204030204" pitchFamily="34" charset="0"/>
                    <a:cs typeface="Calibri" panose="020F0502020204030204" pitchFamily="34" charset="0"/>
                  </a:rPr>
                  <a:t>o-Exploration Framework</a:t>
                </a:r>
                <a:endParaRPr b="1" dirty="0">
                  <a:latin typeface="Calibri" panose="020F0502020204030204" pitchFamily="34" charset="0"/>
                  <a:cs typeface="Calibri" panose="020F0502020204030204" pitchFamily="34" charset="0"/>
                </a:endParaRPr>
              </a:p>
            </p:txBody>
          </p:sp>
        </p:grpSp>
        <p:pic>
          <p:nvPicPr>
            <p:cNvPr id="61" name="图片 6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209" y="1270493"/>
              <a:ext cx="4375009" cy="2355774"/>
            </a:xfrm>
            <a:prstGeom prst="rect">
              <a:avLst/>
            </a:prstGeom>
          </p:spPr>
        </p:pic>
      </p:grpSp>
      <p:grpSp>
        <p:nvGrpSpPr>
          <p:cNvPr id="82" name="组合 81"/>
          <p:cNvGrpSpPr/>
          <p:nvPr/>
        </p:nvGrpSpPr>
        <p:grpSpPr>
          <a:xfrm>
            <a:off x="6145889" y="3689048"/>
            <a:ext cx="5197647" cy="3070981"/>
            <a:chOff x="6145889" y="3689048"/>
            <a:chExt cx="5197647" cy="3070981"/>
          </a:xfrm>
        </p:grpSpPr>
        <p:grpSp>
          <p:nvGrpSpPr>
            <p:cNvPr id="62" name="组合 61"/>
            <p:cNvGrpSpPr/>
            <p:nvPr/>
          </p:nvGrpSpPr>
          <p:grpSpPr>
            <a:xfrm>
              <a:off x="6145889" y="3689048"/>
              <a:ext cx="5197647" cy="3070981"/>
              <a:chOff x="6452842" y="3445662"/>
              <a:chExt cx="5197647" cy="3374238"/>
            </a:xfrm>
          </p:grpSpPr>
          <p:sp>
            <p:nvSpPr>
              <p:cNvPr id="63" name="矩形 62"/>
              <p:cNvSpPr/>
              <p:nvPr/>
            </p:nvSpPr>
            <p:spPr>
              <a:xfrm>
                <a:off x="6452842" y="3445662"/>
                <a:ext cx="5197647" cy="3374238"/>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5" name="Google Shape;108;p12">
                <a:extLst>
                  <a:ext uri="{FF2B5EF4-FFF2-40B4-BE49-F238E27FC236}">
                    <a16:creationId xmlns:a16="http://schemas.microsoft.com/office/drawing/2014/main" id="{65274DB5-DF43-4234-915D-6B4587C50886}"/>
                  </a:ext>
                </a:extLst>
              </p:cNvPr>
              <p:cNvSpPr txBox="1"/>
              <p:nvPr/>
            </p:nvSpPr>
            <p:spPr>
              <a:xfrm>
                <a:off x="6652360" y="3498108"/>
                <a:ext cx="2153334" cy="307985"/>
              </a:xfrm>
              <a:prstGeom prst="rect">
                <a:avLst/>
              </a:prstGeom>
              <a:noFill/>
              <a:ln>
                <a:noFill/>
              </a:ln>
            </p:spPr>
            <p:txBody>
              <a:bodyPr spcFirstLastPara="1" wrap="square" lIns="68569" tIns="68569" rIns="68569" bIns="68569" anchor="ctr" anchorCtr="0">
                <a:noAutofit/>
              </a:bodyPr>
              <a:lstStyle/>
              <a:p>
                <a:r>
                  <a:rPr lang="en-US" b="1" dirty="0" smtClean="0">
                    <a:latin typeface="Calibri" panose="020F0502020204030204" pitchFamily="34" charset="0"/>
                    <a:cs typeface="Calibri" panose="020F0502020204030204" pitchFamily="34" charset="0"/>
                  </a:rPr>
                  <a:t>Results</a:t>
                </a:r>
                <a:endParaRPr b="1" dirty="0">
                  <a:latin typeface="Calibri" panose="020F0502020204030204" pitchFamily="34" charset="0"/>
                  <a:cs typeface="Calibri" panose="020F0502020204030204" pitchFamily="34" charset="0"/>
                </a:endParaRPr>
              </a:p>
            </p:txBody>
          </p:sp>
        </p:grpSp>
        <p:grpSp>
          <p:nvGrpSpPr>
            <p:cNvPr id="80" name="组合 79"/>
            <p:cNvGrpSpPr/>
            <p:nvPr/>
          </p:nvGrpSpPr>
          <p:grpSpPr>
            <a:xfrm>
              <a:off x="6414754" y="4113035"/>
              <a:ext cx="4750143" cy="2494633"/>
              <a:chOff x="6414754" y="4113035"/>
              <a:chExt cx="4750143" cy="2494633"/>
            </a:xfrm>
          </p:grpSpPr>
          <p:pic>
            <p:nvPicPr>
              <p:cNvPr id="66" name="图片 6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4754" y="4113035"/>
                <a:ext cx="4750143" cy="2494633"/>
              </a:xfrm>
              <a:prstGeom prst="rect">
                <a:avLst/>
              </a:prstGeom>
            </p:spPr>
          </p:pic>
          <p:sp>
            <p:nvSpPr>
              <p:cNvPr id="72" name="任意多边形 71"/>
              <p:cNvSpPr/>
              <p:nvPr/>
            </p:nvSpPr>
            <p:spPr>
              <a:xfrm>
                <a:off x="7213600" y="4371975"/>
                <a:ext cx="1479550" cy="749300"/>
              </a:xfrm>
              <a:custGeom>
                <a:avLst/>
                <a:gdLst>
                  <a:gd name="connsiteX0" fmla="*/ 0 w 1479550"/>
                  <a:gd name="connsiteY0" fmla="*/ 0 h 714375"/>
                  <a:gd name="connsiteX1" fmla="*/ 215900 w 1479550"/>
                  <a:gd name="connsiteY1" fmla="*/ 88900 h 714375"/>
                  <a:gd name="connsiteX2" fmla="*/ 619125 w 1479550"/>
                  <a:gd name="connsiteY2" fmla="*/ 257175 h 714375"/>
                  <a:gd name="connsiteX3" fmla="*/ 746125 w 1479550"/>
                  <a:gd name="connsiteY3" fmla="*/ 317500 h 714375"/>
                  <a:gd name="connsiteX4" fmla="*/ 1479550 w 1479550"/>
                  <a:gd name="connsiteY4" fmla="*/ 714375 h 714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550" h="714375">
                    <a:moveTo>
                      <a:pt x="0" y="0"/>
                    </a:moveTo>
                    <a:lnTo>
                      <a:pt x="215900" y="88900"/>
                    </a:lnTo>
                    <a:lnTo>
                      <a:pt x="619125" y="257175"/>
                    </a:lnTo>
                    <a:cubicBezTo>
                      <a:pt x="707496" y="295275"/>
                      <a:pt x="746125" y="317500"/>
                      <a:pt x="746125" y="317500"/>
                    </a:cubicBezTo>
                    <a:lnTo>
                      <a:pt x="1479550" y="714375"/>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4" name="任意多边形 73"/>
              <p:cNvSpPr/>
              <p:nvPr/>
            </p:nvSpPr>
            <p:spPr>
              <a:xfrm>
                <a:off x="8229600" y="4902200"/>
                <a:ext cx="559337" cy="146181"/>
              </a:xfrm>
              <a:custGeom>
                <a:avLst/>
                <a:gdLst>
                  <a:gd name="connsiteX0" fmla="*/ 0 w 559337"/>
                  <a:gd name="connsiteY0" fmla="*/ 0 h 146181"/>
                  <a:gd name="connsiteX1" fmla="*/ 511175 w 559337"/>
                  <a:gd name="connsiteY1" fmla="*/ 133350 h 146181"/>
                  <a:gd name="connsiteX2" fmla="*/ 508000 w 559337"/>
                  <a:gd name="connsiteY2" fmla="*/ 133350 h 146181"/>
                </a:gdLst>
                <a:ahLst/>
                <a:cxnLst>
                  <a:cxn ang="0">
                    <a:pos x="connsiteX0" y="connsiteY0"/>
                  </a:cxn>
                  <a:cxn ang="0">
                    <a:pos x="connsiteX1" y="connsiteY1"/>
                  </a:cxn>
                  <a:cxn ang="0">
                    <a:pos x="connsiteX2" y="connsiteY2"/>
                  </a:cxn>
                </a:cxnLst>
                <a:rect l="l" t="t" r="r" b="b"/>
                <a:pathLst>
                  <a:path w="559337" h="146181">
                    <a:moveTo>
                      <a:pt x="0" y="0"/>
                    </a:moveTo>
                    <a:lnTo>
                      <a:pt x="511175" y="133350"/>
                    </a:lnTo>
                    <a:cubicBezTo>
                      <a:pt x="595842" y="155575"/>
                      <a:pt x="551921" y="144462"/>
                      <a:pt x="508000" y="133350"/>
                    </a:cubicBezTo>
                  </a:path>
                </a:pathLst>
              </a:custGeom>
              <a:ln w="28575">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grpSp>
            <p:nvGrpSpPr>
              <p:cNvPr id="79" name="组合 78"/>
              <p:cNvGrpSpPr/>
              <p:nvPr/>
            </p:nvGrpSpPr>
            <p:grpSpPr>
              <a:xfrm>
                <a:off x="8232775" y="4502150"/>
                <a:ext cx="2387600" cy="400050"/>
                <a:chOff x="8232775" y="4502150"/>
                <a:chExt cx="2387600" cy="400050"/>
              </a:xfrm>
            </p:grpSpPr>
            <p:sp>
              <p:nvSpPr>
                <p:cNvPr id="76" name="任意多边形 75"/>
                <p:cNvSpPr/>
                <p:nvPr/>
              </p:nvSpPr>
              <p:spPr>
                <a:xfrm>
                  <a:off x="8232775" y="4502150"/>
                  <a:ext cx="2266950" cy="279400"/>
                </a:xfrm>
                <a:custGeom>
                  <a:avLst/>
                  <a:gdLst>
                    <a:gd name="connsiteX0" fmla="*/ 0 w 2266950"/>
                    <a:gd name="connsiteY0" fmla="*/ 0 h 279400"/>
                    <a:gd name="connsiteX1" fmla="*/ 1377950 w 2266950"/>
                    <a:gd name="connsiteY1" fmla="*/ 146050 h 279400"/>
                    <a:gd name="connsiteX2" fmla="*/ 2266950 w 2266950"/>
                    <a:gd name="connsiteY2" fmla="*/ 279400 h 279400"/>
                  </a:gdLst>
                  <a:ahLst/>
                  <a:cxnLst>
                    <a:cxn ang="0">
                      <a:pos x="connsiteX0" y="connsiteY0"/>
                    </a:cxn>
                    <a:cxn ang="0">
                      <a:pos x="connsiteX1" y="connsiteY1"/>
                    </a:cxn>
                    <a:cxn ang="0">
                      <a:pos x="connsiteX2" y="connsiteY2"/>
                    </a:cxn>
                  </a:cxnLst>
                  <a:rect l="l" t="t" r="r" b="b"/>
                  <a:pathLst>
                    <a:path w="2266950" h="279400">
                      <a:moveTo>
                        <a:pt x="0" y="0"/>
                      </a:moveTo>
                      <a:lnTo>
                        <a:pt x="1377950" y="146050"/>
                      </a:lnTo>
                      <a:cubicBezTo>
                        <a:pt x="1755775" y="192617"/>
                        <a:pt x="2088621" y="248179"/>
                        <a:pt x="2266950" y="279400"/>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cxnSp>
              <p:nvCxnSpPr>
                <p:cNvPr id="78" name="直接连接符 77"/>
                <p:cNvCxnSpPr/>
                <p:nvPr/>
              </p:nvCxnSpPr>
              <p:spPr>
                <a:xfrm>
                  <a:off x="10499725" y="4781550"/>
                  <a:ext cx="120650" cy="120650"/>
                </a:xfrm>
                <a:prstGeom prst="line">
                  <a:avLst/>
                </a:prstGeom>
                <a:effectLst/>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270251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208407" y="1214377"/>
            <a:ext cx="9945001" cy="1777500"/>
          </a:xfrm>
          <a:prstGeom prst="rect">
            <a:avLst/>
          </a:prstGeom>
        </p:spPr>
      </p:pic>
      <p:sp>
        <p:nvSpPr>
          <p:cNvPr id="7" name="矩形 6"/>
          <p:cNvSpPr/>
          <p:nvPr/>
        </p:nvSpPr>
        <p:spPr>
          <a:xfrm>
            <a:off x="624840" y="3148773"/>
            <a:ext cx="10903131" cy="3000821"/>
          </a:xfrm>
          <a:prstGeom prst="rect">
            <a:avLst/>
          </a:prstGeom>
        </p:spPr>
        <p:txBody>
          <a:bodyPr wrap="square">
            <a:spAutoFit/>
          </a:bodyPr>
          <a:lstStyle/>
          <a:p>
            <a:pPr>
              <a:lnSpc>
                <a:spcPct val="150000"/>
              </a:lnSpc>
            </a:pPr>
            <a:r>
              <a:rPr lang="en-US" altLang="zh-CN" sz="1400" dirty="0">
                <a:latin typeface="Times New Roman" panose="02020603050405020304" pitchFamily="18" charset="0"/>
                <a:cs typeface="Times New Roman" panose="02020603050405020304" pitchFamily="18" charset="0"/>
              </a:rPr>
              <a:t>[1] Chen Zhang, </a:t>
            </a:r>
            <a:r>
              <a:rPr lang="en-US" altLang="zh-CN" sz="1400" dirty="0" smtClean="0">
                <a:latin typeface="Times New Roman" panose="02020603050405020304" pitchFamily="18" charset="0"/>
                <a:cs typeface="Times New Roman" panose="02020603050405020304" pitchFamily="18" charset="0"/>
              </a:rPr>
              <a:t>et al. Optimizing </a:t>
            </a:r>
            <a:r>
              <a:rPr lang="en-US" altLang="zh-CN" sz="1400" dirty="0" err="1" smtClean="0">
                <a:latin typeface="Times New Roman" panose="02020603050405020304" pitchFamily="18" charset="0"/>
                <a:cs typeface="Times New Roman" panose="02020603050405020304" pitchFamily="18" charset="0"/>
              </a:rPr>
              <a:t>fpga</a:t>
            </a:r>
            <a:r>
              <a:rPr lang="en-US" altLang="zh-CN" sz="1400" dirty="0" smtClean="0">
                <a:latin typeface="Times New Roman" panose="02020603050405020304" pitchFamily="18" charset="0"/>
                <a:cs typeface="Times New Roman" panose="02020603050405020304" pitchFamily="18" charset="0"/>
              </a:rPr>
              <a:t>-based accelerator design for </a:t>
            </a:r>
            <a:r>
              <a:rPr lang="en-US" altLang="zh-CN" sz="1400" dirty="0">
                <a:latin typeface="Times New Roman" panose="02020603050405020304" pitchFamily="18" charset="0"/>
                <a:cs typeface="Times New Roman" panose="02020603050405020304" pitchFamily="18" charset="0"/>
              </a:rPr>
              <a:t>deep convolutional neural networks. In </a:t>
            </a:r>
            <a:r>
              <a:rPr lang="en-US" altLang="zh-CN" sz="1400" dirty="0" smtClean="0">
                <a:latin typeface="Times New Roman" panose="02020603050405020304" pitchFamily="18" charset="0"/>
                <a:cs typeface="Times New Roman" panose="02020603050405020304" pitchFamily="18" charset="0"/>
              </a:rPr>
              <a:t>FPGA, </a:t>
            </a:r>
            <a:r>
              <a:rPr lang="en-US" altLang="zh-CN" sz="1400" dirty="0">
                <a:latin typeface="Times New Roman" panose="02020603050405020304" pitchFamily="18" charset="0"/>
                <a:cs typeface="Times New Roman" panose="02020603050405020304" pitchFamily="18" charset="0"/>
              </a:rPr>
              <a:t>2015.</a:t>
            </a:r>
          </a:p>
          <a:p>
            <a:pPr>
              <a:lnSpc>
                <a:spcPct val="150000"/>
              </a:lnSpc>
            </a:pPr>
            <a:r>
              <a:rPr lang="en-US" altLang="zh-CN" sz="1400" dirty="0">
                <a:latin typeface="Times New Roman" panose="02020603050405020304" pitchFamily="18" charset="0"/>
                <a:cs typeface="Times New Roman" panose="02020603050405020304" pitchFamily="18" charset="0"/>
              </a:rPr>
              <a:t>[2] Chen Zhang, </a:t>
            </a:r>
            <a:r>
              <a:rPr lang="en-US" altLang="zh-CN" sz="1400" dirty="0" smtClean="0">
                <a:latin typeface="Times New Roman" panose="02020603050405020304" pitchFamily="18" charset="0"/>
                <a:cs typeface="Times New Roman" panose="02020603050405020304" pitchFamily="18" charset="0"/>
              </a:rPr>
              <a:t>et al. </a:t>
            </a:r>
            <a:r>
              <a:rPr lang="en-US" altLang="zh-CN" sz="1400" dirty="0">
                <a:latin typeface="Times New Roman" panose="02020603050405020304" pitchFamily="18" charset="0"/>
                <a:cs typeface="Times New Roman" panose="02020603050405020304" pitchFamily="18" charset="0"/>
              </a:rPr>
              <a:t>Energy-efficient </a:t>
            </a:r>
            <a:r>
              <a:rPr lang="en-US" altLang="zh-CN" sz="1400" dirty="0" err="1">
                <a:latin typeface="Times New Roman" panose="02020603050405020304" pitchFamily="18" charset="0"/>
                <a:cs typeface="Times New Roman" panose="02020603050405020304" pitchFamily="18" charset="0"/>
              </a:rPr>
              <a:t>cnn</a:t>
            </a:r>
            <a:r>
              <a:rPr lang="en-US" altLang="zh-CN" sz="1400" dirty="0">
                <a:latin typeface="Times New Roman" panose="02020603050405020304" pitchFamily="18" charset="0"/>
                <a:cs typeface="Times New Roman" panose="02020603050405020304" pitchFamily="18" charset="0"/>
              </a:rPr>
              <a:t> implementation on </a:t>
            </a:r>
            <a:r>
              <a:rPr lang="en-US" altLang="zh-CN" sz="1400" dirty="0" smtClean="0">
                <a:latin typeface="Times New Roman" panose="02020603050405020304" pitchFamily="18" charset="0"/>
                <a:cs typeface="Times New Roman" panose="02020603050405020304" pitchFamily="18" charset="0"/>
              </a:rPr>
              <a:t>a deeply </a:t>
            </a:r>
            <a:r>
              <a:rPr lang="en-US" altLang="zh-CN" sz="1400" dirty="0">
                <a:latin typeface="Times New Roman" panose="02020603050405020304" pitchFamily="18" charset="0"/>
                <a:cs typeface="Times New Roman" panose="02020603050405020304" pitchFamily="18" charset="0"/>
              </a:rPr>
              <a:t>pipelined </a:t>
            </a:r>
            <a:r>
              <a:rPr lang="en-US" altLang="zh-CN" sz="1400" dirty="0" err="1">
                <a:latin typeface="Times New Roman" panose="02020603050405020304" pitchFamily="18" charset="0"/>
                <a:cs typeface="Times New Roman" panose="02020603050405020304" pitchFamily="18" charset="0"/>
              </a:rPr>
              <a:t>fpga</a:t>
            </a:r>
            <a:r>
              <a:rPr lang="en-US" altLang="zh-CN" sz="1400" dirty="0">
                <a:latin typeface="Times New Roman" panose="02020603050405020304" pitchFamily="18" charset="0"/>
                <a:cs typeface="Times New Roman" panose="02020603050405020304" pitchFamily="18" charset="0"/>
              </a:rPr>
              <a:t> cluster. In </a:t>
            </a:r>
            <a:r>
              <a:rPr lang="en-US" altLang="zh-CN" sz="1400" dirty="0" smtClean="0">
                <a:latin typeface="Times New Roman" panose="02020603050405020304" pitchFamily="18" charset="0"/>
                <a:cs typeface="Times New Roman" panose="02020603050405020304" pitchFamily="18" charset="0"/>
              </a:rPr>
              <a:t>ISLPED, </a:t>
            </a:r>
            <a:r>
              <a:rPr lang="en-US" altLang="zh-CN" sz="1400" dirty="0">
                <a:latin typeface="Times New Roman" panose="02020603050405020304" pitchFamily="18" charset="0"/>
                <a:cs typeface="Times New Roman" panose="02020603050405020304" pitchFamily="18" charset="0"/>
              </a:rPr>
              <a:t>2016.</a:t>
            </a:r>
          </a:p>
          <a:p>
            <a:pPr>
              <a:lnSpc>
                <a:spcPct val="150000"/>
              </a:lnSpc>
            </a:pPr>
            <a:r>
              <a:rPr lang="en-US" altLang="zh-CN" sz="1400" dirty="0">
                <a:latin typeface="Times New Roman" panose="02020603050405020304" pitchFamily="18" charset="0"/>
                <a:cs typeface="Times New Roman" panose="02020603050405020304" pitchFamily="18" charset="0"/>
              </a:rPr>
              <a:t>[3] Chen Zhang, </a:t>
            </a:r>
            <a:r>
              <a:rPr lang="en-US" altLang="zh-CN" sz="1400" dirty="0" smtClean="0">
                <a:latin typeface="Times New Roman" panose="02020603050405020304" pitchFamily="18" charset="0"/>
                <a:cs typeface="Times New Roman" panose="02020603050405020304" pitchFamily="18" charset="0"/>
              </a:rPr>
              <a:t>et al. </a:t>
            </a:r>
            <a:r>
              <a:rPr lang="en-US" altLang="zh-CN" sz="1400" dirty="0">
                <a:latin typeface="Times New Roman" panose="02020603050405020304" pitchFamily="18" charset="0"/>
                <a:cs typeface="Times New Roman" panose="02020603050405020304" pitchFamily="18" charset="0"/>
              </a:rPr>
              <a:t>Caffeine: Towards uniformed representation and acceleration for deep convolutional neural networks</a:t>
            </a:r>
            <a:r>
              <a:rPr lang="en-US" altLang="zh-CN" sz="1400" dirty="0" smtClean="0">
                <a:latin typeface="Times New Roman" panose="02020603050405020304" pitchFamily="18" charset="0"/>
                <a:cs typeface="Times New Roman" panose="02020603050405020304" pitchFamily="18" charset="0"/>
              </a:rPr>
              <a:t>. ICCAD, 2016.</a:t>
            </a:r>
            <a:endParaRPr lang="en-US" altLang="zh-CN" sz="1400" dirty="0">
              <a:latin typeface="Times New Roman" panose="02020603050405020304" pitchFamily="18" charset="0"/>
              <a:cs typeface="Times New Roman" panose="02020603050405020304" pitchFamily="18" charset="0"/>
            </a:endParaRPr>
          </a:p>
          <a:p>
            <a:pPr>
              <a:lnSpc>
                <a:spcPct val="150000"/>
              </a:lnSpc>
            </a:pPr>
            <a:r>
              <a:rPr lang="en-US" altLang="zh-CN" sz="1400" dirty="0">
                <a:latin typeface="Times New Roman" panose="02020603050405020304" pitchFamily="18" charset="0"/>
                <a:cs typeface="Times New Roman" panose="02020603050405020304" pitchFamily="18" charset="0"/>
              </a:rPr>
              <a:t>[4] </a:t>
            </a:r>
            <a:r>
              <a:rPr lang="en-US" altLang="zh-CN" sz="1400" dirty="0" err="1">
                <a:latin typeface="Times New Roman" panose="02020603050405020304" pitchFamily="18" charset="0"/>
                <a:cs typeface="Times New Roman" panose="02020603050405020304" pitchFamily="18" charset="0"/>
              </a:rPr>
              <a:t>Yongming</a:t>
            </a:r>
            <a:r>
              <a:rPr lang="en-US" altLang="zh-CN" sz="1400" dirty="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Shen, et al. Maximizing </a:t>
            </a:r>
            <a:r>
              <a:rPr lang="en-US" altLang="zh-CN" sz="1400" dirty="0" err="1" smtClean="0">
                <a:latin typeface="Times New Roman" panose="02020603050405020304" pitchFamily="18" charset="0"/>
                <a:cs typeface="Times New Roman" panose="02020603050405020304" pitchFamily="18" charset="0"/>
              </a:rPr>
              <a:t>cnn</a:t>
            </a:r>
            <a:r>
              <a:rPr lang="en-US" altLang="zh-CN" sz="1400" dirty="0" smtClean="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accelerator efficiency through resource </a:t>
            </a:r>
            <a:r>
              <a:rPr lang="en-US" altLang="zh-CN" sz="1400" dirty="0" smtClean="0">
                <a:latin typeface="Times New Roman" panose="02020603050405020304" pitchFamily="18" charset="0"/>
                <a:cs typeface="Times New Roman" panose="02020603050405020304" pitchFamily="18" charset="0"/>
              </a:rPr>
              <a:t>partitioning. In ISCA</a:t>
            </a:r>
            <a:r>
              <a:rPr lang="en-US" altLang="zh-CN" sz="1400" dirty="0">
                <a:latin typeface="Times New Roman" panose="02020603050405020304" pitchFamily="18" charset="0"/>
                <a:cs typeface="Times New Roman" panose="02020603050405020304" pitchFamily="18" charset="0"/>
              </a:rPr>
              <a:t>,</a:t>
            </a:r>
            <a:r>
              <a:rPr lang="en-US" altLang="zh-CN" sz="1400" dirty="0" smtClean="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2017.</a:t>
            </a:r>
          </a:p>
          <a:p>
            <a:pPr>
              <a:lnSpc>
                <a:spcPct val="150000"/>
              </a:lnSpc>
            </a:pPr>
            <a:r>
              <a:rPr lang="en-US" altLang="zh-CN" sz="1400" dirty="0">
                <a:latin typeface="Times New Roman" panose="02020603050405020304" pitchFamily="18" charset="0"/>
                <a:cs typeface="Times New Roman" panose="02020603050405020304" pitchFamily="18" charset="0"/>
              </a:rPr>
              <a:t>[5] Eric Chung, </a:t>
            </a:r>
            <a:r>
              <a:rPr lang="en-US" altLang="zh-CN" sz="1400" dirty="0" smtClean="0">
                <a:latin typeface="Times New Roman" panose="02020603050405020304" pitchFamily="18" charset="0"/>
                <a:cs typeface="Times New Roman" panose="02020603050405020304" pitchFamily="18" charset="0"/>
              </a:rPr>
              <a:t>et al. Serving </a:t>
            </a:r>
            <a:r>
              <a:rPr lang="en-US" altLang="zh-CN" sz="1400" dirty="0" err="1" smtClean="0">
                <a:latin typeface="Times New Roman" panose="02020603050405020304" pitchFamily="18" charset="0"/>
                <a:cs typeface="Times New Roman" panose="02020603050405020304" pitchFamily="18" charset="0"/>
              </a:rPr>
              <a:t>dnns</a:t>
            </a:r>
            <a:r>
              <a:rPr lang="en-US" altLang="zh-CN" sz="1400" dirty="0" smtClean="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in real time at datacenter scale with project brainwave</a:t>
            </a:r>
            <a:r>
              <a:rPr lang="en-US" altLang="zh-CN" sz="1400" dirty="0" smtClean="0">
                <a:latin typeface="Times New Roman" panose="02020603050405020304" pitchFamily="18" charset="0"/>
                <a:cs typeface="Times New Roman" panose="02020603050405020304" pitchFamily="18" charset="0"/>
              </a:rPr>
              <a:t>. IEEE </a:t>
            </a:r>
            <a:r>
              <a:rPr lang="en-US" altLang="zh-CN" sz="1400" dirty="0">
                <a:latin typeface="Times New Roman" panose="02020603050405020304" pitchFamily="18" charset="0"/>
                <a:cs typeface="Times New Roman" panose="02020603050405020304" pitchFamily="18" charset="0"/>
              </a:rPr>
              <a:t>Micro</a:t>
            </a:r>
            <a:r>
              <a:rPr lang="en-US" altLang="zh-CN" sz="1400" dirty="0" smtClean="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2018.</a:t>
            </a:r>
          </a:p>
          <a:p>
            <a:pPr>
              <a:lnSpc>
                <a:spcPct val="150000"/>
              </a:lnSpc>
            </a:pPr>
            <a:r>
              <a:rPr lang="en-US" altLang="zh-CN" sz="1400" dirty="0">
                <a:latin typeface="Times New Roman" panose="02020603050405020304" pitchFamily="18" charset="0"/>
                <a:cs typeface="Times New Roman" panose="02020603050405020304" pitchFamily="18" charset="0"/>
              </a:rPr>
              <a:t>[6] Jeremy </a:t>
            </a:r>
            <a:r>
              <a:rPr lang="en-US" altLang="zh-CN" sz="1400" dirty="0" err="1">
                <a:latin typeface="Times New Roman" panose="02020603050405020304" pitchFamily="18" charset="0"/>
                <a:cs typeface="Times New Roman" panose="02020603050405020304" pitchFamily="18" charset="0"/>
              </a:rPr>
              <a:t>Fowers</a:t>
            </a:r>
            <a:r>
              <a:rPr lang="en-US" altLang="zh-CN" sz="1400" dirty="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et </a:t>
            </a:r>
            <a:r>
              <a:rPr lang="en-US" altLang="zh-CN" sz="1400" dirty="0">
                <a:latin typeface="Times New Roman" panose="02020603050405020304" pitchFamily="18" charset="0"/>
                <a:cs typeface="Times New Roman" panose="02020603050405020304" pitchFamily="18" charset="0"/>
              </a:rPr>
              <a:t>al. A </a:t>
            </a:r>
            <a:r>
              <a:rPr lang="en-US" altLang="zh-CN" sz="1400" dirty="0" smtClean="0">
                <a:latin typeface="Times New Roman" panose="02020603050405020304" pitchFamily="18" charset="0"/>
                <a:cs typeface="Times New Roman" panose="02020603050405020304" pitchFamily="18" charset="0"/>
              </a:rPr>
              <a:t>configurable cloud-scale </a:t>
            </a:r>
            <a:r>
              <a:rPr lang="en-US" altLang="zh-CN" sz="1400" dirty="0" err="1">
                <a:latin typeface="Times New Roman" panose="02020603050405020304" pitchFamily="18" charset="0"/>
                <a:cs typeface="Times New Roman" panose="02020603050405020304" pitchFamily="18" charset="0"/>
              </a:rPr>
              <a:t>dnn</a:t>
            </a:r>
            <a:r>
              <a:rPr lang="en-US" altLang="zh-CN" sz="1400" dirty="0">
                <a:latin typeface="Times New Roman" panose="02020603050405020304" pitchFamily="18" charset="0"/>
                <a:cs typeface="Times New Roman" panose="02020603050405020304" pitchFamily="18" charset="0"/>
              </a:rPr>
              <a:t> processor for real-time </a:t>
            </a:r>
            <a:r>
              <a:rPr lang="en-US" altLang="zh-CN" sz="1400" dirty="0" err="1">
                <a:latin typeface="Times New Roman" panose="02020603050405020304" pitchFamily="18" charset="0"/>
                <a:cs typeface="Times New Roman" panose="02020603050405020304" pitchFamily="18" charset="0"/>
              </a:rPr>
              <a:t>ai</a:t>
            </a:r>
            <a:r>
              <a:rPr lang="en-US" altLang="zh-CN" sz="1400" dirty="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In ISCA, </a:t>
            </a:r>
            <a:r>
              <a:rPr lang="en-US" altLang="zh-CN" sz="1400" dirty="0">
                <a:latin typeface="Times New Roman" panose="02020603050405020304" pitchFamily="18" charset="0"/>
                <a:cs typeface="Times New Roman" panose="02020603050405020304" pitchFamily="18" charset="0"/>
              </a:rPr>
              <a:t>2018.</a:t>
            </a:r>
          </a:p>
          <a:p>
            <a:pPr>
              <a:lnSpc>
                <a:spcPct val="150000"/>
              </a:lnSpc>
            </a:pPr>
            <a:r>
              <a:rPr lang="en-US" altLang="zh-CN" sz="1400" dirty="0">
                <a:latin typeface="Times New Roman" panose="02020603050405020304" pitchFamily="18" charset="0"/>
                <a:cs typeface="Times New Roman" panose="02020603050405020304" pitchFamily="18" charset="0"/>
              </a:rPr>
              <a:t>[7] Weiwen Jiang, </a:t>
            </a:r>
            <a:r>
              <a:rPr lang="en-US" altLang="zh-CN" sz="1400" dirty="0" smtClean="0">
                <a:latin typeface="Times New Roman" panose="02020603050405020304" pitchFamily="18" charset="0"/>
                <a:cs typeface="Times New Roman" panose="02020603050405020304" pitchFamily="18" charset="0"/>
              </a:rPr>
              <a:t>et al. Heterogeneous </a:t>
            </a:r>
            <a:r>
              <a:rPr lang="en-US" altLang="zh-CN" sz="1400" dirty="0" err="1" smtClean="0">
                <a:latin typeface="Times New Roman" panose="02020603050405020304" pitchFamily="18" charset="0"/>
                <a:cs typeface="Times New Roman" panose="02020603050405020304" pitchFamily="18" charset="0"/>
              </a:rPr>
              <a:t>fpga</a:t>
            </a:r>
            <a:r>
              <a:rPr lang="en-US" altLang="zh-CN" sz="1400" dirty="0" smtClean="0">
                <a:latin typeface="Times New Roman" panose="02020603050405020304" pitchFamily="18" charset="0"/>
                <a:cs typeface="Times New Roman" panose="02020603050405020304" pitchFamily="18" charset="0"/>
              </a:rPr>
              <a:t>-based </a:t>
            </a:r>
            <a:r>
              <a:rPr lang="en-US" altLang="zh-CN" sz="1400" dirty="0">
                <a:latin typeface="Times New Roman" panose="02020603050405020304" pitchFamily="18" charset="0"/>
                <a:cs typeface="Times New Roman" panose="02020603050405020304" pitchFamily="18" charset="0"/>
              </a:rPr>
              <a:t>cost-optimal design for timing-constrained </a:t>
            </a:r>
            <a:r>
              <a:rPr lang="en-US" altLang="zh-CN" sz="1400" dirty="0" err="1">
                <a:latin typeface="Times New Roman" panose="02020603050405020304" pitchFamily="18" charset="0"/>
                <a:cs typeface="Times New Roman" panose="02020603050405020304" pitchFamily="18" charset="0"/>
              </a:rPr>
              <a:t>cnns</a:t>
            </a:r>
            <a:r>
              <a:rPr lang="en-US" altLang="zh-CN" sz="1400" dirty="0" smtClean="0">
                <a:latin typeface="Times New Roman" panose="02020603050405020304" pitchFamily="18" charset="0"/>
                <a:cs typeface="Times New Roman" panose="02020603050405020304" pitchFamily="18" charset="0"/>
              </a:rPr>
              <a:t>. CASES – TCAD, 2018.</a:t>
            </a:r>
          </a:p>
          <a:p>
            <a:pPr>
              <a:lnSpc>
                <a:spcPct val="150000"/>
              </a:lnSpc>
            </a:pPr>
            <a:r>
              <a:rPr lang="en-US" altLang="zh-CN" sz="1400" dirty="0" smtClean="0">
                <a:latin typeface="Times New Roman" panose="02020603050405020304" pitchFamily="18" charset="0"/>
                <a:cs typeface="Times New Roman" panose="02020603050405020304" pitchFamily="18" charset="0"/>
              </a:rPr>
              <a:t>[8] </a:t>
            </a:r>
            <a:r>
              <a:rPr lang="en-US" altLang="zh-CN" sz="1400" dirty="0" err="1" smtClean="0">
                <a:latin typeface="Times New Roman" panose="02020603050405020304" pitchFamily="18" charset="0"/>
                <a:cs typeface="Times New Roman" panose="02020603050405020304" pitchFamily="18" charset="0"/>
              </a:rPr>
              <a:t>Xiaofan</a:t>
            </a:r>
            <a:r>
              <a:rPr lang="en-US" altLang="zh-CN" sz="1400" dirty="0" smtClean="0">
                <a:latin typeface="Times New Roman" panose="02020603050405020304" pitchFamily="18" charset="0"/>
                <a:cs typeface="Times New Roman" panose="02020603050405020304" pitchFamily="18" charset="0"/>
              </a:rPr>
              <a:t> Zhang, et al. </a:t>
            </a:r>
            <a:r>
              <a:rPr lang="en-US" altLang="zh-CN" sz="1400" dirty="0" err="1" smtClean="0">
                <a:latin typeface="Times New Roman" panose="02020603050405020304" pitchFamily="18" charset="0"/>
                <a:cs typeface="Times New Roman" panose="02020603050405020304" pitchFamily="18" charset="0"/>
              </a:rPr>
              <a:t>Dnnbuilder</a:t>
            </a:r>
            <a:r>
              <a:rPr lang="en-US" altLang="zh-CN" sz="1400" dirty="0" smtClean="0">
                <a:latin typeface="Times New Roman" panose="02020603050405020304" pitchFamily="18" charset="0"/>
                <a:cs typeface="Times New Roman" panose="02020603050405020304" pitchFamily="18" charset="0"/>
              </a:rPr>
              <a:t>: an </a:t>
            </a:r>
            <a:r>
              <a:rPr lang="en-US" altLang="zh-CN" sz="1400" dirty="0">
                <a:latin typeface="Times New Roman" panose="02020603050405020304" pitchFamily="18" charset="0"/>
                <a:cs typeface="Times New Roman" panose="02020603050405020304" pitchFamily="18" charset="0"/>
              </a:rPr>
              <a:t>automated tool for building high-performance </a:t>
            </a:r>
            <a:r>
              <a:rPr lang="en-US" altLang="zh-CN" sz="1400" dirty="0" err="1">
                <a:latin typeface="Times New Roman" panose="02020603050405020304" pitchFamily="18" charset="0"/>
                <a:cs typeface="Times New Roman" panose="02020603050405020304" pitchFamily="18" charset="0"/>
              </a:rPr>
              <a:t>dnn</a:t>
            </a:r>
            <a:r>
              <a:rPr lang="en-US" altLang="zh-CN" sz="1400" dirty="0">
                <a:latin typeface="Times New Roman" panose="02020603050405020304" pitchFamily="18" charset="0"/>
                <a:cs typeface="Times New Roman" panose="02020603050405020304" pitchFamily="18" charset="0"/>
              </a:rPr>
              <a:t> </a:t>
            </a:r>
            <a:r>
              <a:rPr lang="en-US" altLang="zh-CN" sz="1400" dirty="0" smtClean="0">
                <a:latin typeface="Times New Roman" panose="02020603050405020304" pitchFamily="18" charset="0"/>
                <a:cs typeface="Times New Roman" panose="02020603050405020304" pitchFamily="18" charset="0"/>
              </a:rPr>
              <a:t>hardware accelerators </a:t>
            </a:r>
            <a:r>
              <a:rPr lang="en-US" altLang="zh-CN" sz="1400" dirty="0">
                <a:latin typeface="Times New Roman" panose="02020603050405020304" pitchFamily="18" charset="0"/>
                <a:cs typeface="Times New Roman" panose="02020603050405020304" pitchFamily="18" charset="0"/>
              </a:rPr>
              <a:t>for </a:t>
            </a:r>
            <a:r>
              <a:rPr lang="en-US" altLang="zh-CN" sz="1400" dirty="0" err="1">
                <a:latin typeface="Times New Roman" panose="02020603050405020304" pitchFamily="18" charset="0"/>
                <a:cs typeface="Times New Roman" panose="02020603050405020304" pitchFamily="18" charset="0"/>
              </a:rPr>
              <a:t>fpgas</a:t>
            </a:r>
            <a:r>
              <a:rPr lang="en-US" altLang="zh-CN" sz="1400" dirty="0">
                <a:latin typeface="Times New Roman" panose="02020603050405020304" pitchFamily="18" charset="0"/>
                <a:cs typeface="Times New Roman" panose="02020603050405020304" pitchFamily="18" charset="0"/>
              </a:rPr>
              <a:t>. In </a:t>
            </a:r>
            <a:r>
              <a:rPr lang="en-US" altLang="zh-CN" sz="1400" dirty="0" smtClean="0">
                <a:latin typeface="Times New Roman" panose="02020603050405020304" pitchFamily="18" charset="0"/>
                <a:cs typeface="Times New Roman" panose="02020603050405020304" pitchFamily="18" charset="0"/>
              </a:rPr>
              <a:t>ICCAD, </a:t>
            </a:r>
            <a:r>
              <a:rPr lang="en-US" altLang="zh-CN" sz="1400" dirty="0">
                <a:latin typeface="Times New Roman" panose="02020603050405020304" pitchFamily="18" charset="0"/>
                <a:cs typeface="Times New Roman" panose="02020603050405020304" pitchFamily="18" charset="0"/>
              </a:rPr>
              <a:t>2018.</a:t>
            </a:r>
          </a:p>
          <a:p>
            <a:pPr>
              <a:lnSpc>
                <a:spcPct val="150000"/>
              </a:lnSpc>
            </a:pPr>
            <a:r>
              <a:rPr lang="en-US" altLang="zh-CN" sz="1400" dirty="0">
                <a:latin typeface="Times New Roman" panose="02020603050405020304" pitchFamily="18" charset="0"/>
                <a:cs typeface="Times New Roman" panose="02020603050405020304" pitchFamily="18" charset="0"/>
              </a:rPr>
              <a:t>[9] Weiwen Jiang, </a:t>
            </a:r>
            <a:r>
              <a:rPr lang="en-US" altLang="zh-CN" sz="1400" dirty="0" smtClean="0">
                <a:latin typeface="Times New Roman" panose="02020603050405020304" pitchFamily="18" charset="0"/>
                <a:cs typeface="Times New Roman" panose="02020603050405020304" pitchFamily="18" charset="0"/>
              </a:rPr>
              <a:t>et al. </a:t>
            </a:r>
            <a:r>
              <a:rPr lang="en-US" altLang="zh-CN" sz="1400" dirty="0" err="1">
                <a:latin typeface="Times New Roman" panose="02020603050405020304" pitchFamily="18" charset="0"/>
                <a:cs typeface="Times New Roman" panose="02020603050405020304" pitchFamily="18" charset="0"/>
              </a:rPr>
              <a:t>Xfer</a:t>
            </a:r>
            <a:r>
              <a:rPr lang="en-US" altLang="zh-CN" sz="1400" dirty="0">
                <a:latin typeface="Times New Roman" panose="02020603050405020304" pitchFamily="18" charset="0"/>
                <a:cs typeface="Times New Roman" panose="02020603050405020304" pitchFamily="18" charset="0"/>
              </a:rPr>
              <a:t>: A </a:t>
            </a:r>
            <a:r>
              <a:rPr lang="en-US" altLang="zh-CN" sz="1400" dirty="0" smtClean="0">
                <a:latin typeface="Times New Roman" panose="02020603050405020304" pitchFamily="18" charset="0"/>
                <a:cs typeface="Times New Roman" panose="02020603050405020304" pitchFamily="18" charset="0"/>
              </a:rPr>
              <a:t>novel design </a:t>
            </a:r>
            <a:r>
              <a:rPr lang="en-US" altLang="zh-CN" sz="1400" dirty="0">
                <a:latin typeface="Times New Roman" panose="02020603050405020304" pitchFamily="18" charset="0"/>
                <a:cs typeface="Times New Roman" panose="02020603050405020304" pitchFamily="18" charset="0"/>
              </a:rPr>
              <a:t>to achieve super-linear performance on multiple </a:t>
            </a:r>
            <a:r>
              <a:rPr lang="en-US" altLang="zh-CN" sz="1400" dirty="0" err="1" smtClean="0">
                <a:latin typeface="Times New Roman" panose="02020603050405020304" pitchFamily="18" charset="0"/>
                <a:cs typeface="Times New Roman" panose="02020603050405020304" pitchFamily="18" charset="0"/>
              </a:rPr>
              <a:t>fpgas</a:t>
            </a:r>
            <a:r>
              <a:rPr lang="en-US" altLang="zh-CN" sz="1400" dirty="0" smtClean="0">
                <a:latin typeface="Times New Roman" panose="02020603050405020304" pitchFamily="18" charset="0"/>
                <a:cs typeface="Times New Roman" panose="02020603050405020304" pitchFamily="18" charset="0"/>
              </a:rPr>
              <a:t> for </a:t>
            </a:r>
            <a:r>
              <a:rPr lang="en-US" altLang="zh-CN" sz="1400" dirty="0">
                <a:latin typeface="Times New Roman" panose="02020603050405020304" pitchFamily="18" charset="0"/>
                <a:cs typeface="Times New Roman" panose="02020603050405020304" pitchFamily="18" charset="0"/>
              </a:rPr>
              <a:t>real-time </a:t>
            </a:r>
            <a:r>
              <a:rPr lang="en-US" altLang="zh-CN" sz="1400" dirty="0" err="1">
                <a:latin typeface="Times New Roman" panose="02020603050405020304" pitchFamily="18" charset="0"/>
                <a:cs typeface="Times New Roman" panose="02020603050405020304" pitchFamily="18" charset="0"/>
              </a:rPr>
              <a:t>ai</a:t>
            </a:r>
            <a:r>
              <a:rPr lang="en-US" altLang="zh-CN" sz="1400" dirty="0">
                <a:latin typeface="Times New Roman" panose="02020603050405020304" pitchFamily="18" charset="0"/>
                <a:cs typeface="Times New Roman" panose="02020603050405020304" pitchFamily="18" charset="0"/>
              </a:rPr>
              <a:t>. In </a:t>
            </a:r>
            <a:r>
              <a:rPr lang="en-US" altLang="zh-CN" sz="1400" dirty="0" smtClean="0">
                <a:latin typeface="Times New Roman" panose="02020603050405020304" pitchFamily="18" charset="0"/>
                <a:cs typeface="Times New Roman" panose="02020603050405020304" pitchFamily="18" charset="0"/>
              </a:rPr>
              <a:t>FPGA 2019.</a:t>
            </a:r>
          </a:p>
        </p:txBody>
      </p:sp>
      <p:sp>
        <p:nvSpPr>
          <p:cNvPr id="6"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smtClean="0"/>
              <a:t>Implementing </a:t>
            </a:r>
            <a:r>
              <a:rPr lang="en-US" altLang="zh-CN" sz="3200" dirty="0">
                <a:solidFill>
                  <a:srgbClr val="C00000"/>
                </a:solidFill>
              </a:rPr>
              <a:t>Fixed</a:t>
            </a:r>
            <a:r>
              <a:rPr lang="en-US" altLang="zh-CN" sz="3200" dirty="0"/>
              <a:t> NNs on FPGAs</a:t>
            </a:r>
          </a:p>
        </p:txBody>
      </p:sp>
    </p:spTree>
    <p:extLst>
      <p:ext uri="{BB962C8B-B14F-4D97-AF65-F5344CB8AC3E}">
        <p14:creationId xmlns:p14="http://schemas.microsoft.com/office/powerpoint/2010/main" val="956904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8</a:t>
            </a:fld>
            <a:endParaRPr lang="en-US" dirty="0"/>
          </a:p>
        </p:txBody>
      </p:sp>
      <p:grpSp>
        <p:nvGrpSpPr>
          <p:cNvPr id="5" name="组合 4"/>
          <p:cNvGrpSpPr/>
          <p:nvPr/>
        </p:nvGrpSpPr>
        <p:grpSpPr>
          <a:xfrm>
            <a:off x="653052" y="1063353"/>
            <a:ext cx="6235148" cy="3989817"/>
            <a:chOff x="264486" y="986245"/>
            <a:chExt cx="6991858" cy="4474029"/>
          </a:xfrm>
        </p:grpSpPr>
        <p:sp>
          <p:nvSpPr>
            <p:cNvPr id="6" name="矩形 5"/>
            <p:cNvSpPr/>
            <p:nvPr/>
          </p:nvSpPr>
          <p:spPr>
            <a:xfrm>
              <a:off x="264486" y="986245"/>
              <a:ext cx="6884126" cy="447402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7" name="图片 6"/>
            <p:cNvPicPr>
              <a:picLocks noChangeAspect="1"/>
            </p:cNvPicPr>
            <p:nvPr/>
          </p:nvPicPr>
          <p:blipFill>
            <a:blip r:embed="rId3"/>
            <a:stretch>
              <a:fillRect/>
            </a:stretch>
          </p:blipFill>
          <p:spPr>
            <a:xfrm>
              <a:off x="447557" y="1169976"/>
              <a:ext cx="4369898" cy="2799397"/>
            </a:xfrm>
            <a:prstGeom prst="rect">
              <a:avLst/>
            </a:prstGeom>
          </p:spPr>
        </p:pic>
        <p:pic>
          <p:nvPicPr>
            <p:cNvPr id="8" name="图片 7"/>
            <p:cNvPicPr>
              <a:picLocks noChangeAspect="1"/>
            </p:cNvPicPr>
            <p:nvPr/>
          </p:nvPicPr>
          <p:blipFill>
            <a:blip r:embed="rId4"/>
            <a:stretch>
              <a:fillRect/>
            </a:stretch>
          </p:blipFill>
          <p:spPr>
            <a:xfrm>
              <a:off x="3062134" y="1722783"/>
              <a:ext cx="3968912" cy="2308860"/>
            </a:xfrm>
            <a:prstGeom prst="rect">
              <a:avLst/>
            </a:prstGeom>
          </p:spPr>
        </p:pic>
        <p:sp>
          <p:nvSpPr>
            <p:cNvPr id="9" name="矩形 8"/>
            <p:cNvSpPr/>
            <p:nvPr/>
          </p:nvSpPr>
          <p:spPr>
            <a:xfrm>
              <a:off x="526831" y="4821182"/>
              <a:ext cx="6729513" cy="465924"/>
            </a:xfrm>
            <a:prstGeom prst="rect">
              <a:avLst/>
            </a:prstGeom>
          </p:spPr>
          <p:txBody>
            <a:bodyPr wrap="square">
              <a:spAutoFit/>
            </a:bodyPr>
            <a:lstStyle/>
            <a:p>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[Ref] C. Zhang et al. Optimizing </a:t>
              </a:r>
              <a:r>
                <a:rPr lang="en-US" sz="1050" dirty="0" err="1">
                  <a:latin typeface="Times New Roman" panose="02020603050405020304" pitchFamily="18" charset="0"/>
                  <a:ea typeface="Microsoft JhengHei UI Light" panose="020B0304030504040204" pitchFamily="34" charset="-122"/>
                  <a:cs typeface="Times New Roman" panose="02020603050405020304" pitchFamily="18" charset="0"/>
                </a:rPr>
                <a:t>fpga</a:t>
              </a:r>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-based accelerator design for deep convolutional neural networks. In Proc. of FPGA, pages 161–170. ACM, 2015.</a:t>
              </a:r>
            </a:p>
          </p:txBody>
        </p:sp>
        <p:sp>
          <p:nvSpPr>
            <p:cNvPr id="10" name="文本框 9"/>
            <p:cNvSpPr txBox="1"/>
            <p:nvPr/>
          </p:nvSpPr>
          <p:spPr>
            <a:xfrm>
              <a:off x="4481189" y="1082366"/>
              <a:ext cx="2408498" cy="414155"/>
            </a:xfrm>
            <a:prstGeom prst="rect">
              <a:avLst/>
            </a:prstGeom>
            <a:noFill/>
          </p:spPr>
          <p:txBody>
            <a:bodyPr wrap="square" rtlCol="0">
              <a:spAutoFit/>
            </a:bodyPr>
            <a:lstStyle/>
            <a:p>
              <a:pPr algn="ctr">
                <a:buSzPct val="60000"/>
              </a:pPr>
              <a:r>
                <a:rPr lang="en-US" b="1" dirty="0">
                  <a:solidFill>
                    <a:srgbClr val="0070C0"/>
                  </a:solidFill>
                  <a:latin typeface="Times New Roman" panose="02020603050405020304" pitchFamily="18" charset="0"/>
                  <a:ea typeface="+mj-ea"/>
                  <a:cs typeface="Times New Roman" panose="02020603050405020304" pitchFamily="18" charset="0"/>
                </a:rPr>
                <a:t>Single-FPGA</a:t>
              </a:r>
            </a:p>
          </p:txBody>
        </p:sp>
        <p:sp>
          <p:nvSpPr>
            <p:cNvPr id="11" name="文本框 10"/>
            <p:cNvSpPr txBox="1"/>
            <p:nvPr/>
          </p:nvSpPr>
          <p:spPr>
            <a:xfrm>
              <a:off x="414457" y="4190718"/>
              <a:ext cx="6661086" cy="414155"/>
            </a:xfrm>
            <a:prstGeom prst="rect">
              <a:avLst/>
            </a:prstGeom>
            <a:noFill/>
          </p:spPr>
          <p:txBody>
            <a:bodyPr wrap="square" rtlCol="0">
              <a:spAutoFit/>
            </a:bodyPr>
            <a:lstStyle/>
            <a:p>
              <a:r>
                <a:rPr lang="en-US" b="1" i="1" dirty="0">
                  <a:solidFill>
                    <a:srgbClr val="C00000"/>
                  </a:solidFill>
                </a:rPr>
                <a:t>Limited Resource </a:t>
              </a:r>
              <a:r>
                <a:rPr lang="en-US" b="1" i="1" dirty="0">
                  <a:solidFill>
                    <a:srgbClr val="C00000"/>
                  </a:solidFill>
                  <a:sym typeface="Wingdings" panose="05000000000000000000" pitchFamily="2" charset="2"/>
                </a:rPr>
                <a:t></a:t>
              </a:r>
              <a:r>
                <a:rPr lang="en-US" b="1" i="1" dirty="0">
                  <a:solidFill>
                    <a:srgbClr val="C00000"/>
                  </a:solidFill>
                </a:rPr>
                <a:t>  Limited Performance</a:t>
              </a:r>
            </a:p>
          </p:txBody>
        </p:sp>
      </p:grpSp>
      <p:grpSp>
        <p:nvGrpSpPr>
          <p:cNvPr id="12" name="组合 11"/>
          <p:cNvGrpSpPr/>
          <p:nvPr/>
        </p:nvGrpSpPr>
        <p:grpSpPr>
          <a:xfrm>
            <a:off x="3021305" y="1720177"/>
            <a:ext cx="6124813" cy="3980547"/>
            <a:chOff x="423297" y="948310"/>
            <a:chExt cx="6884126" cy="4474028"/>
          </a:xfrm>
        </p:grpSpPr>
        <p:sp>
          <p:nvSpPr>
            <p:cNvPr id="13" name="矩形 12"/>
            <p:cNvSpPr/>
            <p:nvPr/>
          </p:nvSpPr>
          <p:spPr>
            <a:xfrm>
              <a:off x="423297" y="948310"/>
              <a:ext cx="6884126" cy="4474028"/>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pic>
          <p:nvPicPr>
            <p:cNvPr id="14" name="图片 13"/>
            <p:cNvPicPr>
              <a:picLocks noChangeAspect="1"/>
            </p:cNvPicPr>
            <p:nvPr/>
          </p:nvPicPr>
          <p:blipFill>
            <a:blip r:embed="rId5"/>
            <a:stretch>
              <a:fillRect/>
            </a:stretch>
          </p:blipFill>
          <p:spPr>
            <a:xfrm>
              <a:off x="2846362" y="1817102"/>
              <a:ext cx="4295288" cy="2433637"/>
            </a:xfrm>
            <a:prstGeom prst="rect">
              <a:avLst/>
            </a:prstGeom>
          </p:spPr>
        </p:pic>
        <p:pic>
          <p:nvPicPr>
            <p:cNvPr id="15" name="图片 14"/>
            <p:cNvPicPr>
              <a:picLocks noChangeAspect="1"/>
            </p:cNvPicPr>
            <p:nvPr/>
          </p:nvPicPr>
          <p:blipFill>
            <a:blip r:embed="rId6"/>
            <a:stretch>
              <a:fillRect/>
            </a:stretch>
          </p:blipFill>
          <p:spPr>
            <a:xfrm>
              <a:off x="529978" y="1168722"/>
              <a:ext cx="4037131" cy="2161741"/>
            </a:xfrm>
            <a:prstGeom prst="rect">
              <a:avLst/>
            </a:prstGeom>
          </p:spPr>
        </p:pic>
        <p:sp>
          <p:nvSpPr>
            <p:cNvPr id="16" name="矩形 15"/>
            <p:cNvSpPr/>
            <p:nvPr/>
          </p:nvSpPr>
          <p:spPr>
            <a:xfrm>
              <a:off x="587516" y="4893135"/>
              <a:ext cx="6719907" cy="467009"/>
            </a:xfrm>
            <a:prstGeom prst="rect">
              <a:avLst/>
            </a:prstGeom>
          </p:spPr>
          <p:txBody>
            <a:bodyPr wrap="square">
              <a:spAutoFit/>
            </a:bodyPr>
            <a:lstStyle/>
            <a:p>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[Ref] C. Zhang et al. Energy-efficient </a:t>
              </a:r>
              <a:r>
                <a:rPr lang="en-US" sz="1050" dirty="0" err="1">
                  <a:latin typeface="Times New Roman" panose="02020603050405020304" pitchFamily="18" charset="0"/>
                  <a:ea typeface="Microsoft JhengHei UI Light" panose="020B0304030504040204" pitchFamily="34" charset="-122"/>
                  <a:cs typeface="Times New Roman" panose="02020603050405020304" pitchFamily="18" charset="0"/>
                </a:rPr>
                <a:t>cnn</a:t>
              </a:r>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 implementation on a deeply pipelined </a:t>
              </a:r>
              <a:r>
                <a:rPr lang="en-US" sz="1050" dirty="0" err="1">
                  <a:latin typeface="Times New Roman" panose="02020603050405020304" pitchFamily="18" charset="0"/>
                  <a:ea typeface="Microsoft JhengHei UI Light" panose="020B0304030504040204" pitchFamily="34" charset="-122"/>
                  <a:cs typeface="Times New Roman" panose="02020603050405020304" pitchFamily="18" charset="0"/>
                </a:rPr>
                <a:t>fpga</a:t>
              </a:r>
              <a:r>
                <a:rPr lang="en-US" sz="1050" dirty="0">
                  <a:latin typeface="Times New Roman" panose="02020603050405020304" pitchFamily="18" charset="0"/>
                  <a:ea typeface="Microsoft JhengHei UI Light" panose="020B0304030504040204" pitchFamily="34" charset="-122"/>
                  <a:cs typeface="Times New Roman" panose="02020603050405020304" pitchFamily="18" charset="0"/>
                </a:rPr>
                <a:t> cluster. In Proc. of ISLPED, pages 326–331, 2016.</a:t>
              </a:r>
            </a:p>
          </p:txBody>
        </p:sp>
        <p:sp>
          <p:nvSpPr>
            <p:cNvPr id="17" name="文本框 16"/>
            <p:cNvSpPr txBox="1"/>
            <p:nvPr/>
          </p:nvSpPr>
          <p:spPr>
            <a:xfrm>
              <a:off x="4417729" y="1032190"/>
              <a:ext cx="2571832" cy="415119"/>
            </a:xfrm>
            <a:prstGeom prst="rect">
              <a:avLst/>
            </a:prstGeom>
            <a:noFill/>
          </p:spPr>
          <p:txBody>
            <a:bodyPr wrap="square" rtlCol="0">
              <a:spAutoFit/>
            </a:bodyPr>
            <a:lstStyle/>
            <a:p>
              <a:pPr algn="ctr">
                <a:buSzPct val="60000"/>
              </a:pPr>
              <a:r>
                <a:rPr lang="en-US" b="1" dirty="0">
                  <a:solidFill>
                    <a:srgbClr val="0070C0"/>
                  </a:solidFill>
                  <a:latin typeface="Times New Roman" panose="02020603050405020304" pitchFamily="18" charset="0"/>
                  <a:ea typeface="+mj-ea"/>
                  <a:cs typeface="Times New Roman" panose="02020603050405020304" pitchFamily="18" charset="0"/>
                </a:rPr>
                <a:t>P</a:t>
              </a:r>
              <a:r>
                <a:rPr lang="en-US" altLang="zh-CN" b="1" dirty="0">
                  <a:solidFill>
                    <a:srgbClr val="0070C0"/>
                  </a:solidFill>
                  <a:latin typeface="Times New Roman" panose="02020603050405020304" pitchFamily="18" charset="0"/>
                  <a:ea typeface="+mj-ea"/>
                  <a:cs typeface="Times New Roman" panose="02020603050405020304" pitchFamily="18" charset="0"/>
                </a:rPr>
                <a:t>ipelined FPGAs</a:t>
              </a:r>
              <a:endParaRPr lang="en-US" b="1" dirty="0">
                <a:solidFill>
                  <a:srgbClr val="0070C0"/>
                </a:solidFill>
                <a:latin typeface="Times New Roman" panose="02020603050405020304" pitchFamily="18" charset="0"/>
                <a:ea typeface="+mj-ea"/>
                <a:cs typeface="Times New Roman" panose="02020603050405020304" pitchFamily="18" charset="0"/>
              </a:endParaRPr>
            </a:p>
          </p:txBody>
        </p:sp>
        <p:sp>
          <p:nvSpPr>
            <p:cNvPr id="18" name="文本框 17"/>
            <p:cNvSpPr txBox="1"/>
            <p:nvPr/>
          </p:nvSpPr>
          <p:spPr>
            <a:xfrm>
              <a:off x="994268" y="4159826"/>
              <a:ext cx="4816896" cy="726459"/>
            </a:xfrm>
            <a:prstGeom prst="rect">
              <a:avLst/>
            </a:prstGeom>
            <a:noFill/>
          </p:spPr>
          <p:txBody>
            <a:bodyPr wrap="none" rtlCol="0">
              <a:spAutoFit/>
            </a:bodyPr>
            <a:lstStyle/>
            <a:p>
              <a:r>
                <a:rPr lang="en-US" b="1" i="1" dirty="0">
                  <a:solidFill>
                    <a:srgbClr val="C00000"/>
                  </a:solidFill>
                </a:rPr>
                <a:t>Pipeline</a:t>
              </a:r>
              <a:r>
                <a:rPr lang="en-US" b="1" i="1" dirty="0">
                  <a:solidFill>
                    <a:srgbClr val="C00000"/>
                  </a:solidFill>
                  <a:sym typeface="Wingdings" panose="05000000000000000000" pitchFamily="2" charset="2"/>
                </a:rPr>
                <a:t> High Throughput</a:t>
              </a:r>
            </a:p>
            <a:p>
              <a:r>
                <a:rPr lang="en-US" b="1" i="1" dirty="0">
                  <a:solidFill>
                    <a:srgbClr val="C00000"/>
                  </a:solidFill>
                  <a:sym typeface="Wingdings" panose="05000000000000000000" pitchFamily="2" charset="2"/>
                </a:rPr>
                <a:t>		                 Latency is not improved</a:t>
              </a:r>
              <a:endParaRPr lang="en-US" b="1" i="1" dirty="0">
                <a:solidFill>
                  <a:srgbClr val="C00000"/>
                </a:solidFill>
              </a:endParaRPr>
            </a:p>
          </p:txBody>
        </p:sp>
      </p:grpSp>
      <p:sp>
        <p:nvSpPr>
          <p:cNvPr id="26" name="标题 2"/>
          <p:cNvSpPr txBox="1">
            <a:spLocks/>
          </p:cNvSpPr>
          <p:nvPr/>
        </p:nvSpPr>
        <p:spPr>
          <a:xfrm>
            <a:off x="1670610" y="76200"/>
            <a:ext cx="8997391" cy="69723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en-US" altLang="zh-CN" sz="2400" dirty="0"/>
          </a:p>
        </p:txBody>
      </p:sp>
      <p:sp>
        <p:nvSpPr>
          <p:cNvPr id="19"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Response to Limited Resource: Pipelining Multi-FPGA</a:t>
            </a:r>
          </a:p>
        </p:txBody>
      </p:sp>
    </p:spTree>
    <p:extLst>
      <p:ext uri="{BB962C8B-B14F-4D97-AF65-F5344CB8AC3E}">
        <p14:creationId xmlns:p14="http://schemas.microsoft.com/office/powerpoint/2010/main" val="26113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16216</TotalTime>
  <Words>6864</Words>
  <Application>Microsoft Office PowerPoint</Application>
  <PresentationFormat>宽屏</PresentationFormat>
  <Paragraphs>1238</Paragraphs>
  <Slides>82</Slides>
  <Notes>51</Notes>
  <HiddenSlides>3</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82</vt:i4>
      </vt:variant>
    </vt:vector>
  </HeadingPairs>
  <TitlesOfParts>
    <vt:vector size="95" baseType="lpstr">
      <vt:lpstr>Microsoft JhengHei UI Light</vt:lpstr>
      <vt:lpstr>ＭＳ Ｐゴシック</vt:lpstr>
      <vt:lpstr>ＭＳ Ｐゴシック</vt:lpstr>
      <vt:lpstr>宋体</vt:lpstr>
      <vt:lpstr>Arial</vt:lpstr>
      <vt:lpstr>Arial Narrow</vt:lpstr>
      <vt:lpstr>Calibri</vt:lpstr>
      <vt:lpstr>Cambria Math</vt:lpstr>
      <vt:lpstr>Symbol</vt:lpstr>
      <vt:lpstr>Tahoma</vt:lpstr>
      <vt:lpstr>Times New Roman</vt:lpstr>
      <vt:lpstr>Wingdings</vt:lpstr>
      <vt:lpstr>Office Theme</vt:lpstr>
      <vt:lpstr>Hardware/Software Co-Exploration of Neural Architectures on FPGAs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Engineering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heading</dc:title>
  <dc:creator>Tom Loomis</dc:creator>
  <cp:lastModifiedBy>Weiwen Jiang</cp:lastModifiedBy>
  <cp:revision>330</cp:revision>
  <dcterms:created xsi:type="dcterms:W3CDTF">2009-09-17T19:08:34Z</dcterms:created>
  <dcterms:modified xsi:type="dcterms:W3CDTF">2019-10-18T15:11:09Z</dcterms:modified>
</cp:coreProperties>
</file>